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Economica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conomic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Economica-italic.fntdata"/><Relationship Id="rId12" Type="http://schemas.openxmlformats.org/officeDocument/2006/relationships/slide" Target="slides/slide7.xml"/><Relationship Id="rId34" Type="http://schemas.openxmlformats.org/officeDocument/2006/relationships/font" Target="fonts/Economica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Economica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627efe8a3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627efe8a3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627efe8a3_1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9627efe8a3_1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9627efe8a3_1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9627efe8a3_1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9627efe8a3_1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9627efe8a3_1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92c68adb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92c68adb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9627efe8a3_1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9627efe8a3_1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2a1fa8d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a2a1fa8d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9627efe8a3_1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9627efe8a3_1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Ricardo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9627efe8a3_1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9627efe8a3_1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 for user interface.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9627efe8a3_1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9627efe8a3_1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4f66500a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4f66500a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9627efe8a3_1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9627efe8a3_1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a1b149b3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a1b149b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a1b149b37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a1b149b37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9d5d758d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9d5d758d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9627efe8a3_1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9627efe8a3_1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9627efe8a3_1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9627efe8a3_1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9627efe8a3_1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9627efe8a3_1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9627efe8a3_1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9627efe8a3_1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627efe8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627efe8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some pictures/diagrams. (picture source/link).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627efe8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627efe8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627efe8a3_1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627efe8a3_1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9627efe8a3_1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9627efe8a3_1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627efe8a3_1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9627efe8a3_1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627efe8a3_1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627efe8a3_1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627efe8a3_1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627efe8a3_1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8.jpg"/><Relationship Id="rId5" Type="http://schemas.openxmlformats.org/officeDocument/2006/relationships/hyperlink" Target="https://www.bestbuy.com/site/amazon-echo-dot-4th-gen-smart-speaker-with-clock-and-alexa-twilight-blue/6430063.p?skuId=6430063" TargetMode="External"/><Relationship Id="rId6" Type="http://schemas.openxmlformats.org/officeDocument/2006/relationships/hyperlink" Target="https://www.tradeinn.com/techinn/en/google-home-mini-smart-speaker/137354402/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hyperlink" Target="https://1000logos.net/apple-logo/" TargetMode="External"/><Relationship Id="rId6" Type="http://schemas.openxmlformats.org/officeDocument/2006/relationships/hyperlink" Target="https://pixels.com/featured/white-2017-tesla-model-x-luxury-suv-electric-car-isolated-oleksiy-maksymenko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g.com/us/tvs/lg-43LM5700PUA-led-tv" TargetMode="External"/><Relationship Id="rId4" Type="http://schemas.openxmlformats.org/officeDocument/2006/relationships/hyperlink" Target="https://www.amazon.com/Arlo-Essential-Spotlight-Wire-Free-Activated/dp/B0875FRJPT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4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5.png"/><Relationship Id="rId5" Type="http://schemas.openxmlformats.org/officeDocument/2006/relationships/hyperlink" Target="https://pixabay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mye-9CuYpHhswsDEvew4jWqLZpM6GfUj/view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s://commons.wikimedia.org/wiki/File:Unofficial_JavaScript_logo_2.svg" TargetMode="External"/><Relationship Id="rId10" Type="http://schemas.openxmlformats.org/officeDocument/2006/relationships/hyperlink" Target="https://en.wikipedia.org/wiki/Python_%28programming_language%29" TargetMode="External"/><Relationship Id="rId13" Type="http://schemas.openxmlformats.org/officeDocument/2006/relationships/hyperlink" Target="https://nmap.org/images/" TargetMode="External"/><Relationship Id="rId12" Type="http://schemas.openxmlformats.org/officeDocument/2006/relationships/hyperlink" Target="https://ubidreams.fr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Relationship Id="rId14" Type="http://schemas.openxmlformats.org/officeDocument/2006/relationships/hyperlink" Target="https://www.mongodb.com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hyperlink" Target="http://www./support.citrix.com" TargetMode="External"/><Relationship Id="rId6" Type="http://schemas.openxmlformats.org/officeDocument/2006/relationships/hyperlink" Target="http://www./support.citrix.co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9.jpg"/><Relationship Id="rId10" Type="http://schemas.openxmlformats.org/officeDocument/2006/relationships/hyperlink" Target="http://www.amazon.com" TargetMode="External"/><Relationship Id="rId9" Type="http://schemas.openxmlformats.org/officeDocument/2006/relationships/hyperlink" Target="http://www.tesla.com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11.png"/><Relationship Id="rId7" Type="http://schemas.openxmlformats.org/officeDocument/2006/relationships/hyperlink" Target="http://www.qinetiq.com" TargetMode="External"/><Relationship Id="rId8" Type="http://schemas.openxmlformats.org/officeDocument/2006/relationships/hyperlink" Target="https://www.medicaldesignandoutsourcing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9" Type="http://schemas.openxmlformats.org/officeDocument/2006/relationships/hyperlink" Target="http://www.eclypsium.com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24.png"/><Relationship Id="rId7" Type="http://schemas.openxmlformats.org/officeDocument/2006/relationships/hyperlink" Target="http://www.hackread.com" TargetMode="External"/><Relationship Id="rId8" Type="http://schemas.openxmlformats.org/officeDocument/2006/relationships/hyperlink" Target="http://www.upguard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hyperlink" Target="http://www.forbes.com" TargetMode="External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869575" y="10345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and Office Security Scanner (HOSS)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549900" y="2571751"/>
            <a:ext cx="3825300" cy="13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Created By: Ricardo Castellanos, Luis Cortez, Diego Flores, Adrian Holloway, Jivan Karapetian, Minsu Lee, Asahel Monroy, Ashley Pablo - Ramirez, Garrett Stewart, Guang Wu</a:t>
            </a:r>
            <a:endParaRPr sz="167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7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Liaison</a:t>
            </a:r>
            <a:r>
              <a:rPr lang="en" sz="1670"/>
              <a:t>: Dr. Anson Fong</a:t>
            </a:r>
            <a:endParaRPr sz="167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670"/>
              <a:t>Faculty Advisor: Dr. Huiping Guo</a:t>
            </a:r>
            <a:endParaRPr sz="1670"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IoT Devices HOSS will evaluate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152475"/>
            <a:ext cx="578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Amazon Alexa (Echo Dot, Echo Show) 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Always </a:t>
            </a:r>
            <a:r>
              <a:rPr lang="en" sz="4000">
                <a:solidFill>
                  <a:schemeClr val="dk1"/>
                </a:solidFill>
              </a:rPr>
              <a:t>listening</a:t>
            </a:r>
            <a:r>
              <a:rPr lang="en" sz="4000">
                <a:solidFill>
                  <a:schemeClr val="dk1"/>
                </a:solidFill>
              </a:rPr>
              <a:t> for “Hey Alexa”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Amazon’s quality-control team reviews user recordings to ensure Alexa’s accuracy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Privacy - User data is encrypted between device, mobile app, and cloud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All customer-specific data is encrypted at rest and in transit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Uses customer master keys (CMK) provided by AWS Key Management Service (AWS KMS) </a:t>
            </a:r>
            <a:endParaRPr sz="4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Google (Nest Mini, Home Mini)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Always listening for “Hey Google”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Records all interactions and stored on the cloud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Recordings can be shared with third-party apps and services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Has Transport Layer Security (TLS)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Encryption used WPA2/WPA3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650" y="1147225"/>
            <a:ext cx="1995402" cy="18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450" y="2946850"/>
            <a:ext cx="2070975" cy="20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311700" y="4435425"/>
            <a:ext cx="5300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Sources: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5"/>
              </a:rPr>
              <a:t>https://www.bestbuy.com/site/amazon-echo-dot-4th-gen-smart-speaker-with-clock-and-alexa-twilight-blue/6430063.p?skuId=6430063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https://www.tradeinn.com/techinn/en/google-home-mini-smart-speaker/137354402/p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IoT Devices (Cont’d)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11700" y="1152475"/>
            <a:ext cx="58311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Apple Siri (Watch/iPad/iPhone/Mac)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Always </a:t>
            </a:r>
            <a:r>
              <a:rPr lang="en" sz="4000">
                <a:solidFill>
                  <a:schemeClr val="dk1"/>
                </a:solidFill>
              </a:rPr>
              <a:t>listening</a:t>
            </a:r>
            <a:r>
              <a:rPr lang="en" sz="4000">
                <a:solidFill>
                  <a:schemeClr val="dk1"/>
                </a:solidFill>
              </a:rPr>
              <a:t> for “Hey Siri”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Siri collects a wide range of privacy and personal information </a:t>
            </a:r>
            <a:endParaRPr sz="4000">
              <a:solidFill>
                <a:schemeClr val="dk1"/>
              </a:solidFill>
            </a:endParaRPr>
          </a:p>
          <a:p>
            <a: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4000">
                <a:solidFill>
                  <a:schemeClr val="dk1"/>
                </a:solidFill>
              </a:rPr>
              <a:t>Apple Wallet </a:t>
            </a:r>
            <a:endParaRPr sz="4000">
              <a:solidFill>
                <a:schemeClr val="dk1"/>
              </a:solidFill>
            </a:endParaRPr>
          </a:p>
          <a:p>
            <a: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4000">
                <a:solidFill>
                  <a:schemeClr val="dk1"/>
                </a:solidFill>
              </a:rPr>
              <a:t>Calls/Messages</a:t>
            </a:r>
            <a:endParaRPr sz="4000">
              <a:solidFill>
                <a:schemeClr val="dk1"/>
              </a:solidFill>
            </a:endParaRPr>
          </a:p>
          <a:p>
            <a: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4000">
                <a:solidFill>
                  <a:schemeClr val="dk1"/>
                </a:solidFill>
              </a:rPr>
              <a:t>Fitness Data</a:t>
            </a:r>
            <a:endParaRPr sz="4000">
              <a:solidFill>
                <a:schemeClr val="dk1"/>
              </a:solidFill>
            </a:endParaRPr>
          </a:p>
          <a:p>
            <a:pPr indent="-2921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" sz="4000">
                <a:solidFill>
                  <a:schemeClr val="dk1"/>
                </a:solidFill>
              </a:rPr>
              <a:t>Sleeping Data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/>
              <a:t>Siri stores a user’s data for up to 2 years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End to end encryption when using iCloud</a:t>
            </a:r>
            <a:endParaRPr sz="4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Tesla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Can collect data about the owner, the vehicle, energy product, or from third parties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Data is used to develop and define their self-driving assist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Has a 360-degree view that record activity from outside the car when parked, locked, and unattended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626" y="570750"/>
            <a:ext cx="2937298" cy="165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9663" y="2835125"/>
            <a:ext cx="2823226" cy="18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311700" y="4559075"/>
            <a:ext cx="615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Sources: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5"/>
              </a:rPr>
              <a:t>https://1000logos.net/apple-logo/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https://pixels.com/featured/white-2017-tesla-model-x-luxury-suv-electric-car-isolated-oleksiy-maksymenko.html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IoT Devices (Cont’d)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017725"/>
            <a:ext cx="574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Smart TV (LG, Samsung, Sony, Vizio, Amazon Fire)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Sends data about user files and viewing habits to companies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May collect data about apps on tv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Provides data to third-party apps for advertisements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WPA/WPA2 Authentication 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Arlo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Collect user data: name, email, and product usage data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Cameras can be hacked 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Recordings are collected and stored in AWS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Use Advanced Encryption Stan</a:t>
            </a:r>
            <a:r>
              <a:rPr lang="en" sz="4000"/>
              <a:t>dard (</a:t>
            </a:r>
            <a:r>
              <a:rPr lang="en" sz="4000">
                <a:solidFill>
                  <a:schemeClr val="dk1"/>
                </a:solidFill>
              </a:rPr>
              <a:t>AES) 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4800">
                <a:solidFill>
                  <a:schemeClr val="dk1"/>
                </a:solidFill>
              </a:rPr>
              <a:t>Game Consoles: Xbox, Playstation </a:t>
            </a:r>
            <a:endParaRPr b="1" sz="48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Collect user data: name, email, address, phone number, username, password, and credit cards</a:t>
            </a:r>
            <a:endParaRPr sz="4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4000">
                <a:solidFill>
                  <a:schemeClr val="dk1"/>
                </a:solidFill>
              </a:rPr>
              <a:t>Messages encrypted with Transport Layer Security (TLS)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9" name="Google Shape;169;p24"/>
          <p:cNvSpPr txBox="1"/>
          <p:nvPr/>
        </p:nvSpPr>
        <p:spPr>
          <a:xfrm>
            <a:off x="311700" y="4620150"/>
            <a:ext cx="618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 Sources: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3"/>
              </a:rPr>
              <a:t>https://www.lg.com/us/tvs/lg-43LM5700PUA-led-tv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https://www.amazon.com/Arlo-Essential-Spotlight-Wire-Free-Activated/dp/B0875FRJPT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9425" y="445025"/>
            <a:ext cx="3053999" cy="20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3275" y="2417245"/>
            <a:ext cx="2346301" cy="234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Purpose of HOSS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scan network to assess connected IoT devices. A scan will provide the following information: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Privacy, security and collective scores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devices connected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Device name and version number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075" y="2468125"/>
            <a:ext cx="3655925" cy="24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750" y="3080526"/>
            <a:ext cx="1559701" cy="13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761400" y="4527900"/>
            <a:ext cx="381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https://pixabay.com/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, https://www.digitalnomadsoul.com/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Purpose of HOSS (Cont’d)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Additionally </a:t>
            </a:r>
            <a:r>
              <a:rPr lang="en"/>
              <a:t>HOSS will provide privacy and security recommendations to the user and a glossary to inform and educate the user.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HOSS</a:t>
            </a:r>
            <a:r>
              <a:rPr lang="en"/>
              <a:t> is here to make the user aware and act on detected vulnerabilities to make their network of IoT devices safer.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976" y="2893900"/>
            <a:ext cx="4706473" cy="183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65500" y="4657225"/>
            <a:ext cx="629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Image Source: Wikipedia.org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Modules </a:t>
            </a:r>
            <a:endParaRPr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311700" y="1152475"/>
            <a:ext cx="496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Interface Module: Presents the user interface of HOSS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Module: The operating system of HOSS which handles the exchange and sharing of data between all other modules.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Scoring Module: Determines and aggregates the </a:t>
            </a:r>
            <a:r>
              <a:rPr lang="en"/>
              <a:t>score of a device’s security and privacy, respectively.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Scanning: The module which utilizes NMAP scanning to scan the devices with the network manager’s proximity. </a:t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400" y="1170125"/>
            <a:ext cx="3559199" cy="2372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5475350" y="3620950"/>
            <a:ext cx="23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Blogsnow.com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6773425" y="4352950"/>
            <a:ext cx="239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88" y="76600"/>
            <a:ext cx="7849424" cy="47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Mockup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311700" y="1152475"/>
            <a:ext cx="217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SCAN button front and center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login/register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glossary for cybersecurity terminology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900" y="348953"/>
            <a:ext cx="5067050" cy="46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Mockup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311700" y="1448775"/>
            <a:ext cx="2332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Table with all devices connected to the user’s local network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Recommandations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Historical vulnerabilities about the device if any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125" y="661263"/>
            <a:ext cx="502759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Mockup</a:t>
            </a: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978" y="1017713"/>
            <a:ext cx="523561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417675" y="1336575"/>
            <a:ext cx="2004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glossary for cybersecurity terminology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299400" y="1307850"/>
            <a:ext cx="451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663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What is The Internet of Things</a:t>
            </a:r>
            <a:endParaRPr sz="2800"/>
          </a:p>
          <a:p>
            <a:pPr indent="-3663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What is HOSS and how does it work?</a:t>
            </a:r>
            <a:endParaRPr sz="2800"/>
          </a:p>
          <a:p>
            <a:pPr indent="-3663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The Purpose and Interface of HOSS</a:t>
            </a:r>
            <a:endParaRPr sz="2800"/>
          </a:p>
          <a:p>
            <a:pPr indent="-3663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Data flow diagram and modules</a:t>
            </a:r>
            <a:endParaRPr sz="2800"/>
          </a:p>
          <a:p>
            <a:pPr indent="-3663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Planned software and future plans</a:t>
            </a:r>
            <a:endParaRPr sz="2800"/>
          </a:p>
          <a:p>
            <a:pPr indent="-36639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Q&amp;A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700" y="1152474"/>
            <a:ext cx="3488826" cy="20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197300" y="3329525"/>
            <a:ext cx="30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Assetinfinity.com</a:t>
            </a:r>
            <a:endParaRPr/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NMAP</a:t>
            </a:r>
            <a:endParaRPr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311700" y="1152475"/>
            <a:ext cx="553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scanner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 hosts and services on a computer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NMAP Python </a:t>
            </a:r>
            <a:r>
              <a:rPr lang="en"/>
              <a:t>library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NMAP library allows us to create a network scanner</a:t>
            </a:r>
            <a:r>
              <a:rPr lang="en" sz="1400"/>
              <a:t>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an API where a user makes a request and API returns list of devices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Command line flags: '-sn' and '-O'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'-sn' scans the network and returns list of devices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'-O' scans devices and returns operating system</a:t>
            </a:r>
            <a:endParaRPr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87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 title="API_PO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Response Example</a:t>
            </a:r>
            <a:endParaRPr/>
          </a:p>
        </p:txBody>
      </p:sp>
      <p:sp>
        <p:nvSpPr>
          <p:cNvPr id="251" name="Google Shape;251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"192.168.1.78": {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"hostnames": [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{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    "name": "amazon-60a7abe10.attlocal.net",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    "type": "PTR"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],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"addresses": {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"ipv4": "192.168.1.78",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"mac": "08:12:A5:92:CC:93"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},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"vendor": {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"08:12:A5:92:CC:93": "Amazon Technologies"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},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"status": {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"state": "up",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    "reason": "arp-response"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56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b="1" sz="5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Planned </a:t>
            </a:r>
            <a:r>
              <a:rPr lang="en"/>
              <a:t>Software to Create HOSS</a:t>
            </a:r>
            <a:endParaRPr/>
          </a:p>
        </p:txBody>
      </p:sp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00" y="1153325"/>
            <a:ext cx="1136924" cy="113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 rotWithShape="1">
          <a:blip r:embed="rId4">
            <a:alphaModFix/>
          </a:blip>
          <a:srcRect b="0" l="26721" r="23812" t="0"/>
          <a:stretch/>
        </p:blipFill>
        <p:spPr>
          <a:xfrm>
            <a:off x="1401550" y="2432775"/>
            <a:ext cx="1071183" cy="11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6675" y="3631112"/>
            <a:ext cx="1780926" cy="10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0652" y="3569699"/>
            <a:ext cx="3784274" cy="10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6793" y="1173443"/>
            <a:ext cx="1331975" cy="13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29250" y="2488613"/>
            <a:ext cx="1331975" cy="13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9301" y="2531658"/>
            <a:ext cx="1136925" cy="124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 txBox="1"/>
          <p:nvPr/>
        </p:nvSpPr>
        <p:spPr>
          <a:xfrm>
            <a:off x="753900" y="4657225"/>
            <a:ext cx="76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Image sources:  </a:t>
            </a: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https://en.wikipedia.org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1"/>
              </a:rPr>
              <a:t>https://commons.wikimedia.org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2"/>
              </a:rPr>
              <a:t>https://ubidreams.fr/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3"/>
              </a:rPr>
              <a:t>https://nmap.org/images/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4"/>
              </a:rPr>
              <a:t>https://www.mongodb.com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075" y="2625175"/>
            <a:ext cx="3446849" cy="174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1469750" y="4481050"/>
            <a:ext cx="63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www.proandroiddev.com/our-engineering-roadmap</a:t>
            </a:r>
            <a:endParaRPr/>
          </a:p>
        </p:txBody>
      </p:sp>
      <p:sp>
        <p:nvSpPr>
          <p:cNvPr id="275" name="Google Shape;275;p3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database for HOSS which includes all initial IoT devices as discussed earlier by end of Winter 2022.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all coding/programming requirements for HOSS by Winter 2022.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 HOSS on server by Spring 2023.</a:t>
            </a:r>
            <a:endParaRPr/>
          </a:p>
        </p:txBody>
      </p:sp>
      <p:sp>
        <p:nvSpPr>
          <p:cNvPr id="276" name="Google Shape;27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from our User</a:t>
            </a:r>
            <a:endParaRPr/>
          </a:p>
        </p:txBody>
      </p:sp>
      <p:sp>
        <p:nvSpPr>
          <p:cNvPr id="282" name="Google Shape;282;p37"/>
          <p:cNvSpPr txBox="1"/>
          <p:nvPr>
            <p:ph idx="1" type="body"/>
          </p:nvPr>
        </p:nvSpPr>
        <p:spPr>
          <a:xfrm>
            <a:off x="311700" y="1152475"/>
            <a:ext cx="359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lang="en" sz="1600">
                <a:solidFill>
                  <a:srgbClr val="202124"/>
                </a:solidFill>
              </a:rPr>
              <a:t>As our software is a web application, any modern browser will be compatible with the software, and thus, any hardware capable of running a browser and connecting to the internet will be compatible.</a:t>
            </a:r>
            <a:endParaRPr sz="1600">
              <a:solidFill>
                <a:srgbClr val="202124"/>
              </a:solidFill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lang="en" sz="1600">
                <a:solidFill>
                  <a:srgbClr val="202124"/>
                </a:solidFill>
              </a:rPr>
              <a:t>Any external hardware must have either Bluetooth or Wi-Fi connectivity to allow our NMAP API to detect it. </a:t>
            </a:r>
            <a:endParaRPr sz="1600">
              <a:solidFill>
                <a:srgbClr val="202124"/>
              </a:solidFill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Char char="●"/>
            </a:pPr>
            <a:r>
              <a:rPr lang="en" sz="1600">
                <a:solidFill>
                  <a:srgbClr val="202124"/>
                </a:solidFill>
              </a:rPr>
              <a:t>If a device does not have either of these connectivity capabilities, HOSS will not be able to detect it.</a:t>
            </a:r>
            <a:endParaRPr sz="2300"/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371" y="1272713"/>
            <a:ext cx="1742200" cy="259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746" y="1721350"/>
            <a:ext cx="2996629" cy="1869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 txBox="1"/>
          <p:nvPr/>
        </p:nvSpPr>
        <p:spPr>
          <a:xfrm>
            <a:off x="843075" y="4426075"/>
            <a:ext cx="76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 </a:t>
            </a:r>
            <a:r>
              <a:rPr lang="en" u="sng">
                <a:solidFill>
                  <a:schemeClr val="hlink"/>
                </a:solidFill>
                <a:hlinkClick r:id="rId5"/>
              </a:rPr>
              <a:t>www.</a:t>
            </a:r>
            <a:r>
              <a:rPr lang="en" u="sng">
                <a:solidFill>
                  <a:schemeClr val="hlink"/>
                </a:solidFill>
                <a:hlinkClick r:id="rId6"/>
              </a:rPr>
              <a:t>support.citrix.com</a:t>
            </a:r>
            <a:r>
              <a:rPr lang="en"/>
              <a:t>, www.google.com</a:t>
            </a:r>
            <a:endParaRPr/>
          </a:p>
        </p:txBody>
      </p:sp>
      <p:sp>
        <p:nvSpPr>
          <p:cNvPr id="286" name="Google Shape;28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Concerns</a:t>
            </a:r>
            <a:endParaRPr/>
          </a:p>
        </p:txBody>
      </p:sp>
      <p:sp>
        <p:nvSpPr>
          <p:cNvPr id="292" name="Google Shape;292;p3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HOSS and its developers shall never disclose a device’s information to anyone besides the user requesting the scan.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not responsible for any damages or attacks resulting from a user’s action or inaction to address vulnerabilities. We do not address the vulnerability ourselves, we simply warn and advise the user to do so.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shall, however, also advise users to consider warning device owners of identified </a:t>
            </a:r>
            <a:r>
              <a:rPr lang="en"/>
              <a:t>vulnerabilities</a:t>
            </a:r>
            <a:r>
              <a:rPr lang="en"/>
              <a:t>. </a:t>
            </a:r>
            <a:endParaRPr/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875" y="3220075"/>
            <a:ext cx="2093624" cy="11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/>
          <p:nvPr/>
        </p:nvSpPr>
        <p:spPr>
          <a:xfrm>
            <a:off x="741750" y="4645750"/>
            <a:ext cx="722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www.josephhollander.com/legal-ethics-malpractice-reporter-vol-2-no-7/</a:t>
            </a:r>
            <a:endParaRPr/>
          </a:p>
        </p:txBody>
      </p:sp>
      <p:sp>
        <p:nvSpPr>
          <p:cNvPr id="295" name="Google Shape;29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01" name="Google Shape;301;p3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www.freeiconspng.com/images/q-and-a-icon</a:t>
            </a:r>
            <a:endParaRPr/>
          </a:p>
        </p:txBody>
      </p:sp>
      <p:pic>
        <p:nvPicPr>
          <p:cNvPr id="302" name="Google Shape;3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525" y="1033338"/>
            <a:ext cx="2204950" cy="3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605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of Things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223850" y="976800"/>
            <a:ext cx="3953400" cy="3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Merriam-Webster describes the Internet of Things (IoT) as “the </a:t>
            </a:r>
            <a:r>
              <a:rPr lang="en"/>
              <a:t>networking</a:t>
            </a:r>
            <a:r>
              <a:rPr lang="en"/>
              <a:t> capability that allows information to be sent to and received from objects and devices…using the Internet “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These devices can have capabilities such as sensors, video and voice recording, and processing abilities.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Applications of IoT: Smart Vehicles, Smart Home (We will focus on Smart Home Devices)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9800" y="484974"/>
            <a:ext cx="2233701" cy="1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452" y="1264125"/>
            <a:ext cx="1872501" cy="130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9800" y="2190175"/>
            <a:ext cx="2050826" cy="1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6797" y="3017225"/>
            <a:ext cx="1604150" cy="15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276100" y="4239050"/>
            <a:ext cx="792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 </a:t>
            </a:r>
            <a:r>
              <a:rPr lang="en" u="sng">
                <a:solidFill>
                  <a:schemeClr val="hlink"/>
                </a:solidFill>
                <a:hlinkClick r:id="rId7"/>
              </a:rPr>
              <a:t>www.qinetiq.com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www.medicaldesignandoutsourcing.com/</a:t>
            </a:r>
            <a:r>
              <a:rPr lang="en"/>
              <a:t>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www.tesla.com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10"/>
              </a:rPr>
              <a:t>www.amazon.com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Issues in Smart Home Applications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64225" y="1307850"/>
            <a:ext cx="4212900" cy="3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Internet of Things, as important as it it, comes with its share of security and privacy problems.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Examples:</a:t>
            </a:r>
            <a:endParaRPr/>
          </a:p>
          <a:p>
            <a:pPr indent="-32308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Devices being connected to a network without knowledge of network owners.</a:t>
            </a:r>
            <a:endParaRPr sz="1750"/>
          </a:p>
          <a:p>
            <a:pPr indent="-32308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Vulnerable firmware </a:t>
            </a:r>
            <a:endParaRPr sz="1750"/>
          </a:p>
          <a:p>
            <a:pPr indent="-32308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Overwhelming amount of data transferred in and out of IoT devices </a:t>
            </a:r>
            <a:r>
              <a:rPr lang="en" sz="1750"/>
              <a:t>resulting</a:t>
            </a:r>
            <a:r>
              <a:rPr lang="en" sz="1750"/>
              <a:t> in data oversight</a:t>
            </a:r>
            <a:endParaRPr sz="1750"/>
          </a:p>
          <a:p>
            <a:pPr indent="-32308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Poor testing, unpatched </a:t>
            </a:r>
            <a:r>
              <a:rPr lang="en" sz="1750"/>
              <a:t>vulnerabilities</a:t>
            </a:r>
            <a:r>
              <a:rPr lang="en" sz="1750"/>
              <a:t>, and lack of updates </a:t>
            </a:r>
            <a:endParaRPr sz="17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598" y="1333198"/>
            <a:ext cx="2001275" cy="134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025" y="1152475"/>
            <a:ext cx="2147251" cy="15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600" y="2992726"/>
            <a:ext cx="2001274" cy="131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16" y="2793350"/>
            <a:ext cx="2001272" cy="171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96000" y="4377650"/>
            <a:ext cx="659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 </a:t>
            </a:r>
            <a:r>
              <a:rPr lang="en" u="sng">
                <a:solidFill>
                  <a:schemeClr val="hlink"/>
                </a:solidFill>
                <a:hlinkClick r:id="rId7"/>
              </a:rPr>
              <a:t>www.hackread.com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www.upguard.com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9"/>
              </a:rPr>
              <a:t>www.eclypsium.com</a:t>
            </a:r>
            <a:r>
              <a:rPr lang="en"/>
              <a:t>, www.pc.net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HOSS? 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268100" y="1163375"/>
            <a:ext cx="84477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HOSS is a web application which provides two solutions to the issue of IoT device vulnerabilities.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first solution is that HOSS provides users, (network managers who use HOSS) a list of all connected IoT devices in their network. 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second solution HOSS provides is a security and privacy assessment of these devices, which shall educate the user on the vulnerabilities of these devices and the steps that are </a:t>
            </a:r>
            <a:r>
              <a:rPr lang="en"/>
              <a:t>recommended</a:t>
            </a:r>
            <a:r>
              <a:rPr lang="en"/>
              <a:t> to take to prevent malicious attacks.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00" y="2722975"/>
            <a:ext cx="3786425" cy="17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829600" y="4635975"/>
            <a:ext cx="75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www.forbes.com</a:t>
            </a:r>
            <a:r>
              <a:rPr lang="en"/>
              <a:t>, www.necl-it.co.uk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000" y="2792304"/>
            <a:ext cx="2945450" cy="16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order of operations of HOSS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User logs in → Requests Scan → Scan returns with list of devices → HOSS provides score for security and privacy of these devices → HOSS then provides </a:t>
            </a:r>
            <a:r>
              <a:rPr lang="en"/>
              <a:t>recommendations on what can be done to improve security and privacy scores</a:t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2282875"/>
            <a:ext cx="4876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311700" y="4660700"/>
            <a:ext cx="499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 source: https://www.effortlessmath.com/math-topics/order-of-operations/</a:t>
            </a:r>
            <a:endParaRPr sz="1000"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Scores (Security and Privacy)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225225"/>
            <a:ext cx="5505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Since IoT covers a broad spectrum of devices and device types, and each of those devices have different standards for security and privacy, an aggregate overall score of a device might not give the user the full picture of what security vulnerabilities may be present on their network. As a result of this, HOSS will provide two separate scores for device securities: Security and Privacy score, along with an aggregate score. 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000" y="1488425"/>
            <a:ext cx="2848026" cy="26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Score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a security score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security score is used to represent how secure the device is on a technical level, such as vulnerability to getting intercepted or </a:t>
            </a:r>
            <a:r>
              <a:rPr lang="en"/>
              <a:t>otherwise manipulated on the network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security score will be calculated by several factors, including but not limited to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type of data encryption does the device use?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method does the device use to connect to the network? </a:t>
            </a:r>
            <a:r>
              <a:rPr lang="en"/>
              <a:t>i</a:t>
            </a:r>
            <a:r>
              <a:rPr lang="en"/>
              <a:t>e bluetooth, wifi, etc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How does the device authenticate the user of the device?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Does the device automatically update?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API(s) does the device use? Are the APIs themselves secure?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Does the device have a history of security vulnerabilities?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What Operating System does the device use?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Does the device maintain a connection to a separate web server?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525" y="3112150"/>
            <a:ext cx="2708476" cy="203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383400" y="4811625"/>
            <a:ext cx="565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Image source: https://www.nokia.com/networks/security-portfolio/</a:t>
            </a:r>
            <a:endParaRPr sz="700"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Score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11700" y="1152475"/>
            <a:ext cx="8520600" cy="4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the security score will determine the technical level of security of a device, the privacy score will relate more to the protection of a users personal information of devices on the network.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Privacy score will be calculated by different factors, including but not limited 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device record video?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device record audio?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device send analytics or other hardware/user information back to a web server?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much data is being transmitted regularly by a device?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device have screen sharing capabilities?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device allow unauthenticated users access?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the device have a screen lock/passcode to access?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025" y="3728300"/>
            <a:ext cx="2272950" cy="12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50500" y="4782875"/>
            <a:ext cx="534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 Source: https://www.bbc.com/worklife/article/20130625-your-private-data-is-showing</a:t>
            </a:r>
            <a:endParaRPr sz="1000"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