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iRtvxF2+VgW3wyz1Sv4s2UzUoS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rik Bloo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1-30T06:16:08.086">
    <p:pos x="196" y="725"/>
    <p:text>I think we can leave the slide that corresponds to this but take it out of the bulleted points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kkZy1g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f0e58818b_7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19f0e58818b_7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Jorge -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f0e58818b_7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9f0e58818b_7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Kalvin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f0e58818b_7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9f0e58818b_7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Kalvin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f0e58818b_7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19f0e58818b_7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Dustin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High-level web framework written PYTHON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allows us to integrate Scikit-learn and other python packages into our web app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MVC design gives organization 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Provides REST API for ReAct to access database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9f0e58818b_7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9f0e58818b_7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f0e58818b_7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9f0e58818b_7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Dustin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sponsors of The arqive want users to be more engaged with the platform so we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Plan to implement badges for user’s profiles.  Badges will denote </a:t>
            </a:r>
            <a:r>
              <a:rPr lang="en"/>
              <a:t>achievements</a:t>
            </a:r>
            <a:r>
              <a:rPr lang="en"/>
              <a:t> like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First person to post about a location. Hopefully this will make posting stories,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Resources and historical accounts a more captivating experience.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9f0e58818b_7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9f0e58818b_7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f0e58818b_7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9f0e58818b_7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f0e58818b_7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9f0e58818b_7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f0e58818b_7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9f0e58818b_7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9f0e58818b_7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9f0e58818b_7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f0e58818b_7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9f0e58818b_7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Jorge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f0e58818b_7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9f0e58818b_7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Cesar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9f0e58818b_7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9f0e58818b_7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9f0e58818b_7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9f0e58818b_7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Jonathan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9f0e58818b_7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9f0e58818b_7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Misael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9f0e58818b_7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19f0e58818b_7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Misael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9f0e58818b_7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19f0e58818b_7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9f0e58818b_7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9f0e58818b_7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9f0e58818b_7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9f0e58818b_7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Jonathan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9f0e58818b_7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9f0e58818b_7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Erik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Greetings my name is Erik Blood, I'm part of the backend team and I've been tasked with Build/Deploy and AR/VR.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My colleague Jonathan will tell you more about the AR/VR.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</a:rPr>
              <a:t>The first order of business with Build/Deploy was creating a development environment for our team.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</a:rPr>
              <a:t>** The stack is a complex set of interdependent systems that require specific configuration and versioning **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</a:rPr>
              <a:t>The stack we are talking about here is the web stack or web application stack.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</a:rPr>
              <a:t>The set of software used to serve our site, store and manipulate data, display data to the user, handle input from users… you get the idea.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Due to this we need a development approach that accounts for how these systems interact with each other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While allowing us to switch in new versions of software.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Here are the options we had to choose from: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Local Development</a:t>
            </a:r>
            <a:r>
              <a:rPr lang="en" sz="1500">
                <a:solidFill>
                  <a:schemeClr val="dk1"/>
                </a:solidFill>
              </a:rPr>
              <a:t>: Create stack on local computer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Remote Development</a:t>
            </a:r>
            <a:r>
              <a:rPr lang="en" sz="1500">
                <a:solidFill>
                  <a:schemeClr val="dk1"/>
                </a:solidFill>
              </a:rPr>
              <a:t>: Copy production server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Virtual Machines</a:t>
            </a:r>
            <a:r>
              <a:rPr lang="en" sz="1500">
                <a:solidFill>
                  <a:schemeClr val="dk1"/>
                </a:solidFill>
              </a:rPr>
              <a:t>: Virtualize production server locally (using something like VMware or Virtual Box)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Containerize</a:t>
            </a:r>
            <a:r>
              <a:rPr lang="en" sz="1500">
                <a:solidFill>
                  <a:schemeClr val="dk1"/>
                </a:solidFill>
              </a:rPr>
              <a:t>: Create individual services for each component of the stack (Docker / Kubernetes)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9f0e58818b_7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19f0e58818b_7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Erik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Local development is great if you’re writing in one language or a small aspect of a project and you can be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Sure your changes are affected by other changes and vice versa.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However this comes with issues: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Stack software conflicts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OS Issues: Mac, Windows, Linux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Required knowledge of how the stack interacts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Individual configuration and Troubleshooting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Remote development was another option, great if you have the money for an individual server for development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Or if you are not making changes to the software and frameworks that other services depend on.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However, this process came with its own problems: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One user at a time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Costly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One stack configuration at a time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f0e58818b_7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19f0e58818b_7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Jorge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9f0e58818b_7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9f0e58818b_7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Erik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/>
              <a:t>Luckily with the help of a friend I was introduced to Docker and it was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/>
              <a:t>The perfect solutions (Goldilocks joke here)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/>
              <a:t>** Docker is platform as a service that uses OS-level virtualization to deliver software in packages called containers **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/>
              <a:t>What does this mean? Docker uses a to that describe an environment, called a container, and many of these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/>
              <a:t>Containers can be created and ran synchronously as a application.</a:t>
            </a:r>
            <a:endParaRPr sz="16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9f0e58818b_7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9f0e58818b_7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a08b79684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a08b79684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9f0e58818b_1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9f0e58818b_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f0e58818b_7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19f0e58818b_7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Jorge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f0e58818b_7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19f0e58818b_7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Kennard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f0e58818b_7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19f0e58818b_7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</a:rPr>
              <a:t>Kennard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This year's project for The arqive will focus on expanding the website and mobile applications.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This includes: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Upgrading the stack to avoid security and compatibility issues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Introducing gamification and features that engage users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An AR prototype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Automated content Moderation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Improve the overall security of the app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f0e58818b_7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9f0e58818b_7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web application stack is comprised of: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Ubuntu Server running on DigitalOcean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PostgresSQL for our database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Django REST for our API and web framework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React web and native for UI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NodeJS backend JS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SciKit-learn for Machine Learning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AR.js for AR/VR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OpenStreetMap for our geolocation services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f0e58818b_7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9f0e58818b_7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Kennard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shows the current versions of software in our stack and our proposed versions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upgrade.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can see from the legend, much of our stack is no longer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for feature updates or security.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updating the versions all critical software will have at least a year or more of support.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f0e58818b_7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9f0e58818b_7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Kalvin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NodeJS handles the server-side logic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about the changes of versions andt lts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" name="Google Shape;17;p37"/>
          <p:cNvGrpSpPr/>
          <p:nvPr/>
        </p:nvGrpSpPr>
        <p:grpSpPr>
          <a:xfrm>
            <a:off x="0" y="4743270"/>
            <a:ext cx="9143875" cy="400225"/>
            <a:chOff x="0" y="3792300"/>
            <a:chExt cx="9143875" cy="1351200"/>
          </a:xfrm>
        </p:grpSpPr>
        <p:sp>
          <p:nvSpPr>
            <p:cNvPr id="18" name="Google Shape;18;p37"/>
            <p:cNvSpPr/>
            <p:nvPr/>
          </p:nvSpPr>
          <p:spPr>
            <a:xfrm>
              <a:off x="1513700" y="3792300"/>
              <a:ext cx="1527000" cy="135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7"/>
            <p:cNvSpPr/>
            <p:nvPr/>
          </p:nvSpPr>
          <p:spPr>
            <a:xfrm>
              <a:off x="3042838" y="3792300"/>
              <a:ext cx="1527000" cy="135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7"/>
            <p:cNvSpPr/>
            <p:nvPr/>
          </p:nvSpPr>
          <p:spPr>
            <a:xfrm>
              <a:off x="4572000" y="3792300"/>
              <a:ext cx="1527000" cy="135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7"/>
            <p:cNvSpPr/>
            <p:nvPr/>
          </p:nvSpPr>
          <p:spPr>
            <a:xfrm>
              <a:off x="6085675" y="3792300"/>
              <a:ext cx="1527000" cy="1351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7"/>
            <p:cNvSpPr/>
            <p:nvPr/>
          </p:nvSpPr>
          <p:spPr>
            <a:xfrm>
              <a:off x="0" y="3792300"/>
              <a:ext cx="1527000" cy="135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7"/>
            <p:cNvSpPr/>
            <p:nvPr/>
          </p:nvSpPr>
          <p:spPr>
            <a:xfrm>
              <a:off x="7612675" y="3792300"/>
              <a:ext cx="1531200" cy="1351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drive.google.com/file/d/1gbW5D40D3GjVjaVdB--8NxkXpyTroP37/view" TargetMode="External"/><Relationship Id="rId4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9f0e58818b_7_297"/>
          <p:cNvPicPr preferRelativeResize="0"/>
          <p:nvPr/>
        </p:nvPicPr>
        <p:blipFill rotWithShape="1">
          <a:blip r:embed="rId3">
            <a:alphaModFix/>
          </a:blip>
          <a:srcRect b="0" l="0" r="4141" t="14965"/>
          <a:stretch/>
        </p:blipFill>
        <p:spPr>
          <a:xfrm>
            <a:off x="1551762" y="191882"/>
            <a:ext cx="6040474" cy="241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9f0e58818b_7_297"/>
          <p:cNvSpPr txBox="1"/>
          <p:nvPr/>
        </p:nvSpPr>
        <p:spPr>
          <a:xfrm>
            <a:off x="395388" y="3193938"/>
            <a:ext cx="83532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Current Developers</a:t>
            </a:r>
            <a:endParaRPr b="0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Cesar Ayala, Songtao Bu, Alejandro Ceballos, Bryan Chan, Erik Donovan-Blood, Kennard Lim, Jorge Mata, Kalvin Mateo, Misael Ortega, Jonathan Saldivar, Dustin Shin</a:t>
            </a:r>
            <a:endParaRPr b="0" i="0" sz="1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" name="Google Shape;63;g19f0e58818b_7_297"/>
          <p:cNvSpPr txBox="1"/>
          <p:nvPr/>
        </p:nvSpPr>
        <p:spPr>
          <a:xfrm>
            <a:off x="250" y="4216500"/>
            <a:ext cx="91440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Advisor</a:t>
            </a:r>
            <a:endParaRPr b="1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John Hurley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9f0e58818b_7_297"/>
          <p:cNvSpPr txBox="1"/>
          <p:nvPr/>
        </p:nvSpPr>
        <p:spPr>
          <a:xfrm>
            <a:off x="2939238" y="2419350"/>
            <a:ext cx="32655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Sponsors</a:t>
            </a:r>
            <a:endParaRPr b="1" i="0" sz="16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Cynthia Wang, Zachary Vernon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9f0e58818b_7_297"/>
          <p:cNvSpPr txBox="1"/>
          <p:nvPr/>
        </p:nvSpPr>
        <p:spPr>
          <a:xfrm>
            <a:off x="339550" y="226375"/>
            <a:ext cx="72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19f0e58818b_7_297"/>
          <p:cNvSpPr txBox="1"/>
          <p:nvPr/>
        </p:nvSpPr>
        <p:spPr>
          <a:xfrm>
            <a:off x="-1242500" y="652475"/>
            <a:ext cx="39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9f0e58818b_7_3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React JS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" name="Google Shape;134;g19f0e58818b_7_360"/>
          <p:cNvSpPr txBox="1"/>
          <p:nvPr>
            <p:ph idx="1" type="body"/>
          </p:nvPr>
        </p:nvSpPr>
        <p:spPr>
          <a:xfrm>
            <a:off x="311700" y="1152475"/>
            <a:ext cx="544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29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Declarative and dynamic framework for Javascript</a:t>
            </a:r>
            <a:endParaRPr b="1" sz="1729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ourier New"/>
              <a:buChar char="○"/>
            </a:pPr>
            <a:r>
              <a:rPr lang="en" sz="1729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Provides Graphic User Interface(GUI) for users of the app</a:t>
            </a:r>
            <a:endParaRPr sz="1729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ourier New"/>
              <a:buChar char="○"/>
            </a:pPr>
            <a:r>
              <a:rPr lang="en" sz="1729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Aides developers in building better user experiences</a:t>
            </a:r>
            <a:endParaRPr sz="1729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ourier New"/>
              <a:buChar char="○"/>
            </a:pPr>
            <a:r>
              <a:rPr lang="en" sz="1729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Must update code to reflect new versions</a:t>
            </a:r>
            <a:endParaRPr sz="1729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29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g19f0e58818b_7_360"/>
          <p:cNvSpPr txBox="1"/>
          <p:nvPr/>
        </p:nvSpPr>
        <p:spPr>
          <a:xfrm>
            <a:off x="8328600" y="0"/>
            <a:ext cx="8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Kalvin</a:t>
            </a:r>
            <a:endParaRPr/>
          </a:p>
        </p:txBody>
      </p:sp>
      <p:pic>
        <p:nvPicPr>
          <p:cNvPr id="136" name="Google Shape;136;g19f0e58818b_7_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900" y="2277950"/>
            <a:ext cx="2644750" cy="22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9f0e58818b_7_3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1900" y="602600"/>
            <a:ext cx="2644750" cy="14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f0e58818b_7_3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React Native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" name="Google Shape;143;g19f0e58818b_7_368"/>
          <p:cNvSpPr txBox="1"/>
          <p:nvPr>
            <p:ph idx="1" type="body"/>
          </p:nvPr>
        </p:nvSpPr>
        <p:spPr>
          <a:xfrm>
            <a:off x="311700" y="1137125"/>
            <a:ext cx="5735700" cy="3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React Native is a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framework for designing mobile apps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Used to provide GUI for mobile arqive user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Allows same backend logic used for React web app to be used for mobile app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9f0e58818b_7_368"/>
          <p:cNvSpPr txBox="1"/>
          <p:nvPr/>
        </p:nvSpPr>
        <p:spPr>
          <a:xfrm>
            <a:off x="8328600" y="0"/>
            <a:ext cx="8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Kalvin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19f0e58818b_7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925" y="243300"/>
            <a:ext cx="1966225" cy="4332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f0e58818b_7_375"/>
          <p:cNvSpPr txBox="1"/>
          <p:nvPr>
            <p:ph type="title"/>
          </p:nvPr>
        </p:nvSpPr>
        <p:spPr>
          <a:xfrm>
            <a:off x="542025" y="306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Django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Google Shape;151;g19f0e58818b_7_375"/>
          <p:cNvSpPr txBox="1"/>
          <p:nvPr>
            <p:ph idx="1" type="body"/>
          </p:nvPr>
        </p:nvSpPr>
        <p:spPr>
          <a:xfrm>
            <a:off x="311700" y="1152475"/>
            <a:ext cx="5997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Python web framework for building secure and maintainable websites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Provides REST API for ReAct to access database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Integrates with other Python packages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Model-View-Controller design for organization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2" name="Google Shape;152;g19f0e58818b_7_375"/>
          <p:cNvSpPr txBox="1"/>
          <p:nvPr/>
        </p:nvSpPr>
        <p:spPr>
          <a:xfrm>
            <a:off x="8328600" y="0"/>
            <a:ext cx="8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Dustin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9f0e58818b_7_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9375" y="1285875"/>
            <a:ext cx="201922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f0e58818b_7_3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New Features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9" name="Google Shape;159;g19f0e58818b_7_3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👾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 Gamification</a:t>
            </a:r>
            <a:endParaRPr b="1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🌏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 OpenStreetMap Autocomplete</a:t>
            </a:r>
            <a:endParaRPr b="1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✏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 Content Moderation</a:t>
            </a:r>
            <a:endParaRPr b="1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🕶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AR/VR</a:t>
            </a:r>
            <a:endParaRPr b="1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📲</a:t>
            </a:r>
            <a:r>
              <a:rPr b="1" lang="en" sz="21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Uploading Media</a:t>
            </a:r>
            <a:endParaRPr b="1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🔐</a:t>
            </a:r>
            <a:r>
              <a:rPr b="1" lang="en" sz="2100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202124"/>
                </a:solidFill>
                <a:latin typeface="Courier New"/>
                <a:ea typeface="Courier New"/>
                <a:cs typeface="Courier New"/>
                <a:sym typeface="Courier New"/>
              </a:rPr>
              <a:t>Security</a:t>
            </a:r>
            <a:endParaRPr b="1">
              <a:solidFill>
                <a:srgbClr val="20212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" name="Google Shape;160;g19f0e58818b_7_382"/>
          <p:cNvSpPr txBox="1"/>
          <p:nvPr/>
        </p:nvSpPr>
        <p:spPr>
          <a:xfrm>
            <a:off x="8236200" y="0"/>
            <a:ext cx="9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Dustin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f0e58818b_7_4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Gamification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6" name="Google Shape;166;g19f0e58818b_7_405"/>
          <p:cNvSpPr txBox="1"/>
          <p:nvPr>
            <p:ph idx="1" type="body"/>
          </p:nvPr>
        </p:nvSpPr>
        <p:spPr>
          <a:xfrm>
            <a:off x="370625" y="1152475"/>
            <a:ext cx="62337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Gamification Goal: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49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👾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Make The arqive more engaging for users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49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👾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Personalize profiles through badges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49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👾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Help introduce a fun online environment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7" name="Google Shape;167;g19f0e58818b_7_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6300" y="583225"/>
            <a:ext cx="2166950" cy="3852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168" name="Google Shape;168;g19f0e58818b_7_405"/>
          <p:cNvSpPr txBox="1"/>
          <p:nvPr/>
        </p:nvSpPr>
        <p:spPr>
          <a:xfrm>
            <a:off x="8429200" y="0"/>
            <a:ext cx="71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Bu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9f0e58818b_7_3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OpenStreetMap Autocomplete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g19f0e58818b_7_388"/>
          <p:cNvSpPr txBox="1"/>
          <p:nvPr>
            <p:ph idx="1" type="body"/>
          </p:nvPr>
        </p:nvSpPr>
        <p:spPr>
          <a:xfrm>
            <a:off x="142025" y="1152475"/>
            <a:ext cx="88557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Current State of Location Search Bar: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9525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🚩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Presents </a:t>
            </a:r>
            <a:r>
              <a:rPr lang="en" sz="17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one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location at a time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9525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🚩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Suggests locations far from the user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9525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🚩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 yet implemented in mobile application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5" name="Google Shape;175;g19f0e58818b_7_388"/>
          <p:cNvPicPr preferRelativeResize="0"/>
          <p:nvPr/>
        </p:nvPicPr>
        <p:blipFill rotWithShape="1">
          <a:blip r:embed="rId3">
            <a:alphaModFix/>
          </a:blip>
          <a:srcRect b="0" l="1830" r="1820" t="0"/>
          <a:stretch/>
        </p:blipFill>
        <p:spPr>
          <a:xfrm>
            <a:off x="311700" y="2714475"/>
            <a:ext cx="4912200" cy="13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9f0e58818b_7_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75" y="3351950"/>
            <a:ext cx="4905659" cy="13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9f0e58818b_7_388"/>
          <p:cNvPicPr preferRelativeResize="0"/>
          <p:nvPr/>
        </p:nvPicPr>
        <p:blipFill rotWithShape="1">
          <a:blip r:embed="rId5">
            <a:alphaModFix/>
          </a:blip>
          <a:srcRect b="70619" l="0" r="0" t="0"/>
          <a:stretch/>
        </p:blipFill>
        <p:spPr>
          <a:xfrm>
            <a:off x="5981300" y="854351"/>
            <a:ext cx="2571903" cy="1307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9f0e58818b_7_388"/>
          <p:cNvSpPr txBox="1"/>
          <p:nvPr/>
        </p:nvSpPr>
        <p:spPr>
          <a:xfrm>
            <a:off x="8704800" y="0"/>
            <a:ext cx="43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9f0e58818b_7_3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OpenStreetMap Autocomplete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Google Shape;184;g19f0e58818b_7_397"/>
          <p:cNvSpPr txBox="1"/>
          <p:nvPr>
            <p:ph idx="1" type="body"/>
          </p:nvPr>
        </p:nvSpPr>
        <p:spPr>
          <a:xfrm>
            <a:off x="142025" y="1152475"/>
            <a:ext cx="88557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Location Search Bar Goal: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9525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👍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Present up to </a:t>
            </a:r>
            <a:r>
              <a:rPr lang="en" sz="17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locations at a time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9525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👍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Suggests locations based on the user’s current location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9525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👍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location autocomplete functionality to mobile app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85" name="Google Shape;185;g19f0e58818b_7_397"/>
          <p:cNvPicPr preferRelativeResize="0"/>
          <p:nvPr/>
        </p:nvPicPr>
        <p:blipFill rotWithShape="1">
          <a:blip r:embed="rId3">
            <a:alphaModFix/>
          </a:blip>
          <a:srcRect b="0" l="6572" r="6607" t="0"/>
          <a:stretch/>
        </p:blipFill>
        <p:spPr>
          <a:xfrm>
            <a:off x="949225" y="2530000"/>
            <a:ext cx="3325800" cy="21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9f0e58818b_7_397"/>
          <p:cNvPicPr preferRelativeResize="0"/>
          <p:nvPr/>
        </p:nvPicPr>
        <p:blipFill rotWithShape="1">
          <a:blip r:embed="rId4">
            <a:alphaModFix/>
          </a:blip>
          <a:srcRect b="40369" l="33649" r="33646" t="0"/>
          <a:stretch/>
        </p:blipFill>
        <p:spPr>
          <a:xfrm>
            <a:off x="5760425" y="2682400"/>
            <a:ext cx="1731499" cy="17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9f0e58818b_7_397"/>
          <p:cNvSpPr txBox="1"/>
          <p:nvPr/>
        </p:nvSpPr>
        <p:spPr>
          <a:xfrm>
            <a:off x="7491925" y="0"/>
            <a:ext cx="16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f0e58818b_7_4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Content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Moderation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g19f0e58818b_7_4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Users can flag posts by making a report.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Admins then check posts that have been flagged.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Admins review the report to decide whether post should be deleted.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Limited to human intervention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Comment moderation within posts also work similarly.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4" name="Google Shape;194;g19f0e58818b_7_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300" y="3191300"/>
            <a:ext cx="4508052" cy="15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9f0e58818b_7_432"/>
          <p:cNvSpPr txBox="1"/>
          <p:nvPr/>
        </p:nvSpPr>
        <p:spPr>
          <a:xfrm>
            <a:off x="7333200" y="0"/>
            <a:ext cx="18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Bryan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f0e58818b_7_4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Requirements for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Content Moderation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1" name="Google Shape;201;g19f0e58818b_7_439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Run moderation algorithms synchronously with both the frontend and backend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Flag stories and comments that contains: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spam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vulgar or offensive language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NSFW or explicit content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Quarantine stories and comments after a certain number of user flags have been detected until human moderator’s approval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g19f0e58818b_7_439"/>
          <p:cNvSpPr txBox="1"/>
          <p:nvPr/>
        </p:nvSpPr>
        <p:spPr>
          <a:xfrm>
            <a:off x="6968400" y="0"/>
            <a:ext cx="217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Bryan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9f0e58818b_7_4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Content Moderation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g19f0e58818b_7_4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What language is actually offensive, abusive, or considered hate speech by definition?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“Anything goes” platform vs reducing liability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Some phrases contain offensive words but are not offensive or hate speech.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They may be describing what happened to them, and that is okay!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Solution: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“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Netiquette Community Guidelines” and a combination of Machine Learning and Human intervention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9" name="Google Shape;209;g19f0e58818b_7_482"/>
          <p:cNvSpPr txBox="1"/>
          <p:nvPr/>
        </p:nvSpPr>
        <p:spPr>
          <a:xfrm>
            <a:off x="7320600" y="0"/>
            <a:ext cx="18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Cesar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f0e58818b_7_3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Agenda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" name="Google Shape;72;g19f0e58818b_7_30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What is The arqive?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Project Requirements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Project Challenges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Demonstration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" name="Google Shape;73;g19f0e58818b_7_306"/>
          <p:cNvSpPr txBox="1"/>
          <p:nvPr/>
        </p:nvSpPr>
        <p:spPr>
          <a:xfrm>
            <a:off x="8443800" y="0"/>
            <a:ext cx="7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9f0e58818b_7_4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Content Moderation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5" name="Google Shape;215;g19f0e58818b_7_488"/>
          <p:cNvSpPr txBox="1"/>
          <p:nvPr/>
        </p:nvSpPr>
        <p:spPr>
          <a:xfrm>
            <a:off x="7320600" y="0"/>
            <a:ext cx="18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9f0e58818b_7_4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SciKit-learn is a Python library for Machine Learning and Data Science.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xperimented with different machine learning algorithms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Naive Bayes classifier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Linear Support Vector Machine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Neural Networ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Naive Bayes classifier is possibly the most accurate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Run reclassification of the model 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periodically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 to improve model’s effectiveness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9f0e58818b_7_4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Augmented Reality(AR)/Virtual Reality(VR)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g19f0e58818b_7_412"/>
          <p:cNvSpPr txBox="1"/>
          <p:nvPr>
            <p:ph idx="1" type="body"/>
          </p:nvPr>
        </p:nvSpPr>
        <p:spPr>
          <a:xfrm>
            <a:off x="311700" y="1152475"/>
            <a:ext cx="6988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an AR experience where users can add 3D text messages to the real world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143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🌐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3D messages will be displayed at pin locations through mobile device camera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143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🌐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Pins will be geographically accurate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143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🌐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Depending on location historical venues will be displayed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3" name="Google Shape;223;g19f0e58818b_7_412"/>
          <p:cNvSpPr txBox="1"/>
          <p:nvPr/>
        </p:nvSpPr>
        <p:spPr>
          <a:xfrm>
            <a:off x="8082900" y="0"/>
            <a:ext cx="10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Jonathan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19f0e58818b_7_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650" y="2340425"/>
            <a:ext cx="2080900" cy="222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9f0e58818b_7_419"/>
          <p:cNvSpPr txBox="1"/>
          <p:nvPr>
            <p:ph idx="1" type="body"/>
          </p:nvPr>
        </p:nvSpPr>
        <p:spPr>
          <a:xfrm>
            <a:off x="311700" y="1152475"/>
            <a:ext cx="8520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AR.js is an open-source JavaScript library for implementing AR on mobile devices. 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Features: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85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🖼 Image tracking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71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🗺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Location Based AR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71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📍 Marker Tracking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Works on any device with webRTC and webGL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Completely opened sourced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0" name="Google Shape;230;g19f0e58818b_7_4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Augmented Reality(AR)/Virtual Reality(VR)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1" name="Google Shape;231;g19f0e58818b_7_419"/>
          <p:cNvSpPr txBox="1"/>
          <p:nvPr/>
        </p:nvSpPr>
        <p:spPr>
          <a:xfrm>
            <a:off x="8061600" y="0"/>
            <a:ext cx="10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Jonathan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19f0e58818b_7_419"/>
          <p:cNvPicPr preferRelativeResize="0"/>
          <p:nvPr/>
        </p:nvPicPr>
        <p:blipFill rotWithShape="1">
          <a:blip r:embed="rId3">
            <a:alphaModFix/>
          </a:blip>
          <a:srcRect b="10681" l="36056" r="37020" t="8333"/>
          <a:stretch/>
        </p:blipFill>
        <p:spPr>
          <a:xfrm>
            <a:off x="6410950" y="2007150"/>
            <a:ext cx="2333002" cy="25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9f0e58818b_7_4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Media Upload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g19f0e58818b_7_445"/>
          <p:cNvSpPr txBox="1"/>
          <p:nvPr/>
        </p:nvSpPr>
        <p:spPr>
          <a:xfrm>
            <a:off x="7572000" y="0"/>
            <a:ext cx="1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Misael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9f0e58818b_7_445"/>
          <p:cNvSpPr txBox="1"/>
          <p:nvPr>
            <p:ph idx="1" type="body"/>
          </p:nvPr>
        </p:nvSpPr>
        <p:spPr>
          <a:xfrm>
            <a:off x="311700" y="1017725"/>
            <a:ext cx="7688100" cy="3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Allow user to upload images to better share their stories.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 in a way that is scalable, as the user base grows likewise the Arqive image base will grow.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From development perspective make image API as easy to use for quick development on the service.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9f0e58818b_7_4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Security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5" name="Google Shape;245;g19f0e58818b_7_451"/>
          <p:cNvSpPr txBox="1"/>
          <p:nvPr>
            <p:ph idx="1" type="body"/>
          </p:nvPr>
        </p:nvSpPr>
        <p:spPr>
          <a:xfrm>
            <a:off x="311700" y="1152475"/>
            <a:ext cx="5622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Access to the database requires either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specific ip address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Specific credentials (tokens)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Researched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onion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-only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 addresses to help user with privacy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Allow user to fully anonymize their data.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6" name="Google Shape;246;g19f0e58818b_7_451"/>
          <p:cNvSpPr txBox="1"/>
          <p:nvPr/>
        </p:nvSpPr>
        <p:spPr>
          <a:xfrm>
            <a:off x="6180600" y="0"/>
            <a:ext cx="29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Misael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19f0e58818b_7_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6425" y="1694050"/>
            <a:ext cx="2905500" cy="175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9f0e58818b_7_46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2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Project Challenges</a:t>
            </a:r>
            <a:endParaRPr b="1" sz="362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3" name="Google Shape;253;g19f0e58818b_7_465"/>
          <p:cNvSpPr txBox="1"/>
          <p:nvPr/>
        </p:nvSpPr>
        <p:spPr>
          <a:xfrm>
            <a:off x="8520600" y="0"/>
            <a:ext cx="6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Alex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9f0e58818b_7_4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Challenges Encountered So Far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9" name="Google Shape;259;g19f0e58818b_7_4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Development: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Learning and implementing new frameworks and technologies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Issues with local development environments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Working with legacy code and documentation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Fixing bugs present from previous teams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Organization: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edistributing workload through Jira, Discord, &amp; Google Sheets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Database: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Accessing database without compromising security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Safeguarding the databasing from any possible mishap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g19f0e58818b_7_470"/>
          <p:cNvSpPr txBox="1"/>
          <p:nvPr/>
        </p:nvSpPr>
        <p:spPr>
          <a:xfrm>
            <a:off x="8520600" y="0"/>
            <a:ext cx="6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9f0e58818b_7_4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Miscellaneous Improvements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6" name="Google Shape;266;g19f0e58818b_7_4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Implemented Docker for development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Migrated project tracking to JIRA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Created various tutorials for onboarding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arQive Docker Documentation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Github playground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Created and automated a backup of the database to a different cloud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Made a development server for testing builds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g19f0e58818b_7_458"/>
          <p:cNvSpPr txBox="1"/>
          <p:nvPr/>
        </p:nvSpPr>
        <p:spPr>
          <a:xfrm>
            <a:off x="6402500" y="337775"/>
            <a:ext cx="27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9f0e58818b_7_458"/>
          <p:cNvSpPr txBox="1"/>
          <p:nvPr/>
        </p:nvSpPr>
        <p:spPr>
          <a:xfrm>
            <a:off x="8061600" y="0"/>
            <a:ext cx="10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Alex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9f0e58818b_7_509"/>
          <p:cNvSpPr txBox="1"/>
          <p:nvPr>
            <p:ph type="title"/>
          </p:nvPr>
        </p:nvSpPr>
        <p:spPr>
          <a:xfrm>
            <a:off x="311700" y="454025"/>
            <a:ext cx="85206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Development Environment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4" name="Google Shape;274;g19f0e58818b_7_5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application stack for The arqive is complex and requires a specific working environment.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Local Development</a:t>
            </a: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Create stack on local computer</a:t>
            </a: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Remote Development</a:t>
            </a: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Copy production server </a:t>
            </a: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Virtual Machines</a:t>
            </a: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Virtualize production server locally</a:t>
            </a: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Containerize</a:t>
            </a: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Create individual services for each component of the stack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Google Shape;275;g19f0e58818b_7_509"/>
          <p:cNvSpPr txBox="1"/>
          <p:nvPr/>
        </p:nvSpPr>
        <p:spPr>
          <a:xfrm>
            <a:off x="8621125" y="0"/>
            <a:ext cx="52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f0e58818b_7_5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Development Environment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g19f0e58818b_7_515"/>
          <p:cNvSpPr txBox="1"/>
          <p:nvPr>
            <p:ph idx="1" type="body"/>
          </p:nvPr>
        </p:nvSpPr>
        <p:spPr>
          <a:xfrm>
            <a:off x="142025" y="1152475"/>
            <a:ext cx="88557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Local Development: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🚩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Software conflicts, OS Issues, Knowledge overhead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🚩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Individual configuration and Troubleshooting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Remote Development: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🚩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One user at a time, One stack configuration at a time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Virtual Machine problems: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🚩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Individual configuration, Confusing network setup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🚩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Slow, Heavy on resources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g19f0e58818b_7_515"/>
          <p:cNvSpPr txBox="1"/>
          <p:nvPr/>
        </p:nvSpPr>
        <p:spPr>
          <a:xfrm>
            <a:off x="8621125" y="0"/>
            <a:ext cx="52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f0e58818b_7_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What is The arqive?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" name="Google Shape;79;g19f0e58818b_7_3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i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arqive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is a digital online storytelling map for LGBTQ+ stories that seeks to provide the full range of queer stories and then geolocates them and digitally preserves them.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Users have a safe platform where they can share personal, historical, and community stories, as well as have access to information about safe spaces.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“By sharing stories, we can give each other hope.”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-Cynthia Wang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" name="Google Shape;80;g19f0e58818b_7_312"/>
          <p:cNvSpPr txBox="1"/>
          <p:nvPr/>
        </p:nvSpPr>
        <p:spPr>
          <a:xfrm>
            <a:off x="8443800" y="0"/>
            <a:ext cx="7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9f0e58818b_7_527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16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🗒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Provisioning is file defined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Versioning, credentials, environmental variables, you name it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🏗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Consistent builds: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 more build/configure instructions 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👌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Low entry requirements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Hypervisor support, Docker and a Bash shell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🏃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High Performance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Initialization in seconds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💻</a:t>
            </a:r>
            <a:r>
              <a:rPr b="1"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and IDE Integration</a:t>
            </a: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VScode plugins, edit code on the fly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88" name="Google Shape;288;g19f0e58818b_7_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9700" y="400200"/>
            <a:ext cx="3557499" cy="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9f0e58818b_7_5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Development Environment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0" name="Google Shape;290;g19f0e58818b_7_527"/>
          <p:cNvSpPr txBox="1"/>
          <p:nvPr/>
        </p:nvSpPr>
        <p:spPr>
          <a:xfrm>
            <a:off x="8621125" y="0"/>
            <a:ext cx="52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9f0e58818b_7_5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62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Demonstration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1a08b79684e_1_1" title="Thearqive_present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f0e58818b_7_318"/>
          <p:cNvSpPr txBox="1"/>
          <p:nvPr>
            <p:ph type="title"/>
          </p:nvPr>
        </p:nvSpPr>
        <p:spPr>
          <a:xfrm>
            <a:off x="311700" y="412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Overview of The arqive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g19f0e58818b_7_318"/>
          <p:cNvSpPr txBox="1"/>
          <p:nvPr/>
        </p:nvSpPr>
        <p:spPr>
          <a:xfrm>
            <a:off x="5834100" y="1183438"/>
            <a:ext cx="2998200" cy="129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Login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Add/Edit/Delete story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Bookmark/Unbookmark user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Flag posts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Manage profile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Anonymity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" name="Google Shape;87;g19f0e58818b_7_318"/>
          <p:cNvSpPr txBox="1"/>
          <p:nvPr/>
        </p:nvSpPr>
        <p:spPr>
          <a:xfrm>
            <a:off x="5834100" y="720488"/>
            <a:ext cx="29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Users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" name="Google Shape;88;g19f0e58818b_7_318"/>
          <p:cNvSpPr txBox="1"/>
          <p:nvPr/>
        </p:nvSpPr>
        <p:spPr>
          <a:xfrm>
            <a:off x="5834100" y="2945513"/>
            <a:ext cx="2998200" cy="1477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Login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Add/Edit/Delete story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Bookmark/Unbookmark user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Anonymity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Review/Remove flagged posts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Review/Remove flagged comments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Remove users</a:t>
            </a:r>
            <a:endParaRPr b="0"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" name="Google Shape;89;g19f0e58818b_7_318"/>
          <p:cNvSpPr txBox="1"/>
          <p:nvPr/>
        </p:nvSpPr>
        <p:spPr>
          <a:xfrm>
            <a:off x="5834100" y="2455863"/>
            <a:ext cx="29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Admin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0" name="Google Shape;90;g19f0e58818b_7_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75" y="1279624"/>
            <a:ext cx="5369999" cy="304946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g19f0e58818b_7_318"/>
          <p:cNvSpPr txBox="1"/>
          <p:nvPr/>
        </p:nvSpPr>
        <p:spPr>
          <a:xfrm>
            <a:off x="8443800" y="0"/>
            <a:ext cx="70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f0e58818b_7_3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2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Project Goals</a:t>
            </a:r>
            <a:endParaRPr b="1" sz="362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" name="Google Shape;97;g19f0e58818b_7_328"/>
          <p:cNvSpPr txBox="1"/>
          <p:nvPr/>
        </p:nvSpPr>
        <p:spPr>
          <a:xfrm>
            <a:off x="8198900" y="0"/>
            <a:ext cx="9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Kennard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f0e58818b_7_3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Project Goals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" name="Google Shape;103;g19f0e58818b_7_3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This year's project for The arqive will focus on expanding the website and mobile applications.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Upgrade the entire stack used by previous years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Gamification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Make a prototype AR/VR feature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 an automated content moderation feature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Improve security of users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Miscellaneous Project Improvements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" name="Google Shape;104;g19f0e58818b_7_333"/>
          <p:cNvSpPr txBox="1"/>
          <p:nvPr/>
        </p:nvSpPr>
        <p:spPr>
          <a:xfrm>
            <a:off x="8198900" y="0"/>
            <a:ext cx="9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9f0e58818b_7_3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Project Technologies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" name="Google Shape;110;g19f0e58818b_7_3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Ubuntu 18.04 (Hosted on Digitalocean)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PostgreSQL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Django REST Framework</a:t>
            </a:r>
            <a:endParaRPr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React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React Native/Expo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ReactJS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NodeJS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SciKit-learn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AR.js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Web APIs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○"/>
            </a:pPr>
            <a:r>
              <a:rPr lang="en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OpenStreetMap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" name="Google Shape;111;g19f0e58818b_7_339"/>
          <p:cNvSpPr txBox="1"/>
          <p:nvPr/>
        </p:nvSpPr>
        <p:spPr>
          <a:xfrm>
            <a:off x="8198900" y="0"/>
            <a:ext cx="9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f0e58818b_7_345"/>
          <p:cNvSpPr txBox="1"/>
          <p:nvPr>
            <p:ph idx="1" type="body"/>
          </p:nvPr>
        </p:nvSpPr>
        <p:spPr>
          <a:xfrm>
            <a:off x="311700" y="1228675"/>
            <a:ext cx="8567700" cy="2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Software/Framework		Current Version		Proposed Version</a:t>
            </a:r>
            <a:endParaRPr b="1" sz="1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Ubuntu			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18.04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22.04 LTS</a:t>
            </a:r>
            <a:endParaRPr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PostgreSQL 					</a:t>
            </a:r>
            <a:r>
              <a:rPr b="1" lang="en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11.0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14.0</a:t>
            </a:r>
            <a:endParaRPr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Django REST Framework		</a:t>
            </a:r>
            <a:r>
              <a:rPr b="1" lang="en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3.0.5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4.2 LTS</a:t>
            </a:r>
            <a:endParaRPr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NodeJS 						</a:t>
            </a:r>
            <a:r>
              <a:rPr b="1" lang="en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10.24.1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18.12.1</a:t>
            </a:r>
            <a:endParaRPr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React Native/Expo			</a:t>
            </a:r>
            <a:r>
              <a:rPr b="1" lang="en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16.3.1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18.2.0</a:t>
            </a:r>
            <a:endParaRPr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ReactJS	 					</a:t>
            </a:r>
            <a:r>
              <a:rPr b="1" lang="en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16.3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</a:t>
            </a:r>
            <a:r>
              <a:rPr b="1" lang="en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18.2</a:t>
            </a:r>
            <a:endParaRPr b="1">
              <a:solidFill>
                <a:schemeClr val="accent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SciKit-learn 					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0.21.3					1.1.3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g19f0e58818b_7_3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Proposed Technology Upgrade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" name="Google Shape;118;g19f0e58818b_7_345"/>
          <p:cNvSpPr/>
          <p:nvPr/>
        </p:nvSpPr>
        <p:spPr>
          <a:xfrm>
            <a:off x="5452450" y="2003400"/>
            <a:ext cx="1106700" cy="1746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9f0e58818b_7_345"/>
          <p:cNvSpPr txBox="1"/>
          <p:nvPr/>
        </p:nvSpPr>
        <p:spPr>
          <a:xfrm>
            <a:off x="8198900" y="0"/>
            <a:ext cx="9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9f0e58818b_7_345"/>
          <p:cNvSpPr txBox="1"/>
          <p:nvPr/>
        </p:nvSpPr>
        <p:spPr>
          <a:xfrm>
            <a:off x="311575" y="4019275"/>
            <a:ext cx="8520600" cy="486000"/>
          </a:xfrm>
          <a:prstGeom prst="rect">
            <a:avLst/>
          </a:prstGeom>
          <a:noFill/>
          <a:ln cap="flat" cmpd="thinThick" w="9525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Product Support:	</a:t>
            </a:r>
            <a:r>
              <a:rPr b="1" lang="en" sz="19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End of Life	</a:t>
            </a:r>
            <a:r>
              <a:rPr b="1" lang="en" sz="190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&lt;1 year	</a:t>
            </a:r>
            <a:r>
              <a:rPr b="1" lang="en" sz="190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&gt;1 year	</a:t>
            </a:r>
            <a:r>
              <a:rPr b="1" lang="en" sz="1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N/A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f0e58818b_7_3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Node JS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6" name="Google Shape;126;g19f0e58818b_7_353"/>
          <p:cNvSpPr txBox="1"/>
          <p:nvPr>
            <p:ph idx="1" type="body"/>
          </p:nvPr>
        </p:nvSpPr>
        <p:spPr>
          <a:xfrm>
            <a:off x="311700" y="1393450"/>
            <a:ext cx="6515400" cy="3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NodeJS is a server-side scripting 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environment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that allows JS running client-side to interact seamlessly with backend web applications.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arqive relies on many deprecated and outdated packages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○"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Updating Node and the packages will ensure the functionality of The arqive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Google Shape;127;g19f0e58818b_7_353"/>
          <p:cNvSpPr txBox="1"/>
          <p:nvPr/>
        </p:nvSpPr>
        <p:spPr>
          <a:xfrm>
            <a:off x="8229600" y="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Kalvin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19f0e58818b_7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1350" y="27125"/>
            <a:ext cx="3336888" cy="204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3F52"/>
      </a:accent1>
      <a:accent2>
        <a:srgbClr val="F0A055"/>
      </a:accent2>
      <a:accent3>
        <a:srgbClr val="F5DC6D"/>
      </a:accent3>
      <a:accent4>
        <a:srgbClr val="00CE7D"/>
      </a:accent4>
      <a:accent5>
        <a:srgbClr val="248DC1"/>
      </a:accent5>
      <a:accent6>
        <a:srgbClr val="E01783"/>
      </a:accent6>
      <a:hlink>
        <a:srgbClr val="4D41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