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embeddedFontLst>
    <p:embeddedFont>
      <p:font typeface="Roboto"/>
      <p:regular r:id="rId38"/>
      <p:bold r:id="rId39"/>
      <p:italic r:id="rId40"/>
      <p:boldItalic r:id="rId41"/>
    </p:embeddedFont>
    <p:embeddedFont>
      <p:font typeface="Merriweather"/>
      <p:regular r:id="rId42"/>
      <p:bold r:id="rId43"/>
      <p:italic r:id="rId44"/>
      <p:boldItalic r:id="rId45"/>
    </p:embeddedFont>
    <p:embeddedFont>
      <p:font typeface="Open Sans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Ly Jacky Nhiayi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italic.fntdata"/><Relationship Id="rId42" Type="http://schemas.openxmlformats.org/officeDocument/2006/relationships/font" Target="fonts/Merriweather-regular.fntdata"/><Relationship Id="rId41" Type="http://schemas.openxmlformats.org/officeDocument/2006/relationships/font" Target="fonts/Roboto-boldItalic.fntdata"/><Relationship Id="rId44" Type="http://schemas.openxmlformats.org/officeDocument/2006/relationships/font" Target="fonts/Merriweather-italic.fntdata"/><Relationship Id="rId43" Type="http://schemas.openxmlformats.org/officeDocument/2006/relationships/font" Target="fonts/Merriweather-bold.fntdata"/><Relationship Id="rId46" Type="http://schemas.openxmlformats.org/officeDocument/2006/relationships/font" Target="fonts/OpenSans-regular.fntdata"/><Relationship Id="rId45" Type="http://schemas.openxmlformats.org/officeDocument/2006/relationships/font" Target="fonts/Merriweather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font" Target="fonts/OpenSans-italic.fntdata"/><Relationship Id="rId47" Type="http://schemas.openxmlformats.org/officeDocument/2006/relationships/font" Target="fonts/OpenSans-bold.fntdata"/><Relationship Id="rId49" Type="http://schemas.openxmlformats.org/officeDocument/2006/relationships/font" Target="fonts/OpenSans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font" Target="fonts/Roboto-bold.fntdata"/><Relationship Id="rId38" Type="http://schemas.openxmlformats.org/officeDocument/2006/relationships/font" Target="fonts/Roboto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12-01T22:44:24.513">
    <p:pos x="6000" y="0"/>
    <p:text>For this semester, the future objectives are going to be in the future goals slides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2-12-01T22:45:12.214">
    <p:pos x="6000" y="0"/>
    <p:text>mention for next semester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9b4c445787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9b4c445787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a1dc6d21d5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a1dc6d21d5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99b776b28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99b776b2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a7772e71c9_2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a7772e71c9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9b4c445787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9b4c445787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a7772e71c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a7772e71c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a585ecbcf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a585ecbcf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a7772e71c9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a7772e71c9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9b4c44578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9b4c44578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9b4c445787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9b4c445787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e6e65877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e6e65877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9f1b0372c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9f1b0372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8e6e65877f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8e6e65877f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9b4c445787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9b4c445787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091E42"/>
                </a:solidFill>
                <a:latin typeface="Roboto"/>
                <a:ea typeface="Roboto"/>
                <a:cs typeface="Roboto"/>
                <a:sym typeface="Roboto"/>
              </a:rPr>
              <a:t>Waterfall Methods Cons</a:t>
            </a:r>
            <a:endParaRPr sz="1300">
              <a:solidFill>
                <a:srgbClr val="091E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100"/>
              <a:buFont typeface="Roboto"/>
              <a:buChar char="○"/>
            </a:pPr>
            <a:r>
              <a:rPr lang="en">
                <a:solidFill>
                  <a:srgbClr val="091E42"/>
                </a:solidFill>
                <a:latin typeface="Roboto"/>
                <a:ea typeface="Roboto"/>
                <a:cs typeface="Roboto"/>
                <a:sym typeface="Roboto"/>
              </a:rPr>
              <a:t>Inflexible</a:t>
            </a:r>
            <a:endParaRPr>
              <a:solidFill>
                <a:srgbClr val="091E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100"/>
              <a:buFont typeface="Roboto"/>
              <a:buChar char="○"/>
            </a:pPr>
            <a:r>
              <a:rPr lang="en">
                <a:solidFill>
                  <a:srgbClr val="091E42"/>
                </a:solidFill>
                <a:latin typeface="Roboto"/>
                <a:ea typeface="Roboto"/>
                <a:cs typeface="Roboto"/>
                <a:sym typeface="Roboto"/>
              </a:rPr>
              <a:t>Liaisons may not be satisfied with previous requirements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9b4c445787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9b4c445787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8e6e65877f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8e6e65877f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9b4c445787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9b4c445787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9b4c445787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9b4c445787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8e6e65877f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8e6e65877f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9b4c445787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9b4c445787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9b4c44578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9b4c44578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9b4c44578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9b4c44578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8e6e65877f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8e6e65877f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a2a22047d9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a2a22047d9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9b4c44578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9b4c44578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9b4c445787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9b4c445787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9b4c44578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9b4c44578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9b4c445787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9b4c445787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9e01a7695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9e01a769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9b4c445787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9b4c445787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comments" Target="../comments/comment2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github.com/alvinquach/jpl-trek-vr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store.steampowered.com/app/323910/SteamVR_Performance_Test/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740">
                <a:solidFill>
                  <a:srgbClr val="091E42"/>
                </a:solidFill>
              </a:rPr>
              <a:t>Capstone Senior Design</a:t>
            </a:r>
            <a:endParaRPr sz="3740">
              <a:solidFill>
                <a:srgbClr val="091E4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740">
                <a:solidFill>
                  <a:srgbClr val="091E42"/>
                </a:solidFill>
              </a:rPr>
              <a:t>~ JPL VR Trek </a:t>
            </a:r>
            <a:r>
              <a:rPr lang="en" sz="3740"/>
              <a:t>~</a:t>
            </a:r>
            <a:endParaRPr sz="3740"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82450" y="1822225"/>
            <a:ext cx="4768200" cy="11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540">
                <a:solidFill>
                  <a:schemeClr val="accent1"/>
                </a:solidFill>
              </a:rPr>
              <a:t>Prepared By:</a:t>
            </a:r>
            <a:endParaRPr sz="154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540">
                <a:solidFill>
                  <a:schemeClr val="accent1"/>
                </a:solidFill>
              </a:rPr>
              <a:t> </a:t>
            </a:r>
            <a:endParaRPr sz="154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540">
                <a:solidFill>
                  <a:schemeClr val="accent1"/>
                </a:solidFill>
              </a:rPr>
              <a:t>Lucca A</a:t>
            </a:r>
            <a:r>
              <a:rPr lang="en" sz="1540">
                <a:solidFill>
                  <a:schemeClr val="accent1"/>
                </a:solidFill>
              </a:rPr>
              <a:t>ndrade</a:t>
            </a:r>
            <a:r>
              <a:rPr lang="en" sz="1540">
                <a:solidFill>
                  <a:schemeClr val="accent1"/>
                </a:solidFill>
              </a:rPr>
              <a:t>, </a:t>
            </a:r>
            <a:r>
              <a:rPr lang="en" sz="1540">
                <a:solidFill>
                  <a:schemeClr val="accent1"/>
                </a:solidFill>
              </a:rPr>
              <a:t>Fab</a:t>
            </a:r>
            <a:r>
              <a:rPr lang="en" sz="1540">
                <a:solidFill>
                  <a:schemeClr val="accent1"/>
                </a:solidFill>
              </a:rPr>
              <a:t>io Carrasco, Enrique Guardado, Ruben Heredia, Ari Jasko, </a:t>
            </a:r>
            <a:r>
              <a:rPr lang="en" sz="1540">
                <a:solidFill>
                  <a:schemeClr val="accent1"/>
                </a:solidFill>
              </a:rPr>
              <a:t>Bryan Lopez, Ly Jacky Nhiayi, Ayush Singh, Rizwan Vazifdar, Justin Vuong</a:t>
            </a:r>
            <a:endParaRPr sz="164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286350" y="1518750"/>
            <a:ext cx="8571300" cy="10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Project Overview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Presenters: Rizwan Vazifdar, Bryan Lopez, 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Lucca Andrade</a:t>
            </a:r>
            <a:endParaRPr sz="2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>
            <p:ph type="title"/>
          </p:nvPr>
        </p:nvSpPr>
        <p:spPr>
          <a:xfrm>
            <a:off x="311700" y="34527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Our </a:t>
            </a:r>
            <a:r>
              <a:rPr lang="en" sz="5000"/>
              <a:t>Main Objective</a:t>
            </a:r>
            <a:endParaRPr sz="5000"/>
          </a:p>
        </p:txBody>
      </p:sp>
      <p:sp>
        <p:nvSpPr>
          <p:cNvPr id="137" name="Google Shape;137;p23"/>
          <p:cNvSpPr txBox="1"/>
          <p:nvPr>
            <p:ph idx="1" type="body"/>
          </p:nvPr>
        </p:nvSpPr>
        <p:spPr>
          <a:xfrm>
            <a:off x="311700" y="1422075"/>
            <a:ext cx="3999900" cy="322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1115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>
                <a:solidFill>
                  <a:srgbClr val="000000"/>
                </a:solidFill>
              </a:rPr>
              <a:t>Create an application that visualizes the TrekVR database in virtual reality. </a:t>
            </a:r>
            <a:endParaRPr>
              <a:solidFill>
                <a:srgbClr val="000000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1115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>
                <a:solidFill>
                  <a:srgbClr val="000000"/>
                </a:solidFill>
              </a:rPr>
              <a:t>Update JPL Trek VR Room to open-standard.</a:t>
            </a:r>
            <a:endParaRPr>
              <a:solidFill>
                <a:srgbClr val="000000"/>
              </a:solidFill>
            </a:endParaRPr>
          </a:p>
          <a:p>
            <a:pPr indent="-3111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</a:pPr>
            <a:r>
              <a:rPr lang="en" sz="1300">
                <a:solidFill>
                  <a:srgbClr val="000000"/>
                </a:solidFill>
              </a:rPr>
              <a:t>OpenXR</a:t>
            </a:r>
            <a:endParaRPr sz="1300">
              <a:solidFill>
                <a:srgbClr val="000000"/>
              </a:solidFill>
            </a:endParaRPr>
          </a:p>
          <a:p>
            <a:pPr indent="-3111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</a:pPr>
            <a:r>
              <a:rPr lang="en" sz="1300">
                <a:solidFill>
                  <a:srgbClr val="000000"/>
                </a:solidFill>
              </a:rPr>
              <a:t>SteamVR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-31115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>
                <a:solidFill>
                  <a:srgbClr val="000000"/>
                </a:solidFill>
              </a:rPr>
              <a:t>Retrieve scientific data from TrekVR Database.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38" name="Google Shape;138;p23"/>
          <p:cNvSpPr txBox="1"/>
          <p:nvPr/>
        </p:nvSpPr>
        <p:spPr>
          <a:xfrm>
            <a:off x="6091550" y="4682400"/>
            <a:ext cx="298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Presented By: Rizwan Vazifdar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350" y="1793100"/>
            <a:ext cx="3948101" cy="222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type="title"/>
          </p:nvPr>
        </p:nvSpPr>
        <p:spPr>
          <a:xfrm>
            <a:off x="311700" y="36720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Utilities of JPL Trek VR </a:t>
            </a:r>
            <a:endParaRPr sz="1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Room</a:t>
            </a:r>
            <a:endParaRPr sz="5000"/>
          </a:p>
        </p:txBody>
      </p:sp>
      <p:sp>
        <p:nvSpPr>
          <p:cNvPr id="145" name="Google Shape;145;p24"/>
          <p:cNvSpPr txBox="1"/>
          <p:nvPr/>
        </p:nvSpPr>
        <p:spPr>
          <a:xfrm>
            <a:off x="5782950" y="4682400"/>
            <a:ext cx="352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: Rizwan Vazifdar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24"/>
          <p:cNvSpPr txBox="1"/>
          <p:nvPr/>
        </p:nvSpPr>
        <p:spPr>
          <a:xfrm>
            <a:off x="208650" y="1583800"/>
            <a:ext cx="41565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091E42"/>
                </a:solidFill>
                <a:latin typeface="Roboto"/>
                <a:ea typeface="Roboto"/>
                <a:cs typeface="Roboto"/>
                <a:sym typeface="Roboto"/>
              </a:rPr>
              <a:t>Trek is meant to be used by the general public, with a focus on scientific and educational purposes</a:t>
            </a:r>
            <a:endParaRPr sz="1000">
              <a:solidFill>
                <a:srgbClr val="091E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091E42"/>
                </a:solidFill>
                <a:latin typeface="Roboto"/>
                <a:ea typeface="Roboto"/>
                <a:cs typeface="Roboto"/>
                <a:sym typeface="Roboto"/>
              </a:rPr>
              <a:t>Interactive and easy to understand User Interface</a:t>
            </a:r>
            <a:endParaRPr sz="1000">
              <a:solidFill>
                <a:srgbClr val="091E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091E42"/>
                </a:solidFill>
                <a:latin typeface="Roboto"/>
                <a:ea typeface="Roboto"/>
                <a:cs typeface="Roboto"/>
                <a:sym typeface="Roboto"/>
              </a:rPr>
              <a:t>Make notes and drawings on the application to be saved as custom annotations</a:t>
            </a:r>
            <a:endParaRPr sz="1000">
              <a:solidFill>
                <a:srgbClr val="091E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091E42"/>
                </a:solidFill>
                <a:latin typeface="Roboto"/>
                <a:ea typeface="Roboto"/>
                <a:cs typeface="Roboto"/>
                <a:sym typeface="Roboto"/>
              </a:rPr>
              <a:t>Customizable display of the selected Moon or Mars terrain on a flat plane for ease of examination</a:t>
            </a:r>
            <a:endParaRPr sz="1000">
              <a:solidFill>
                <a:srgbClr val="091E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091E42"/>
                </a:solidFill>
                <a:latin typeface="Roboto"/>
                <a:ea typeface="Roboto"/>
                <a:cs typeface="Roboto"/>
                <a:sym typeface="Roboto"/>
              </a:rPr>
              <a:t>Intuitive VR controls to select and manipulate data </a:t>
            </a:r>
            <a:endParaRPr sz="1000">
              <a:solidFill>
                <a:srgbClr val="091E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2763" y="1583810"/>
            <a:ext cx="3521701" cy="2916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title"/>
          </p:nvPr>
        </p:nvSpPr>
        <p:spPr>
          <a:xfrm>
            <a:off x="311700" y="36720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Utilities of JPL Trek VR </a:t>
            </a:r>
            <a:endParaRPr sz="1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Room</a:t>
            </a:r>
            <a:endParaRPr sz="5000"/>
          </a:p>
        </p:txBody>
      </p:sp>
      <p:sp>
        <p:nvSpPr>
          <p:cNvPr id="153" name="Google Shape;153;p25"/>
          <p:cNvSpPr txBox="1"/>
          <p:nvPr/>
        </p:nvSpPr>
        <p:spPr>
          <a:xfrm>
            <a:off x="5782950" y="4682400"/>
            <a:ext cx="352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By: Rizwan Vazifdar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25"/>
          <p:cNvSpPr txBox="1"/>
          <p:nvPr/>
        </p:nvSpPr>
        <p:spPr>
          <a:xfrm>
            <a:off x="159125" y="1428150"/>
            <a:ext cx="44130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091E42"/>
                </a:solidFill>
                <a:latin typeface="Roboto"/>
                <a:ea typeface="Roboto"/>
                <a:cs typeface="Roboto"/>
                <a:sym typeface="Roboto"/>
              </a:rPr>
              <a:t>Select and isolate specific data sets and sections of the available information </a:t>
            </a:r>
            <a:endParaRPr sz="1000">
              <a:solidFill>
                <a:srgbClr val="091E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091E42"/>
                </a:solidFill>
                <a:latin typeface="Roboto"/>
                <a:ea typeface="Roboto"/>
                <a:cs typeface="Roboto"/>
                <a:sym typeface="Roboto"/>
              </a:rPr>
              <a:t>Display selected </a:t>
            </a:r>
            <a:r>
              <a:rPr lang="en" sz="1000">
                <a:solidFill>
                  <a:srgbClr val="091E42"/>
                </a:solidFill>
                <a:latin typeface="Roboto"/>
                <a:ea typeface="Roboto"/>
                <a:cs typeface="Roboto"/>
                <a:sym typeface="Roboto"/>
              </a:rPr>
              <a:t>graphs, data and high definition images of the Moon and Mars</a:t>
            </a:r>
            <a:endParaRPr sz="1000">
              <a:solidFill>
                <a:srgbClr val="091E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091E42"/>
                </a:solidFill>
                <a:latin typeface="Roboto"/>
                <a:ea typeface="Roboto"/>
                <a:cs typeface="Roboto"/>
                <a:sym typeface="Roboto"/>
              </a:rPr>
              <a:t>Calculate distance, area or elevation of terrain of the selected data set</a:t>
            </a:r>
            <a:endParaRPr sz="1000">
              <a:solidFill>
                <a:srgbClr val="091E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091E42"/>
                </a:solidFill>
                <a:latin typeface="Roboto"/>
                <a:ea typeface="Roboto"/>
                <a:cs typeface="Roboto"/>
                <a:sym typeface="Roboto"/>
              </a:rPr>
              <a:t>Exaggerate elevation for easier interpretations and visualization of realistic terrain</a:t>
            </a:r>
            <a:endParaRPr sz="1000">
              <a:solidFill>
                <a:srgbClr val="091E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091E42"/>
                </a:solidFill>
                <a:latin typeface="Roboto"/>
                <a:ea typeface="Roboto"/>
                <a:cs typeface="Roboto"/>
                <a:sym typeface="Roboto"/>
              </a:rPr>
              <a:t>Attribute a color map according to the desired parameters (heat, height, etc)</a:t>
            </a:r>
            <a:endParaRPr sz="1000">
              <a:solidFill>
                <a:srgbClr val="091E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091E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6475" y="1626250"/>
            <a:ext cx="3398151" cy="266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type="title"/>
          </p:nvPr>
        </p:nvSpPr>
        <p:spPr>
          <a:xfrm>
            <a:off x="311700" y="3247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Project </a:t>
            </a:r>
            <a:r>
              <a:rPr lang="en" sz="5000"/>
              <a:t>Goals</a:t>
            </a:r>
            <a:endParaRPr sz="5000"/>
          </a:p>
        </p:txBody>
      </p:sp>
      <p:sp>
        <p:nvSpPr>
          <p:cNvPr id="161" name="Google Shape;161;p26"/>
          <p:cNvSpPr txBox="1"/>
          <p:nvPr>
            <p:ph idx="1" type="body"/>
          </p:nvPr>
        </p:nvSpPr>
        <p:spPr>
          <a:xfrm>
            <a:off x="270475" y="16476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Deliver a software that allows users to fully visualize different planets/satellites in NASA's database.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Provide interactive navigation tools that may be employed to conduct research.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Develop an application that can be used with multiple VR headsets.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Deploy an application that may be utilized not only by scientists, but also by the general audience.</a:t>
            </a:r>
            <a:endParaRPr>
              <a:solidFill>
                <a:srgbClr val="091E42"/>
              </a:solidFill>
            </a:endParaRPr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225" y="2044141"/>
            <a:ext cx="2051574" cy="205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5350" y="1517075"/>
            <a:ext cx="1837200" cy="183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6"/>
          <p:cNvSpPr txBox="1"/>
          <p:nvPr/>
        </p:nvSpPr>
        <p:spPr>
          <a:xfrm>
            <a:off x="6175350" y="4682400"/>
            <a:ext cx="265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: Bryan Lopez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title"/>
          </p:nvPr>
        </p:nvSpPr>
        <p:spPr>
          <a:xfrm>
            <a:off x="311700" y="3247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Requirements</a:t>
            </a:r>
            <a:endParaRPr sz="5000"/>
          </a:p>
        </p:txBody>
      </p:sp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284625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Functional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User must be able to navigate through the planet/satellite 3D model.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Users must be able to create interactive navigation markers on 2D/3D surface using the application.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User must be able to save the current state.</a:t>
            </a:r>
            <a:endParaRPr>
              <a:solidFill>
                <a:srgbClr val="091E42"/>
              </a:solidFill>
            </a:endParaRPr>
          </a:p>
        </p:txBody>
      </p:sp>
      <p:sp>
        <p:nvSpPr>
          <p:cNvPr id="171" name="Google Shape;171;p27"/>
          <p:cNvSpPr txBox="1"/>
          <p:nvPr>
            <p:ph idx="1" type="body"/>
          </p:nvPr>
        </p:nvSpPr>
        <p:spPr>
          <a:xfrm>
            <a:off x="4832400" y="1259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Non-</a:t>
            </a:r>
            <a:r>
              <a:rPr b="1" lang="en" sz="1600">
                <a:solidFill>
                  <a:schemeClr val="dk1"/>
                </a:solidFill>
              </a:rPr>
              <a:t>Functional</a:t>
            </a:r>
            <a:endParaRPr b="1" sz="16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Performance</a:t>
            </a:r>
            <a:endParaRPr>
              <a:solidFill>
                <a:srgbClr val="091E42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100"/>
              <a:buChar char="○"/>
            </a:pPr>
            <a:r>
              <a:rPr lang="en">
                <a:solidFill>
                  <a:srgbClr val="091E42"/>
                </a:solidFill>
              </a:rPr>
              <a:t>High-end computer hardware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Safety</a:t>
            </a:r>
            <a:endParaRPr>
              <a:solidFill>
                <a:srgbClr val="091E42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100"/>
              <a:buChar char="○"/>
            </a:pPr>
            <a:r>
              <a:rPr lang="en">
                <a:solidFill>
                  <a:srgbClr val="091E42"/>
                </a:solidFill>
              </a:rPr>
              <a:t>Awareness of surroundings</a:t>
            </a:r>
            <a:endParaRPr>
              <a:solidFill>
                <a:srgbClr val="091E42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100"/>
              <a:buChar char="○"/>
            </a:pPr>
            <a:r>
              <a:rPr lang="en">
                <a:solidFill>
                  <a:srgbClr val="091E42"/>
                </a:solidFill>
              </a:rPr>
              <a:t>Motion dizziness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Security</a:t>
            </a:r>
            <a:endParaRPr>
              <a:solidFill>
                <a:srgbClr val="091E42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100"/>
              <a:buChar char="○"/>
            </a:pPr>
            <a:r>
              <a:rPr lang="en">
                <a:solidFill>
                  <a:srgbClr val="091E42"/>
                </a:solidFill>
              </a:rPr>
              <a:t>Data encryption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Software Quality Attributes</a:t>
            </a:r>
            <a:endParaRPr>
              <a:solidFill>
                <a:srgbClr val="091E42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100"/>
              <a:buChar char="○"/>
            </a:pPr>
            <a:r>
              <a:rPr lang="en">
                <a:solidFill>
                  <a:srgbClr val="091E42"/>
                </a:solidFill>
              </a:rPr>
              <a:t>Accessible, stable, and testable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Business Rules</a:t>
            </a:r>
            <a:endParaRPr>
              <a:solidFill>
                <a:srgbClr val="091E42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100"/>
              <a:buChar char="○"/>
            </a:pPr>
            <a:r>
              <a:rPr lang="en">
                <a:solidFill>
                  <a:srgbClr val="091E42"/>
                </a:solidFill>
              </a:rPr>
              <a:t>Available to any user</a:t>
            </a:r>
            <a:endParaRPr>
              <a:solidFill>
                <a:srgbClr val="091E42"/>
              </a:solidFill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6261350" y="4682400"/>
            <a:ext cx="257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: Bryan Lopez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3" name="Google Shape;173;p27"/>
          <p:cNvPicPr preferRelativeResize="0"/>
          <p:nvPr/>
        </p:nvPicPr>
        <p:blipFill rotWithShape="1">
          <a:blip r:embed="rId3">
            <a:alphaModFix/>
          </a:blip>
          <a:srcRect b="0" l="0" r="0" t="4232"/>
          <a:stretch/>
        </p:blipFill>
        <p:spPr>
          <a:xfrm>
            <a:off x="1435250" y="3455125"/>
            <a:ext cx="2180076" cy="128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>
            <p:ph type="title"/>
          </p:nvPr>
        </p:nvSpPr>
        <p:spPr>
          <a:xfrm>
            <a:off x="311700" y="3247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Deadlines</a:t>
            </a:r>
            <a:endParaRPr sz="5000"/>
          </a:p>
        </p:txBody>
      </p:sp>
      <p:sp>
        <p:nvSpPr>
          <p:cNvPr id="179" name="Google Shape;179;p28"/>
          <p:cNvSpPr txBox="1"/>
          <p:nvPr/>
        </p:nvSpPr>
        <p:spPr>
          <a:xfrm>
            <a:off x="6091550" y="4682400"/>
            <a:ext cx="261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: Lucca Andrade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0" name="Google Shape;180;p28"/>
          <p:cNvCxnSpPr/>
          <p:nvPr/>
        </p:nvCxnSpPr>
        <p:spPr>
          <a:xfrm>
            <a:off x="1529700" y="3233250"/>
            <a:ext cx="6084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1" name="Google Shape;181;p28"/>
          <p:cNvSpPr/>
          <p:nvPr/>
        </p:nvSpPr>
        <p:spPr>
          <a:xfrm>
            <a:off x="2128150" y="3157325"/>
            <a:ext cx="144900" cy="144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8"/>
          <p:cNvSpPr/>
          <p:nvPr/>
        </p:nvSpPr>
        <p:spPr>
          <a:xfrm>
            <a:off x="2775800" y="3157325"/>
            <a:ext cx="144900" cy="144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8"/>
          <p:cNvSpPr/>
          <p:nvPr/>
        </p:nvSpPr>
        <p:spPr>
          <a:xfrm>
            <a:off x="3423450" y="3157325"/>
            <a:ext cx="144900" cy="144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8"/>
          <p:cNvSpPr/>
          <p:nvPr/>
        </p:nvSpPr>
        <p:spPr>
          <a:xfrm>
            <a:off x="4071100" y="3157325"/>
            <a:ext cx="144900" cy="144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8"/>
          <p:cNvSpPr/>
          <p:nvPr/>
        </p:nvSpPr>
        <p:spPr>
          <a:xfrm>
            <a:off x="4718750" y="3157325"/>
            <a:ext cx="144900" cy="144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8"/>
          <p:cNvSpPr/>
          <p:nvPr/>
        </p:nvSpPr>
        <p:spPr>
          <a:xfrm>
            <a:off x="5366400" y="3157325"/>
            <a:ext cx="144900" cy="144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8"/>
          <p:cNvSpPr/>
          <p:nvPr/>
        </p:nvSpPr>
        <p:spPr>
          <a:xfrm>
            <a:off x="6014050" y="3157325"/>
            <a:ext cx="144900" cy="144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8"/>
          <p:cNvSpPr/>
          <p:nvPr/>
        </p:nvSpPr>
        <p:spPr>
          <a:xfrm>
            <a:off x="6661700" y="3157325"/>
            <a:ext cx="144900" cy="144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8"/>
          <p:cNvSpPr/>
          <p:nvPr/>
        </p:nvSpPr>
        <p:spPr>
          <a:xfrm>
            <a:off x="2002400" y="1817825"/>
            <a:ext cx="1691700" cy="400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Software Requirements Document</a:t>
            </a:r>
            <a:endParaRPr sz="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Software Design Document</a:t>
            </a:r>
            <a:endParaRPr sz="700"/>
          </a:p>
        </p:txBody>
      </p:sp>
      <p:cxnSp>
        <p:nvCxnSpPr>
          <p:cNvPr id="190" name="Google Shape;190;p28"/>
          <p:cNvCxnSpPr>
            <a:stCxn id="182" idx="0"/>
          </p:cNvCxnSpPr>
          <p:nvPr/>
        </p:nvCxnSpPr>
        <p:spPr>
          <a:xfrm rot="10800000">
            <a:off x="2848250" y="2218025"/>
            <a:ext cx="0" cy="93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1" name="Google Shape;191;p28"/>
          <p:cNvSpPr txBox="1"/>
          <p:nvPr/>
        </p:nvSpPr>
        <p:spPr>
          <a:xfrm>
            <a:off x="2444450" y="3302225"/>
            <a:ext cx="80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Dec 12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2022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28"/>
          <p:cNvSpPr txBox="1"/>
          <p:nvPr/>
        </p:nvSpPr>
        <p:spPr>
          <a:xfrm>
            <a:off x="3108600" y="2541725"/>
            <a:ext cx="77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Jan 23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2023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28"/>
          <p:cNvSpPr/>
          <p:nvPr/>
        </p:nvSpPr>
        <p:spPr>
          <a:xfrm>
            <a:off x="2869800" y="4062725"/>
            <a:ext cx="1252200" cy="400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First Day of Spring 2023</a:t>
            </a:r>
            <a:endParaRPr sz="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Implementation Phase</a:t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4" name="Google Shape;194;p28"/>
          <p:cNvCxnSpPr>
            <a:stCxn id="193" idx="0"/>
            <a:endCxn id="183" idx="4"/>
          </p:cNvCxnSpPr>
          <p:nvPr/>
        </p:nvCxnSpPr>
        <p:spPr>
          <a:xfrm rot="10800000">
            <a:off x="3495900" y="3302225"/>
            <a:ext cx="0" cy="76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5" name="Google Shape;195;p28"/>
          <p:cNvSpPr txBox="1"/>
          <p:nvPr/>
        </p:nvSpPr>
        <p:spPr>
          <a:xfrm>
            <a:off x="5051550" y="2541725"/>
            <a:ext cx="77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21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2023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28"/>
          <p:cNvSpPr/>
          <p:nvPr/>
        </p:nvSpPr>
        <p:spPr>
          <a:xfrm>
            <a:off x="4734750" y="4062725"/>
            <a:ext cx="1408200" cy="400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End of </a:t>
            </a:r>
            <a:r>
              <a:rPr lang="en" sz="700">
                <a:latin typeface="Roboto"/>
                <a:ea typeface="Roboto"/>
                <a:cs typeface="Roboto"/>
                <a:sym typeface="Roboto"/>
              </a:rPr>
              <a:t>Implementation Phase</a:t>
            </a:r>
            <a:endParaRPr sz="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Debugging and Finalizing</a:t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7" name="Google Shape;197;p28"/>
          <p:cNvCxnSpPr>
            <a:stCxn id="196" idx="0"/>
            <a:endCxn id="186" idx="4"/>
          </p:cNvCxnSpPr>
          <p:nvPr/>
        </p:nvCxnSpPr>
        <p:spPr>
          <a:xfrm rot="10800000">
            <a:off x="5438850" y="3302225"/>
            <a:ext cx="0" cy="76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8" name="Google Shape;198;p28"/>
          <p:cNvSpPr txBox="1"/>
          <p:nvPr/>
        </p:nvSpPr>
        <p:spPr>
          <a:xfrm>
            <a:off x="5699200" y="3302225"/>
            <a:ext cx="77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May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2023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28"/>
          <p:cNvSpPr/>
          <p:nvPr/>
        </p:nvSpPr>
        <p:spPr>
          <a:xfrm>
            <a:off x="5460400" y="1817825"/>
            <a:ext cx="1252200" cy="400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Final Product Ready</a:t>
            </a:r>
            <a:endParaRPr sz="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Presentation</a:t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0" name="Google Shape;200;p28"/>
          <p:cNvCxnSpPr/>
          <p:nvPr/>
        </p:nvCxnSpPr>
        <p:spPr>
          <a:xfrm rot="10800000">
            <a:off x="6086500" y="2218025"/>
            <a:ext cx="0" cy="93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Deadlines - Implementation Period</a:t>
            </a:r>
            <a:endParaRPr/>
          </a:p>
        </p:txBody>
      </p:sp>
      <p:sp>
        <p:nvSpPr>
          <p:cNvPr id="206" name="Google Shape;206;p29"/>
          <p:cNvSpPr txBox="1"/>
          <p:nvPr/>
        </p:nvSpPr>
        <p:spPr>
          <a:xfrm>
            <a:off x="6091550" y="4682400"/>
            <a:ext cx="261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By: Lucca Andrade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07" name="Google Shape;207;p29"/>
          <p:cNvCxnSpPr/>
          <p:nvPr/>
        </p:nvCxnSpPr>
        <p:spPr>
          <a:xfrm>
            <a:off x="1904600" y="3098825"/>
            <a:ext cx="5509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8" name="Google Shape;208;p29"/>
          <p:cNvSpPr/>
          <p:nvPr/>
        </p:nvSpPr>
        <p:spPr>
          <a:xfrm>
            <a:off x="2503050" y="3022900"/>
            <a:ext cx="144900" cy="144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9"/>
          <p:cNvSpPr/>
          <p:nvPr/>
        </p:nvSpPr>
        <p:spPr>
          <a:xfrm>
            <a:off x="3798350" y="3022900"/>
            <a:ext cx="144900" cy="144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9"/>
          <p:cNvSpPr/>
          <p:nvPr/>
        </p:nvSpPr>
        <p:spPr>
          <a:xfrm>
            <a:off x="5093650" y="3022900"/>
            <a:ext cx="144900" cy="144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9"/>
          <p:cNvSpPr/>
          <p:nvPr/>
        </p:nvSpPr>
        <p:spPr>
          <a:xfrm>
            <a:off x="6388950" y="3022900"/>
            <a:ext cx="144900" cy="144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9"/>
          <p:cNvSpPr/>
          <p:nvPr/>
        </p:nvSpPr>
        <p:spPr>
          <a:xfrm>
            <a:off x="3024950" y="1865313"/>
            <a:ext cx="1691700" cy="400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Basic Functionalities of a VR</a:t>
            </a:r>
            <a:endParaRPr sz="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Interactive Room Finished</a:t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9"/>
          <p:cNvSpPr txBox="1"/>
          <p:nvPr/>
        </p:nvSpPr>
        <p:spPr>
          <a:xfrm>
            <a:off x="2188200" y="2413025"/>
            <a:ext cx="77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Jan 23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2023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4" name="Google Shape;214;p29"/>
          <p:cNvCxnSpPr/>
          <p:nvPr/>
        </p:nvCxnSpPr>
        <p:spPr>
          <a:xfrm rot="10800000">
            <a:off x="2575500" y="3169025"/>
            <a:ext cx="0" cy="777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5" name="Google Shape;215;p29"/>
          <p:cNvSpPr/>
          <p:nvPr/>
        </p:nvSpPr>
        <p:spPr>
          <a:xfrm>
            <a:off x="4320250" y="3894450"/>
            <a:ext cx="1691700" cy="504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Full JPL Database Accessibility</a:t>
            </a:r>
            <a:endParaRPr sz="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Integration and Manipulation of Data Through VR Controls Finished</a:t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6" name="Google Shape;216;p29"/>
          <p:cNvCxnSpPr>
            <a:stCxn id="215" idx="0"/>
            <a:endCxn id="210" idx="4"/>
          </p:cNvCxnSpPr>
          <p:nvPr/>
        </p:nvCxnSpPr>
        <p:spPr>
          <a:xfrm rot="10800000">
            <a:off x="5166100" y="3167850"/>
            <a:ext cx="0" cy="72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7" name="Google Shape;217;p29"/>
          <p:cNvSpPr txBox="1"/>
          <p:nvPr/>
        </p:nvSpPr>
        <p:spPr>
          <a:xfrm>
            <a:off x="6074100" y="3140650"/>
            <a:ext cx="77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 21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2023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29"/>
          <p:cNvSpPr/>
          <p:nvPr/>
        </p:nvSpPr>
        <p:spPr>
          <a:xfrm>
            <a:off x="5741400" y="1865325"/>
            <a:ext cx="1440000" cy="400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Beta Product Ready</a:t>
            </a:r>
            <a:endParaRPr sz="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End of Implementation Phase</a:t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9" name="Google Shape;219;p29"/>
          <p:cNvCxnSpPr>
            <a:stCxn id="209" idx="0"/>
            <a:endCxn id="212" idx="2"/>
          </p:cNvCxnSpPr>
          <p:nvPr/>
        </p:nvCxnSpPr>
        <p:spPr>
          <a:xfrm rot="10800000">
            <a:off x="3870800" y="2265400"/>
            <a:ext cx="0" cy="75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0" name="Google Shape;220;p29"/>
          <p:cNvCxnSpPr/>
          <p:nvPr/>
        </p:nvCxnSpPr>
        <p:spPr>
          <a:xfrm rot="10800000">
            <a:off x="6461400" y="2272300"/>
            <a:ext cx="0" cy="74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1" name="Google Shape;221;p29"/>
          <p:cNvSpPr/>
          <p:nvPr/>
        </p:nvSpPr>
        <p:spPr>
          <a:xfrm>
            <a:off x="1729650" y="3946313"/>
            <a:ext cx="1691700" cy="400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Implementation Phase Starts</a:t>
            </a:r>
            <a:endParaRPr sz="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Task Assignment Finished</a:t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p29"/>
          <p:cNvSpPr txBox="1"/>
          <p:nvPr/>
        </p:nvSpPr>
        <p:spPr>
          <a:xfrm>
            <a:off x="3483500" y="3176150"/>
            <a:ext cx="77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Feb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24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2023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p29"/>
          <p:cNvSpPr txBox="1"/>
          <p:nvPr/>
        </p:nvSpPr>
        <p:spPr>
          <a:xfrm>
            <a:off x="4778850" y="2407300"/>
            <a:ext cx="77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Mar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24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2023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/>
          <p:nvPr>
            <p:ph type="title"/>
          </p:nvPr>
        </p:nvSpPr>
        <p:spPr>
          <a:xfrm>
            <a:off x="286350" y="1462025"/>
            <a:ext cx="8571300" cy="10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Project Management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Presenter: Justin Vuong, Ly Jacky Nhiayi </a:t>
            </a:r>
            <a:endParaRPr sz="2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/>
          <p:nvPr>
            <p:ph type="title"/>
          </p:nvPr>
        </p:nvSpPr>
        <p:spPr>
          <a:xfrm>
            <a:off x="311700" y="1831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Communication</a:t>
            </a:r>
            <a:endParaRPr sz="5000"/>
          </a:p>
        </p:txBody>
      </p:sp>
      <p:sp>
        <p:nvSpPr>
          <p:cNvPr id="234" name="Google Shape;234;p31"/>
          <p:cNvSpPr txBox="1"/>
          <p:nvPr>
            <p:ph idx="1" type="body"/>
          </p:nvPr>
        </p:nvSpPr>
        <p:spPr>
          <a:xfrm>
            <a:off x="631300" y="1550450"/>
            <a:ext cx="4038600" cy="28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500"/>
              <a:buChar char="●"/>
            </a:pPr>
            <a:r>
              <a:rPr lang="en" sz="1500">
                <a:solidFill>
                  <a:srgbClr val="091E42"/>
                </a:solidFill>
              </a:rPr>
              <a:t>Discord</a:t>
            </a:r>
            <a:endParaRPr sz="1500">
              <a:solidFill>
                <a:srgbClr val="091E42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200"/>
              <a:buChar char="○"/>
            </a:pPr>
            <a:r>
              <a:rPr lang="en" sz="1200">
                <a:solidFill>
                  <a:srgbClr val="091E42"/>
                </a:solidFill>
              </a:rPr>
              <a:t>Weekly virtual stand-up </a:t>
            </a:r>
            <a:endParaRPr sz="1200">
              <a:solidFill>
                <a:srgbClr val="091E42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200"/>
              <a:buChar char="○"/>
            </a:pPr>
            <a:r>
              <a:rPr lang="en" sz="1200">
                <a:solidFill>
                  <a:srgbClr val="091E42"/>
                </a:solidFill>
              </a:rPr>
              <a:t>General chat for open-forum like communication</a:t>
            </a:r>
            <a:endParaRPr sz="1200">
              <a:solidFill>
                <a:srgbClr val="091E42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100"/>
              <a:buChar char="■"/>
            </a:pPr>
            <a:r>
              <a:rPr lang="en">
                <a:solidFill>
                  <a:srgbClr val="091E42"/>
                </a:solidFill>
              </a:rPr>
              <a:t>Dedicated channels for important dates, files, and prior meeting recordings </a:t>
            </a:r>
            <a:endParaRPr>
              <a:solidFill>
                <a:srgbClr val="091E42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500"/>
              <a:buChar char="●"/>
            </a:pPr>
            <a:r>
              <a:rPr lang="en" sz="1500">
                <a:solidFill>
                  <a:srgbClr val="091E42"/>
                </a:solidFill>
              </a:rPr>
              <a:t>Weekly In-Person</a:t>
            </a:r>
            <a:endParaRPr sz="1500">
              <a:solidFill>
                <a:srgbClr val="091E42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200"/>
              <a:buChar char="○"/>
            </a:pPr>
            <a:r>
              <a:rPr lang="en" sz="1200">
                <a:solidFill>
                  <a:srgbClr val="091E42"/>
                </a:solidFill>
              </a:rPr>
              <a:t>Meet on campus to discuss and demo </a:t>
            </a:r>
            <a:endParaRPr sz="1200">
              <a:solidFill>
                <a:srgbClr val="091E42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200"/>
              <a:buChar char="○"/>
            </a:pPr>
            <a:r>
              <a:rPr lang="en" sz="1200">
                <a:solidFill>
                  <a:srgbClr val="091E42"/>
                </a:solidFill>
              </a:rPr>
              <a:t>Everyone will be able to test limited physical hardware needed</a:t>
            </a:r>
            <a:endParaRPr sz="1200">
              <a:solidFill>
                <a:srgbClr val="091E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91E42"/>
              </a:solidFill>
            </a:endParaRPr>
          </a:p>
        </p:txBody>
      </p:sp>
      <p:pic>
        <p:nvPicPr>
          <p:cNvPr id="235" name="Google Shape;23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6725" y="2197550"/>
            <a:ext cx="2714650" cy="152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1"/>
          <p:cNvSpPr txBox="1"/>
          <p:nvPr/>
        </p:nvSpPr>
        <p:spPr>
          <a:xfrm>
            <a:off x="4987850" y="4443075"/>
            <a:ext cx="37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: Ly Jacky Nhiayi, Justin Vuong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481100" y="2182500"/>
            <a:ext cx="30846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Agenda</a:t>
            </a:r>
            <a:endParaRPr sz="4500"/>
          </a:p>
        </p:txBody>
      </p:sp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4644600" y="1271400"/>
            <a:ext cx="4499400" cy="26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2300"/>
              <a:buAutoNum type="arabicPeriod"/>
            </a:pPr>
            <a:r>
              <a:rPr lang="en" sz="2300">
                <a:solidFill>
                  <a:srgbClr val="091E42"/>
                </a:solidFill>
              </a:rPr>
              <a:t>Introduction</a:t>
            </a:r>
            <a:endParaRPr sz="2300">
              <a:solidFill>
                <a:srgbClr val="091E42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2300"/>
              <a:buAutoNum type="arabicPeriod"/>
            </a:pPr>
            <a:r>
              <a:rPr lang="en" sz="2300">
                <a:solidFill>
                  <a:srgbClr val="091E42"/>
                </a:solidFill>
              </a:rPr>
              <a:t>Summary of Previous Work</a:t>
            </a:r>
            <a:endParaRPr sz="2300">
              <a:solidFill>
                <a:srgbClr val="091E42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2300"/>
              <a:buAutoNum type="arabicPeriod"/>
            </a:pPr>
            <a:r>
              <a:rPr lang="en" sz="2300">
                <a:solidFill>
                  <a:srgbClr val="091E42"/>
                </a:solidFill>
              </a:rPr>
              <a:t>Project Overview</a:t>
            </a:r>
            <a:endParaRPr sz="2300">
              <a:solidFill>
                <a:srgbClr val="091E42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2300"/>
              <a:buAutoNum type="arabicPeriod"/>
            </a:pPr>
            <a:r>
              <a:rPr lang="en" sz="2300">
                <a:solidFill>
                  <a:srgbClr val="091E42"/>
                </a:solidFill>
              </a:rPr>
              <a:t>Project Management</a:t>
            </a:r>
            <a:endParaRPr sz="2300">
              <a:solidFill>
                <a:srgbClr val="091E42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2300"/>
              <a:buAutoNum type="arabicPeriod"/>
            </a:pPr>
            <a:r>
              <a:rPr lang="en" sz="2300">
                <a:solidFill>
                  <a:srgbClr val="091E42"/>
                </a:solidFill>
              </a:rPr>
              <a:t>Challenges</a:t>
            </a:r>
            <a:endParaRPr sz="2300">
              <a:solidFill>
                <a:srgbClr val="091E42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2300"/>
              <a:buAutoNum type="arabicPeriod"/>
            </a:pPr>
            <a:r>
              <a:rPr lang="en" sz="2300">
                <a:solidFill>
                  <a:srgbClr val="091E42"/>
                </a:solidFill>
              </a:rPr>
              <a:t>Future Plans</a:t>
            </a:r>
            <a:endParaRPr sz="2300">
              <a:solidFill>
                <a:srgbClr val="091E42"/>
              </a:solidFill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6209200" y="4682400"/>
            <a:ext cx="262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: Fabio Carrasco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/>
          <p:nvPr>
            <p:ph idx="1" type="body"/>
          </p:nvPr>
        </p:nvSpPr>
        <p:spPr>
          <a:xfrm>
            <a:off x="215500" y="1754000"/>
            <a:ext cx="4158300" cy="30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500"/>
              <a:buChar char="●"/>
            </a:pPr>
            <a:r>
              <a:rPr lang="en" sz="1500">
                <a:solidFill>
                  <a:srgbClr val="091E42"/>
                </a:solidFill>
              </a:rPr>
              <a:t>Weekly Meeting via Zoom</a:t>
            </a:r>
            <a:endParaRPr sz="1500">
              <a:solidFill>
                <a:srgbClr val="091E42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200"/>
              <a:buChar char="○"/>
            </a:pPr>
            <a:r>
              <a:rPr lang="en" sz="1200">
                <a:solidFill>
                  <a:srgbClr val="091E42"/>
                </a:solidFill>
              </a:rPr>
              <a:t>Advisor and liaison present</a:t>
            </a:r>
            <a:endParaRPr sz="1200">
              <a:solidFill>
                <a:srgbClr val="091E42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200"/>
              <a:buChar char="○"/>
            </a:pPr>
            <a:r>
              <a:rPr lang="en" sz="1200">
                <a:solidFill>
                  <a:srgbClr val="091E42"/>
                </a:solidFill>
              </a:rPr>
              <a:t>Discuss any questions the group has with advisor/liaison</a:t>
            </a:r>
            <a:endParaRPr sz="1200">
              <a:solidFill>
                <a:srgbClr val="091E42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200"/>
              <a:buChar char="○"/>
            </a:pPr>
            <a:r>
              <a:rPr lang="en" sz="1200">
                <a:solidFill>
                  <a:srgbClr val="091E42"/>
                </a:solidFill>
              </a:rPr>
              <a:t>Progression</a:t>
            </a:r>
            <a:r>
              <a:rPr lang="en" sz="1200">
                <a:solidFill>
                  <a:srgbClr val="091E42"/>
                </a:solidFill>
              </a:rPr>
              <a:t> check </a:t>
            </a:r>
            <a:endParaRPr sz="1200">
              <a:solidFill>
                <a:srgbClr val="091E4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500"/>
              <a:buChar char="●"/>
            </a:pPr>
            <a:r>
              <a:rPr lang="en" sz="1500">
                <a:solidFill>
                  <a:srgbClr val="091E42"/>
                </a:solidFill>
              </a:rPr>
              <a:t>Note/taker</a:t>
            </a:r>
            <a:endParaRPr sz="1500">
              <a:solidFill>
                <a:srgbClr val="091E42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200"/>
              <a:buChar char="○"/>
            </a:pPr>
            <a:r>
              <a:rPr lang="en" sz="1200">
                <a:solidFill>
                  <a:srgbClr val="091E42"/>
                </a:solidFill>
              </a:rPr>
              <a:t>A notetaker will be present in every meeting </a:t>
            </a:r>
            <a:endParaRPr sz="1200">
              <a:solidFill>
                <a:srgbClr val="091E42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200"/>
              <a:buChar char="○"/>
            </a:pPr>
            <a:r>
              <a:rPr lang="en" sz="1200">
                <a:solidFill>
                  <a:srgbClr val="091E42"/>
                </a:solidFill>
              </a:rPr>
              <a:t>Notes follow Minutes template</a:t>
            </a:r>
            <a:endParaRPr sz="1200">
              <a:solidFill>
                <a:srgbClr val="091E4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500"/>
              <a:buChar char="●"/>
            </a:pPr>
            <a:r>
              <a:rPr lang="en" sz="1500">
                <a:solidFill>
                  <a:srgbClr val="091E42"/>
                </a:solidFill>
              </a:rPr>
              <a:t>Meeting Minutes</a:t>
            </a:r>
            <a:endParaRPr sz="1500">
              <a:solidFill>
                <a:srgbClr val="091E42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200"/>
              <a:buChar char="○"/>
            </a:pPr>
            <a:r>
              <a:rPr lang="en" sz="1200">
                <a:solidFill>
                  <a:srgbClr val="091E42"/>
                </a:solidFill>
              </a:rPr>
              <a:t>Note document that includes:</a:t>
            </a:r>
            <a:endParaRPr sz="1200">
              <a:solidFill>
                <a:srgbClr val="091E42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100"/>
              <a:buChar char="■"/>
            </a:pPr>
            <a:r>
              <a:rPr lang="en">
                <a:solidFill>
                  <a:srgbClr val="091E42"/>
                </a:solidFill>
              </a:rPr>
              <a:t>Agenda topics</a:t>
            </a:r>
            <a:endParaRPr>
              <a:solidFill>
                <a:srgbClr val="091E42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100"/>
              <a:buChar char="■"/>
            </a:pPr>
            <a:r>
              <a:rPr lang="en">
                <a:solidFill>
                  <a:srgbClr val="091E42"/>
                </a:solidFill>
              </a:rPr>
              <a:t>Potential discussions</a:t>
            </a:r>
            <a:endParaRPr>
              <a:solidFill>
                <a:srgbClr val="091E42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100"/>
              <a:buChar char="■"/>
            </a:pPr>
            <a:r>
              <a:rPr lang="en">
                <a:solidFill>
                  <a:srgbClr val="091E42"/>
                </a:solidFill>
              </a:rPr>
              <a:t>Actions &amp; Deadlines</a:t>
            </a:r>
            <a:br>
              <a:rPr lang="en">
                <a:solidFill>
                  <a:srgbClr val="091E42"/>
                </a:solidFill>
              </a:rPr>
            </a:br>
            <a:endParaRPr>
              <a:solidFill>
                <a:srgbClr val="091E42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91E42"/>
              </a:solidFill>
            </a:endParaRPr>
          </a:p>
        </p:txBody>
      </p:sp>
      <p:pic>
        <p:nvPicPr>
          <p:cNvPr id="242" name="Google Shape;24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3400" y="2035227"/>
            <a:ext cx="3530601" cy="198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2"/>
          <p:cNvSpPr txBox="1"/>
          <p:nvPr/>
        </p:nvSpPr>
        <p:spPr>
          <a:xfrm>
            <a:off x="6334800" y="4569525"/>
            <a:ext cx="249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: Justin Vuong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" name="Google Shape;244;p32"/>
          <p:cNvSpPr txBox="1"/>
          <p:nvPr>
            <p:ph type="title"/>
          </p:nvPr>
        </p:nvSpPr>
        <p:spPr>
          <a:xfrm>
            <a:off x="311700" y="1831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Communication</a:t>
            </a:r>
            <a:endParaRPr sz="5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/>
          <p:nvPr>
            <p:ph type="title"/>
          </p:nvPr>
        </p:nvSpPr>
        <p:spPr>
          <a:xfrm>
            <a:off x="311700" y="242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Initial Development Method</a:t>
            </a:r>
            <a:endParaRPr sz="4500"/>
          </a:p>
        </p:txBody>
      </p:sp>
      <p:sp>
        <p:nvSpPr>
          <p:cNvPr id="250" name="Google Shape;250;p33"/>
          <p:cNvSpPr txBox="1"/>
          <p:nvPr>
            <p:ph idx="1" type="body"/>
          </p:nvPr>
        </p:nvSpPr>
        <p:spPr>
          <a:xfrm>
            <a:off x="311700" y="1689150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Created:</a:t>
            </a:r>
            <a:endParaRPr>
              <a:solidFill>
                <a:srgbClr val="091E4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○"/>
            </a:pPr>
            <a:r>
              <a:rPr lang="en" sz="1400">
                <a:solidFill>
                  <a:srgbClr val="091E42"/>
                </a:solidFill>
              </a:rPr>
              <a:t>Software Requirements Specification (SRS)</a:t>
            </a:r>
            <a:endParaRPr sz="1400">
              <a:solidFill>
                <a:srgbClr val="091E4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○"/>
            </a:pPr>
            <a:r>
              <a:rPr lang="en" sz="1400">
                <a:solidFill>
                  <a:srgbClr val="091E42"/>
                </a:solidFill>
              </a:rPr>
              <a:t>Software Design Document (SDD)</a:t>
            </a:r>
            <a:br>
              <a:rPr lang="en" sz="1400">
                <a:solidFill>
                  <a:srgbClr val="091E42"/>
                </a:solidFill>
              </a:rPr>
            </a:br>
            <a:endParaRPr sz="1400"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Gave us a c</a:t>
            </a:r>
            <a:r>
              <a:rPr lang="en">
                <a:solidFill>
                  <a:srgbClr val="091E42"/>
                </a:solidFill>
              </a:rPr>
              <a:t>oncrete goal</a:t>
            </a:r>
            <a:br>
              <a:rPr lang="en">
                <a:solidFill>
                  <a:srgbClr val="091E42"/>
                </a:solidFill>
              </a:rPr>
            </a:b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Structured Plan</a:t>
            </a:r>
            <a:endParaRPr>
              <a:solidFill>
                <a:srgbClr val="091E4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91E42"/>
              </a:solidFill>
            </a:endParaRPr>
          </a:p>
        </p:txBody>
      </p:sp>
      <p:sp>
        <p:nvSpPr>
          <p:cNvPr id="251" name="Google Shape;251;p33"/>
          <p:cNvSpPr txBox="1"/>
          <p:nvPr>
            <p:ph idx="2" type="body"/>
          </p:nvPr>
        </p:nvSpPr>
        <p:spPr>
          <a:xfrm>
            <a:off x="6551425" y="4510775"/>
            <a:ext cx="2592600" cy="3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By: Ly Jacky Nhiayi</a:t>
            </a:r>
            <a:endParaRPr sz="1400"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3"/>
          <p:cNvSpPr txBox="1"/>
          <p:nvPr>
            <p:ph idx="1" type="body"/>
          </p:nvPr>
        </p:nvSpPr>
        <p:spPr>
          <a:xfrm>
            <a:off x="4654350" y="1626123"/>
            <a:ext cx="3999900" cy="26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</a:rPr>
              <a:t>Strengths</a:t>
            </a:r>
            <a:r>
              <a:rPr lang="en">
                <a:solidFill>
                  <a:srgbClr val="091E42"/>
                </a:solidFill>
              </a:rPr>
              <a:t> :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Organized and well documented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Concise</a:t>
            </a:r>
            <a:r>
              <a:rPr lang="en">
                <a:solidFill>
                  <a:srgbClr val="091E42"/>
                </a:solidFill>
              </a:rPr>
              <a:t> structure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Accessible information to all members</a:t>
            </a:r>
            <a:endParaRPr>
              <a:solidFill>
                <a:srgbClr val="091E4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91E42"/>
              </a:solidFill>
            </a:endParaRPr>
          </a:p>
        </p:txBody>
      </p:sp>
      <p:sp>
        <p:nvSpPr>
          <p:cNvPr id="253" name="Google Shape;253;p33"/>
          <p:cNvSpPr txBox="1"/>
          <p:nvPr>
            <p:ph idx="1" type="body"/>
          </p:nvPr>
        </p:nvSpPr>
        <p:spPr>
          <a:xfrm>
            <a:off x="311700" y="1376550"/>
            <a:ext cx="17013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</a:rPr>
              <a:t>Waterfall Model</a:t>
            </a:r>
            <a:endParaRPr i="1">
              <a:solidFill>
                <a:srgbClr val="091E4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1150" y="3191250"/>
            <a:ext cx="1502480" cy="112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/>
          <p:nvPr>
            <p:ph type="title"/>
          </p:nvPr>
        </p:nvSpPr>
        <p:spPr>
          <a:xfrm>
            <a:off x="311700" y="2661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Subsequent Development Model</a:t>
            </a:r>
            <a:endParaRPr sz="4000"/>
          </a:p>
        </p:txBody>
      </p:sp>
      <p:sp>
        <p:nvSpPr>
          <p:cNvPr id="260" name="Google Shape;260;p34"/>
          <p:cNvSpPr txBox="1"/>
          <p:nvPr>
            <p:ph idx="1" type="body"/>
          </p:nvPr>
        </p:nvSpPr>
        <p:spPr>
          <a:xfrm>
            <a:off x="311700" y="1422050"/>
            <a:ext cx="38562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091E4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Weekly scrum meetings </a:t>
            </a:r>
            <a:br>
              <a:rPr lang="en">
                <a:solidFill>
                  <a:srgbClr val="091E42"/>
                </a:solidFill>
              </a:rPr>
            </a:b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Holding sprints</a:t>
            </a:r>
            <a:br>
              <a:rPr lang="en">
                <a:solidFill>
                  <a:srgbClr val="091E42"/>
                </a:solidFill>
              </a:rPr>
            </a:b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Split the entire projects into smaller parts and release feature sequentially</a:t>
            </a:r>
            <a:br>
              <a:rPr lang="en">
                <a:solidFill>
                  <a:srgbClr val="091E42"/>
                </a:solidFill>
              </a:rPr>
            </a:b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Collaborate with Liaisons for every new release to ensure it is what they want</a:t>
            </a:r>
            <a:endParaRPr>
              <a:solidFill>
                <a:srgbClr val="091E42"/>
              </a:solidFill>
            </a:endParaRPr>
          </a:p>
        </p:txBody>
      </p:sp>
      <p:sp>
        <p:nvSpPr>
          <p:cNvPr id="261" name="Google Shape;261;p34"/>
          <p:cNvSpPr txBox="1"/>
          <p:nvPr>
            <p:ph idx="1" type="body"/>
          </p:nvPr>
        </p:nvSpPr>
        <p:spPr>
          <a:xfrm>
            <a:off x="4572000" y="17613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</a:rPr>
              <a:t>Strengths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Flexible</a:t>
            </a:r>
            <a:br>
              <a:rPr lang="en">
                <a:solidFill>
                  <a:srgbClr val="091E42"/>
                </a:solidFill>
              </a:rPr>
            </a:b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Adaptable to clients request</a:t>
            </a:r>
            <a:br>
              <a:rPr lang="en">
                <a:solidFill>
                  <a:srgbClr val="091E42"/>
                </a:solidFill>
              </a:rPr>
            </a:b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Better </a:t>
            </a:r>
            <a:r>
              <a:rPr lang="en">
                <a:solidFill>
                  <a:srgbClr val="091E42"/>
                </a:solidFill>
              </a:rPr>
              <a:t>customer</a:t>
            </a:r>
            <a:r>
              <a:rPr lang="en">
                <a:solidFill>
                  <a:srgbClr val="091E42"/>
                </a:solidFill>
              </a:rPr>
              <a:t> satisfaction</a:t>
            </a:r>
            <a:br>
              <a:rPr lang="en">
                <a:solidFill>
                  <a:srgbClr val="091E42"/>
                </a:solidFill>
              </a:rPr>
            </a:br>
            <a:endParaRPr>
              <a:solidFill>
                <a:srgbClr val="091E42"/>
              </a:solidFill>
            </a:endParaRPr>
          </a:p>
        </p:txBody>
      </p:sp>
      <p:pic>
        <p:nvPicPr>
          <p:cNvPr id="262" name="Google Shape;26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1300" y="1280492"/>
            <a:ext cx="1701299" cy="94366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4"/>
          <p:cNvSpPr txBox="1"/>
          <p:nvPr>
            <p:ph idx="1" type="body"/>
          </p:nvPr>
        </p:nvSpPr>
        <p:spPr>
          <a:xfrm>
            <a:off x="455350" y="1422050"/>
            <a:ext cx="17013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84">
                <a:solidFill>
                  <a:srgbClr val="091E42"/>
                </a:solidFill>
              </a:rPr>
              <a:t>Agile</a:t>
            </a:r>
            <a:r>
              <a:rPr b="1" lang="en" sz="5484">
                <a:solidFill>
                  <a:srgbClr val="091E42"/>
                </a:solidFill>
              </a:rPr>
              <a:t> Model:</a:t>
            </a:r>
            <a:endParaRPr b="1" i="1" sz="5484">
              <a:solidFill>
                <a:srgbClr val="091E4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91E42"/>
              </a:solidFill>
            </a:endParaRPr>
          </a:p>
        </p:txBody>
      </p:sp>
      <p:sp>
        <p:nvSpPr>
          <p:cNvPr id="264" name="Google Shape;264;p34"/>
          <p:cNvSpPr txBox="1"/>
          <p:nvPr/>
        </p:nvSpPr>
        <p:spPr>
          <a:xfrm>
            <a:off x="5829775" y="4569200"/>
            <a:ext cx="27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: Ly Jacky Nhiayi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/>
          <p:nvPr>
            <p:ph type="title"/>
          </p:nvPr>
        </p:nvSpPr>
        <p:spPr>
          <a:xfrm>
            <a:off x="286350" y="1483500"/>
            <a:ext cx="8571300" cy="17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Challenges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Presenter: Ruben Heredia, Ari Jasko</a:t>
            </a:r>
            <a:endParaRPr sz="5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6"/>
          <p:cNvSpPr txBox="1"/>
          <p:nvPr>
            <p:ph type="title"/>
          </p:nvPr>
        </p:nvSpPr>
        <p:spPr>
          <a:xfrm>
            <a:off x="311700" y="2681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Challenge</a:t>
            </a:r>
            <a:r>
              <a:rPr lang="en" sz="4500"/>
              <a:t> </a:t>
            </a:r>
            <a:endParaRPr sz="4500"/>
          </a:p>
        </p:txBody>
      </p:sp>
      <p:sp>
        <p:nvSpPr>
          <p:cNvPr id="275" name="Google Shape;275;p36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</a:rPr>
              <a:t>Some of the challenges we faced were:</a:t>
            </a:r>
            <a:endParaRPr>
              <a:solidFill>
                <a:srgbClr val="091E4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</a:rPr>
              <a:t>Obtaining VR Headsets</a:t>
            </a:r>
            <a:endParaRPr>
              <a:solidFill>
                <a:srgbClr val="091E42"/>
              </a:solidFill>
            </a:endParaRPr>
          </a:p>
          <a:p>
            <a:pPr indent="-304958" lvl="0" marL="457200" rtl="0" algn="l">
              <a:spcBef>
                <a:spcPts val="1200"/>
              </a:spcBef>
              <a:spcAft>
                <a:spcPts val="0"/>
              </a:spcAft>
              <a:buClr>
                <a:srgbClr val="091E42"/>
              </a:buClr>
              <a:buSzPct val="100000"/>
              <a:buChar char="●"/>
            </a:pPr>
            <a:r>
              <a:rPr lang="en">
                <a:solidFill>
                  <a:srgbClr val="091E42"/>
                </a:solidFill>
              </a:rPr>
              <a:t>Expensive, not easily accessible</a:t>
            </a:r>
            <a:endParaRPr>
              <a:solidFill>
                <a:srgbClr val="091E42"/>
              </a:solidFill>
            </a:endParaRPr>
          </a:p>
          <a:p>
            <a:pPr indent="-304958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ct val="100000"/>
              <a:buChar char="●"/>
            </a:pPr>
            <a:r>
              <a:rPr lang="en">
                <a:solidFill>
                  <a:srgbClr val="091E42"/>
                </a:solidFill>
              </a:rPr>
              <a:t>Needed in order to develop and test VR Trek application</a:t>
            </a:r>
            <a:endParaRPr>
              <a:solidFill>
                <a:srgbClr val="091E42"/>
              </a:solidFill>
            </a:endParaRPr>
          </a:p>
          <a:p>
            <a:pPr indent="-304958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ct val="100000"/>
              <a:buChar char="●"/>
            </a:pPr>
            <a:r>
              <a:rPr lang="en">
                <a:solidFill>
                  <a:srgbClr val="091E42"/>
                </a:solidFill>
              </a:rPr>
              <a:t>Limited supply - not everyone was able to take home a headset</a:t>
            </a:r>
            <a:endParaRPr>
              <a:solidFill>
                <a:srgbClr val="091E42"/>
              </a:solidFill>
            </a:endParaRPr>
          </a:p>
          <a:p>
            <a:pPr indent="-304958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ct val="100000"/>
              <a:buChar char="●"/>
            </a:pPr>
            <a:r>
              <a:rPr lang="en">
                <a:solidFill>
                  <a:srgbClr val="091E42"/>
                </a:solidFill>
              </a:rPr>
              <a:t>Logistics - Distribution / transferring among teammates </a:t>
            </a:r>
            <a:endParaRPr>
              <a:solidFill>
                <a:srgbClr val="091E4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</a:rPr>
              <a:t>Learning New Technologies (OpenXR)</a:t>
            </a:r>
            <a:endParaRPr>
              <a:solidFill>
                <a:srgbClr val="091E42"/>
              </a:solidFill>
            </a:endParaRPr>
          </a:p>
          <a:p>
            <a:pPr indent="-304958" lvl="0" marL="457200" rtl="0" algn="l">
              <a:spcBef>
                <a:spcPts val="1200"/>
              </a:spcBef>
              <a:spcAft>
                <a:spcPts val="0"/>
              </a:spcAft>
              <a:buClr>
                <a:srgbClr val="091E42"/>
              </a:buClr>
              <a:buSzPct val="100000"/>
              <a:buChar char="●"/>
            </a:pPr>
            <a:r>
              <a:rPr lang="en">
                <a:solidFill>
                  <a:srgbClr val="091E42"/>
                </a:solidFill>
              </a:rPr>
              <a:t>Very complex and difficult to incorporate</a:t>
            </a:r>
            <a:endParaRPr>
              <a:solidFill>
                <a:srgbClr val="091E42"/>
              </a:solidFill>
            </a:endParaRPr>
          </a:p>
          <a:p>
            <a:pPr indent="-304958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ct val="100000"/>
              <a:buChar char="●"/>
            </a:pPr>
            <a:r>
              <a:rPr lang="en">
                <a:solidFill>
                  <a:srgbClr val="091E42"/>
                </a:solidFill>
              </a:rPr>
              <a:t>Limited resources available for obtaining more knowledge</a:t>
            </a:r>
            <a:endParaRPr>
              <a:solidFill>
                <a:srgbClr val="091E42"/>
              </a:solidFill>
            </a:endParaRPr>
          </a:p>
        </p:txBody>
      </p:sp>
      <p:pic>
        <p:nvPicPr>
          <p:cNvPr id="276" name="Google Shape;27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0325" y="1972238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/>
          <p:nvPr/>
        </p:nvSpPr>
        <p:spPr>
          <a:xfrm>
            <a:off x="6070325" y="4682400"/>
            <a:ext cx="266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: Ruben Heredia 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7"/>
          <p:cNvSpPr txBox="1"/>
          <p:nvPr>
            <p:ph type="title"/>
          </p:nvPr>
        </p:nvSpPr>
        <p:spPr>
          <a:xfrm>
            <a:off x="311700" y="275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Challenge</a:t>
            </a:r>
            <a:endParaRPr sz="5000"/>
          </a:p>
        </p:txBody>
      </p:sp>
      <p:sp>
        <p:nvSpPr>
          <p:cNvPr id="283" name="Google Shape;283;p37"/>
          <p:cNvSpPr txBox="1"/>
          <p:nvPr>
            <p:ph idx="1" type="body"/>
          </p:nvPr>
        </p:nvSpPr>
        <p:spPr>
          <a:xfrm>
            <a:off x="942025" y="1457525"/>
            <a:ext cx="2453700" cy="20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91E42"/>
                </a:solidFill>
              </a:rPr>
              <a:t>Understanding Previous Project </a:t>
            </a:r>
            <a:endParaRPr sz="1200">
              <a:solidFill>
                <a:srgbClr val="091E42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rgbClr val="091E42"/>
              </a:buClr>
              <a:buSzPts val="1200"/>
              <a:buChar char="●"/>
            </a:pPr>
            <a:r>
              <a:rPr lang="en" sz="1200">
                <a:solidFill>
                  <a:srgbClr val="091E42"/>
                </a:solidFill>
              </a:rPr>
              <a:t>Source code and Github Commands.</a:t>
            </a:r>
            <a:endParaRPr sz="1200">
              <a:solidFill>
                <a:srgbClr val="091E4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91E42"/>
                </a:solidFill>
              </a:rPr>
              <a:t>Github</a:t>
            </a:r>
            <a:endParaRPr sz="1200">
              <a:solidFill>
                <a:srgbClr val="091E42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rgbClr val="091E42"/>
              </a:buClr>
              <a:buSzPts val="1200"/>
              <a:buChar char="●"/>
            </a:pPr>
            <a:r>
              <a:rPr lang="en" sz="1200">
                <a:solidFill>
                  <a:srgbClr val="091E42"/>
                </a:solidFill>
              </a:rPr>
              <a:t>Understanding utilization.</a:t>
            </a:r>
            <a:endParaRPr sz="1200">
              <a:solidFill>
                <a:srgbClr val="091E4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91E42"/>
                </a:solidFill>
              </a:rPr>
              <a:t>C#</a:t>
            </a:r>
            <a:endParaRPr sz="1200">
              <a:solidFill>
                <a:srgbClr val="091E42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rgbClr val="091E42"/>
              </a:buClr>
              <a:buSzPts val="1200"/>
              <a:buChar char="●"/>
            </a:pPr>
            <a:r>
              <a:rPr lang="en" sz="1200">
                <a:solidFill>
                  <a:srgbClr val="091E42"/>
                </a:solidFill>
              </a:rPr>
              <a:t>Understanding Syntax and use.</a:t>
            </a:r>
            <a:endParaRPr sz="1200">
              <a:solidFill>
                <a:srgbClr val="091E42"/>
              </a:solidFill>
            </a:endParaRPr>
          </a:p>
        </p:txBody>
      </p:sp>
      <p:sp>
        <p:nvSpPr>
          <p:cNvPr id="284" name="Google Shape;284;p37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</a:rPr>
              <a:t>Hardware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The programs have very high system requirements.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The programs were incompatible with mac. </a:t>
            </a:r>
            <a:endParaRPr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Many of us had to borrow a high-end windows laptop from the school..</a:t>
            </a:r>
            <a:endParaRPr>
              <a:solidFill>
                <a:srgbClr val="091E4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91E42"/>
              </a:solidFill>
            </a:endParaRPr>
          </a:p>
        </p:txBody>
      </p:sp>
      <p:sp>
        <p:nvSpPr>
          <p:cNvPr id="285" name="Google Shape;285;p37"/>
          <p:cNvSpPr txBox="1"/>
          <p:nvPr/>
        </p:nvSpPr>
        <p:spPr>
          <a:xfrm>
            <a:off x="6113000" y="4682400"/>
            <a:ext cx="262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: Ruben Heredia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6" name="Google Shape;28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6274" y="3800825"/>
            <a:ext cx="2278702" cy="128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7"/>
          <p:cNvPicPr preferRelativeResize="0"/>
          <p:nvPr/>
        </p:nvPicPr>
        <p:blipFill rotWithShape="1">
          <a:blip r:embed="rId4">
            <a:alphaModFix/>
          </a:blip>
          <a:srcRect b="8172" l="0" r="0" t="0"/>
          <a:stretch/>
        </p:blipFill>
        <p:spPr>
          <a:xfrm>
            <a:off x="5785446" y="3239827"/>
            <a:ext cx="2093816" cy="128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8563" y="3641250"/>
            <a:ext cx="1396425" cy="139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"/>
          <p:cNvSpPr txBox="1"/>
          <p:nvPr>
            <p:ph type="title"/>
          </p:nvPr>
        </p:nvSpPr>
        <p:spPr>
          <a:xfrm>
            <a:off x="332925" y="1497475"/>
            <a:ext cx="8571300" cy="10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Future Plans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Presenter: Enrique Guardado</a:t>
            </a:r>
            <a:endParaRPr sz="23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9"/>
          <p:cNvSpPr txBox="1"/>
          <p:nvPr>
            <p:ph type="title"/>
          </p:nvPr>
        </p:nvSpPr>
        <p:spPr>
          <a:xfrm>
            <a:off x="311700" y="2893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Future</a:t>
            </a:r>
            <a:r>
              <a:rPr lang="en" sz="5000"/>
              <a:t> Goals</a:t>
            </a:r>
            <a:endParaRPr sz="5000"/>
          </a:p>
        </p:txBody>
      </p:sp>
      <p:sp>
        <p:nvSpPr>
          <p:cNvPr id="299" name="Google Shape;299;p39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</a:rPr>
              <a:t>Add an option for the user to change the theme of the virtual room</a:t>
            </a:r>
            <a:endParaRPr>
              <a:solidFill>
                <a:srgbClr val="091E4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9"/>
          <p:cNvSpPr txBox="1"/>
          <p:nvPr>
            <p:ph idx="2" type="body"/>
          </p:nvPr>
        </p:nvSpPr>
        <p:spPr>
          <a:xfrm>
            <a:off x="4760750" y="1241488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91E42"/>
                </a:solidFill>
              </a:rPr>
              <a:t>Allow different users to join the same room and </a:t>
            </a:r>
            <a:r>
              <a:rPr lang="en">
                <a:solidFill>
                  <a:srgbClr val="091E42"/>
                </a:solidFill>
              </a:rPr>
              <a:t>collaborate</a:t>
            </a:r>
            <a:r>
              <a:rPr lang="en">
                <a:solidFill>
                  <a:srgbClr val="091E42"/>
                </a:solidFill>
              </a:rPr>
              <a:t> in real time</a:t>
            </a:r>
            <a:endParaRPr>
              <a:solidFill>
                <a:srgbClr val="091E42"/>
              </a:solidFill>
            </a:endParaRPr>
          </a:p>
        </p:txBody>
      </p:sp>
      <p:pic>
        <p:nvPicPr>
          <p:cNvPr id="301" name="Google Shape;30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350" y="2019675"/>
            <a:ext cx="3583707" cy="276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0750" y="1876400"/>
            <a:ext cx="3624550" cy="280637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9"/>
          <p:cNvSpPr txBox="1"/>
          <p:nvPr/>
        </p:nvSpPr>
        <p:spPr>
          <a:xfrm>
            <a:off x="5858100" y="4743300"/>
            <a:ext cx="31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By: Enrique Guardado</a:t>
            </a:r>
            <a:endParaRPr>
              <a:solidFill>
                <a:srgbClr val="091E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0"/>
          <p:cNvSpPr txBox="1"/>
          <p:nvPr>
            <p:ph type="title"/>
          </p:nvPr>
        </p:nvSpPr>
        <p:spPr>
          <a:xfrm>
            <a:off x="311700" y="31060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Future</a:t>
            </a:r>
            <a:r>
              <a:rPr lang="en" sz="5000"/>
              <a:t> Goals (cont.)</a:t>
            </a:r>
            <a:endParaRPr sz="5000"/>
          </a:p>
        </p:txBody>
      </p:sp>
      <p:sp>
        <p:nvSpPr>
          <p:cNvPr id="309" name="Google Shape;309;p40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accent1"/>
                </a:solidFill>
              </a:rPr>
              <a:t>Keyboard integration for search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10" name="Google Shape;310;p40"/>
          <p:cNvSpPr txBox="1"/>
          <p:nvPr>
            <p:ph idx="2" type="body"/>
          </p:nvPr>
        </p:nvSpPr>
        <p:spPr>
          <a:xfrm>
            <a:off x="4832400" y="1399575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91E42"/>
                </a:solidFill>
              </a:rPr>
              <a:t>Allow user to resize areas such as the table, information windows </a:t>
            </a:r>
            <a:endParaRPr>
              <a:solidFill>
                <a:srgbClr val="091E42"/>
              </a:solidFill>
            </a:endParaRPr>
          </a:p>
        </p:txBody>
      </p:sp>
      <p:pic>
        <p:nvPicPr>
          <p:cNvPr id="311" name="Google Shape;31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425" y="2058550"/>
            <a:ext cx="3928950" cy="206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5175" y="1977925"/>
            <a:ext cx="3662400" cy="281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0"/>
          <p:cNvSpPr txBox="1"/>
          <p:nvPr/>
        </p:nvSpPr>
        <p:spPr>
          <a:xfrm>
            <a:off x="468500" y="4581900"/>
            <a:ext cx="4075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By: Enrique Guardado</a:t>
            </a:r>
            <a:endParaRPr>
              <a:solidFill>
                <a:srgbClr val="091E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"/>
          <p:cNvSpPr txBox="1"/>
          <p:nvPr>
            <p:ph type="title"/>
          </p:nvPr>
        </p:nvSpPr>
        <p:spPr>
          <a:xfrm>
            <a:off x="286350" y="1435350"/>
            <a:ext cx="8571300" cy="13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Conclusion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Presenter: Ari Jasko</a:t>
            </a:r>
            <a:endParaRPr sz="2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286350" y="1518750"/>
            <a:ext cx="8571300" cy="10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Introduction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Presenter: Fabio Carrasco</a:t>
            </a:r>
            <a:endParaRPr sz="23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"/>
          <p:cNvSpPr txBox="1"/>
          <p:nvPr>
            <p:ph type="title"/>
          </p:nvPr>
        </p:nvSpPr>
        <p:spPr>
          <a:xfrm>
            <a:off x="311700" y="25400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Conclusion</a:t>
            </a:r>
            <a:endParaRPr sz="5000"/>
          </a:p>
        </p:txBody>
      </p:sp>
      <p:sp>
        <p:nvSpPr>
          <p:cNvPr id="324" name="Google Shape;324;p42"/>
          <p:cNvSpPr txBox="1"/>
          <p:nvPr>
            <p:ph idx="1" type="body"/>
          </p:nvPr>
        </p:nvSpPr>
        <p:spPr>
          <a:xfrm>
            <a:off x="311700" y="1505700"/>
            <a:ext cx="3999900" cy="363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00000"/>
                </a:solidFill>
              </a:rPr>
              <a:t>Goal: Complete a VR application allowing visualization of objects and terrain in the NASA database.</a:t>
            </a:r>
            <a:endParaRPr>
              <a:solidFill>
                <a:srgbClr val="00000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00000"/>
                </a:solidFill>
              </a:rPr>
              <a:t>Purpose: provide a useful navigation tool for scientific research.</a:t>
            </a:r>
            <a:endParaRPr>
              <a:solidFill>
                <a:srgbClr val="000000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>
                <a:solidFill>
                  <a:srgbClr val="000000"/>
                </a:solidFill>
              </a:rPr>
              <a:t>Accessible to the general public or educational purposes.</a:t>
            </a:r>
            <a:endParaRPr sz="1300">
              <a:solidFill>
                <a:srgbClr val="000000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>
                <a:solidFill>
                  <a:srgbClr val="000000"/>
                </a:solidFill>
              </a:rPr>
              <a:t>Available through </a:t>
            </a:r>
            <a:r>
              <a:rPr lang="en" sz="1300">
                <a:solidFill>
                  <a:srgbClr val="000000"/>
                </a:solidFill>
              </a:rPr>
              <a:t>Steam, and be usable with multiple VR headsets.</a:t>
            </a:r>
            <a:endParaRPr sz="1300">
              <a:solidFill>
                <a:srgbClr val="00000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00000"/>
                </a:solidFill>
              </a:rPr>
              <a:t>Utilize the agile model in the coming semester.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91E4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2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2179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6"/>
              <a:buChar char="●"/>
            </a:pPr>
            <a:r>
              <a:rPr lang="en" sz="1316">
                <a:solidFill>
                  <a:srgbClr val="000000"/>
                </a:solidFill>
              </a:rPr>
              <a:t>Learning C# and unity to understand and expand the </a:t>
            </a:r>
            <a:r>
              <a:rPr lang="en" sz="1316">
                <a:solidFill>
                  <a:srgbClr val="000000"/>
                </a:solidFill>
              </a:rPr>
              <a:t>source</a:t>
            </a:r>
            <a:r>
              <a:rPr lang="en" sz="1316">
                <a:solidFill>
                  <a:srgbClr val="000000"/>
                </a:solidFill>
              </a:rPr>
              <a:t> code is an ongoing challenge.</a:t>
            </a:r>
            <a:endParaRPr sz="1316">
              <a:solidFill>
                <a:srgbClr val="000000"/>
              </a:solidFill>
            </a:endParaRPr>
          </a:p>
          <a:p>
            <a:pPr indent="-312179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6"/>
              <a:buChar char="●"/>
            </a:pPr>
            <a:r>
              <a:rPr lang="en" sz="1316">
                <a:solidFill>
                  <a:srgbClr val="000000"/>
                </a:solidFill>
              </a:rPr>
              <a:t>We’ve gained invaluable skills in organization and team work.</a:t>
            </a:r>
            <a:endParaRPr sz="1316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rgbClr val="091E42"/>
              </a:solidFill>
            </a:endParaRPr>
          </a:p>
        </p:txBody>
      </p:sp>
      <p:sp>
        <p:nvSpPr>
          <p:cNvPr id="326" name="Google Shape;326;p42"/>
          <p:cNvSpPr txBox="1"/>
          <p:nvPr/>
        </p:nvSpPr>
        <p:spPr>
          <a:xfrm>
            <a:off x="6113000" y="4682400"/>
            <a:ext cx="262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by: Ari Jasko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3"/>
          <p:cNvSpPr txBox="1"/>
          <p:nvPr>
            <p:ph type="title"/>
          </p:nvPr>
        </p:nvSpPr>
        <p:spPr>
          <a:xfrm rot="-914599">
            <a:off x="2172456" y="2228690"/>
            <a:ext cx="3961680" cy="91262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Thank You!</a:t>
            </a:r>
            <a:endParaRPr sz="5000"/>
          </a:p>
        </p:txBody>
      </p:sp>
      <p:pic>
        <p:nvPicPr>
          <p:cNvPr id="332" name="Google Shape;33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350" y="306325"/>
            <a:ext cx="2389900" cy="19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9875" y="2866550"/>
            <a:ext cx="1723975" cy="202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3"/>
          <p:cNvSpPr txBox="1"/>
          <p:nvPr/>
        </p:nvSpPr>
        <p:spPr>
          <a:xfrm>
            <a:off x="1924375" y="4105225"/>
            <a:ext cx="4075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oboto"/>
                <a:ea typeface="Roboto"/>
                <a:cs typeface="Roboto"/>
                <a:sym typeface="Roboto"/>
              </a:rPr>
              <a:t>Finally, we would like to thank once again our liaisons and advisor; Emily Law, Eddie Arevalo, Richard Kim, and Dr. Krum.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275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Our Sponsors/ Advisors</a:t>
            </a:r>
            <a:endParaRPr sz="5000"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91E42"/>
                </a:solidFill>
              </a:rPr>
              <a:t>Sponsor: Jet Propulsion Laboratory (JPL)</a:t>
            </a:r>
            <a:endParaRPr sz="2200">
              <a:solidFill>
                <a:srgbClr val="091E4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2200">
                <a:solidFill>
                  <a:srgbClr val="091E42"/>
                </a:solidFill>
              </a:rPr>
            </a:br>
            <a:r>
              <a:rPr lang="en" sz="2200">
                <a:solidFill>
                  <a:srgbClr val="091E42"/>
                </a:solidFill>
              </a:rPr>
              <a:t>Liaisons: Eddie Arevalo, Richard Kim</a:t>
            </a:r>
            <a:endParaRPr sz="2200">
              <a:solidFill>
                <a:srgbClr val="091E4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91E4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rgbClr val="091E42"/>
                </a:solidFill>
              </a:rPr>
              <a:t>Advisor: Dr. David Krum</a:t>
            </a:r>
            <a:endParaRPr sz="2200">
              <a:solidFill>
                <a:srgbClr val="091E42"/>
              </a:solidFill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6550" y="1284100"/>
            <a:ext cx="2389900" cy="19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6875" y="2732375"/>
            <a:ext cx="1818250" cy="2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6034950" y="4682400"/>
            <a:ext cx="279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: Fabio Carrasco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3813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Students + Roles</a:t>
            </a:r>
            <a:endParaRPr sz="5000"/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311700" y="1432500"/>
            <a:ext cx="4011000" cy="34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Facilitators</a:t>
            </a:r>
            <a:endParaRPr>
              <a:solidFill>
                <a:srgbClr val="091E42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>
                <a:solidFill>
                  <a:srgbClr val="091E42"/>
                </a:solidFill>
              </a:rPr>
              <a:t>Lucca Andrade</a:t>
            </a:r>
            <a:endParaRPr sz="1300">
              <a:solidFill>
                <a:srgbClr val="091E42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>
                <a:solidFill>
                  <a:srgbClr val="091E42"/>
                </a:solidFill>
              </a:rPr>
              <a:t>Fabio Carrasco</a:t>
            </a:r>
            <a:endParaRPr sz="1300"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Communicators</a:t>
            </a:r>
            <a:endParaRPr>
              <a:solidFill>
                <a:srgbClr val="091E42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>
                <a:solidFill>
                  <a:srgbClr val="091E42"/>
                </a:solidFill>
              </a:rPr>
              <a:t>Ayush Singh</a:t>
            </a:r>
            <a:endParaRPr sz="1300">
              <a:solidFill>
                <a:srgbClr val="091E42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>
                <a:solidFill>
                  <a:srgbClr val="091E42"/>
                </a:solidFill>
              </a:rPr>
              <a:t>Ruben Heredia</a:t>
            </a:r>
            <a:endParaRPr sz="1300"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Notetakers</a:t>
            </a:r>
            <a:endParaRPr>
              <a:solidFill>
                <a:srgbClr val="091E42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>
                <a:solidFill>
                  <a:srgbClr val="091E42"/>
                </a:solidFill>
              </a:rPr>
              <a:t>Ly Jacky Nhiayi</a:t>
            </a:r>
            <a:endParaRPr sz="1300">
              <a:solidFill>
                <a:srgbClr val="091E42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>
                <a:solidFill>
                  <a:srgbClr val="091E42"/>
                </a:solidFill>
              </a:rPr>
              <a:t>Bryan Lopez</a:t>
            </a:r>
            <a:endParaRPr sz="1300"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Schedulers</a:t>
            </a:r>
            <a:endParaRPr>
              <a:solidFill>
                <a:srgbClr val="091E42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>
                <a:solidFill>
                  <a:srgbClr val="091E42"/>
                </a:solidFill>
              </a:rPr>
              <a:t>Ari Jasko</a:t>
            </a:r>
            <a:endParaRPr sz="1300">
              <a:solidFill>
                <a:srgbClr val="091E42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>
                <a:solidFill>
                  <a:srgbClr val="091E42"/>
                </a:solidFill>
              </a:rPr>
              <a:t>Enrique Guardado</a:t>
            </a:r>
            <a:endParaRPr sz="1300"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Compilers</a:t>
            </a:r>
            <a:endParaRPr>
              <a:solidFill>
                <a:srgbClr val="091E42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>
                <a:solidFill>
                  <a:srgbClr val="091E42"/>
                </a:solidFill>
              </a:rPr>
              <a:t>Rizwan </a:t>
            </a:r>
            <a:r>
              <a:rPr lang="en" sz="1300">
                <a:solidFill>
                  <a:schemeClr val="accent1"/>
                </a:solidFill>
              </a:rPr>
              <a:t>Vazifdar</a:t>
            </a:r>
            <a:endParaRPr sz="1300">
              <a:solidFill>
                <a:schemeClr val="accent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>
                <a:solidFill>
                  <a:srgbClr val="091E42"/>
                </a:solidFill>
              </a:rPr>
              <a:t>Justin Vuong</a:t>
            </a:r>
            <a:endParaRPr sz="1300">
              <a:solidFill>
                <a:srgbClr val="091E42"/>
              </a:solidFill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5550" y="1911800"/>
            <a:ext cx="4406750" cy="22639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6176450" y="4682400"/>
            <a:ext cx="26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: Fabio Carrasco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286350" y="1383150"/>
            <a:ext cx="8571300" cy="11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Summary of Previous Work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Presenter: Ayush Singh</a:t>
            </a:r>
            <a:endParaRPr sz="2300"/>
          </a:p>
        </p:txBody>
      </p:sp>
      <p:sp>
        <p:nvSpPr>
          <p:cNvPr id="100" name="Google Shape;100;p18"/>
          <p:cNvSpPr txBox="1"/>
          <p:nvPr/>
        </p:nvSpPr>
        <p:spPr>
          <a:xfrm>
            <a:off x="6183525" y="4682400"/>
            <a:ext cx="26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: Ayush Singh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2893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Summary of Previous Work</a:t>
            </a:r>
            <a:endParaRPr sz="4500"/>
          </a:p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●"/>
            </a:pPr>
            <a:r>
              <a:rPr lang="en" sz="1400">
                <a:solidFill>
                  <a:srgbClr val="091E42"/>
                </a:solidFill>
              </a:rPr>
              <a:t>Initial Software </a:t>
            </a:r>
            <a:r>
              <a:rPr lang="en" sz="1400">
                <a:solidFill>
                  <a:srgbClr val="091E42"/>
                </a:solidFill>
              </a:rPr>
              <a:t>Developer</a:t>
            </a:r>
            <a:endParaRPr sz="1400">
              <a:solidFill>
                <a:srgbClr val="091E4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○"/>
            </a:pPr>
            <a:r>
              <a:rPr lang="en" sz="1400">
                <a:solidFill>
                  <a:srgbClr val="091E42"/>
                </a:solidFill>
              </a:rPr>
              <a:t>Alvin Quach</a:t>
            </a:r>
            <a:endParaRPr sz="1400">
              <a:solidFill>
                <a:srgbClr val="091E4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○"/>
            </a:pPr>
            <a:r>
              <a:rPr lang="en" sz="1400" u="sng">
                <a:solidFill>
                  <a:srgbClr val="091E4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https://github.com/alvinquach/jpl-trek-vr</a:t>
            </a:r>
            <a:endParaRPr sz="1400">
              <a:solidFill>
                <a:srgbClr val="091E4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●"/>
            </a:pPr>
            <a:r>
              <a:rPr lang="en" sz="1400">
                <a:solidFill>
                  <a:srgbClr val="091E42"/>
                </a:solidFill>
              </a:rPr>
              <a:t>Functions:</a:t>
            </a:r>
            <a:endParaRPr sz="1400">
              <a:solidFill>
                <a:srgbClr val="091E4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○"/>
            </a:pPr>
            <a:r>
              <a:rPr lang="en" sz="1400">
                <a:solidFill>
                  <a:srgbClr val="091E42"/>
                </a:solidFill>
              </a:rPr>
              <a:t>V</a:t>
            </a:r>
            <a:r>
              <a:rPr lang="en" sz="1400">
                <a:solidFill>
                  <a:srgbClr val="091E42"/>
                </a:solidFill>
              </a:rPr>
              <a:t>iew the terrain of the Moon / Mars in a </a:t>
            </a:r>
            <a:r>
              <a:rPr lang="en" sz="1400">
                <a:solidFill>
                  <a:srgbClr val="091E42"/>
                </a:solidFill>
              </a:rPr>
              <a:t>virtual reality space.</a:t>
            </a:r>
            <a:r>
              <a:rPr lang="en" sz="1400">
                <a:solidFill>
                  <a:srgbClr val="091E42"/>
                </a:solidFill>
              </a:rPr>
              <a:t> </a:t>
            </a:r>
            <a:endParaRPr sz="1400">
              <a:solidFill>
                <a:srgbClr val="091E4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●"/>
            </a:pPr>
            <a:r>
              <a:rPr lang="en" sz="1400">
                <a:solidFill>
                  <a:srgbClr val="091E42"/>
                </a:solidFill>
              </a:rPr>
              <a:t>Supported Hardware</a:t>
            </a:r>
            <a:endParaRPr sz="1400">
              <a:solidFill>
                <a:srgbClr val="091E4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○"/>
            </a:pPr>
            <a:r>
              <a:rPr lang="en" sz="1400">
                <a:solidFill>
                  <a:srgbClr val="091E42"/>
                </a:solidFill>
              </a:rPr>
              <a:t>HTC Vive VR Headset</a:t>
            </a:r>
            <a:endParaRPr sz="1400">
              <a:solidFill>
                <a:srgbClr val="091E4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●"/>
            </a:pPr>
            <a:r>
              <a:rPr lang="en" sz="1400">
                <a:solidFill>
                  <a:srgbClr val="091E42"/>
                </a:solidFill>
              </a:rPr>
              <a:t>Supported Software</a:t>
            </a:r>
            <a:endParaRPr sz="1400">
              <a:solidFill>
                <a:srgbClr val="091E4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○"/>
            </a:pPr>
            <a:r>
              <a:rPr lang="en" sz="1400">
                <a:solidFill>
                  <a:srgbClr val="091E42"/>
                </a:solidFill>
              </a:rPr>
              <a:t>SteamVR</a:t>
            </a:r>
            <a:endParaRPr sz="1400">
              <a:solidFill>
                <a:srgbClr val="091E4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○"/>
            </a:pPr>
            <a:r>
              <a:rPr lang="en" sz="1400">
                <a:solidFill>
                  <a:srgbClr val="091E42"/>
                </a:solidFill>
              </a:rPr>
              <a:t>Windows Operating System</a:t>
            </a:r>
            <a:endParaRPr sz="1400">
              <a:solidFill>
                <a:srgbClr val="091E42"/>
              </a:solidFill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5699" y="1449100"/>
            <a:ext cx="1873300" cy="187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5638" y="3233256"/>
            <a:ext cx="2353425" cy="134864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6155225" y="4693300"/>
            <a:ext cx="267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: Ayush Singh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311700" y="35150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PC Requirements</a:t>
            </a:r>
            <a:endParaRPr sz="5000"/>
          </a:p>
        </p:txBody>
      </p:sp>
      <p:sp>
        <p:nvSpPr>
          <p:cNvPr id="115" name="Google Shape;115;p20"/>
          <p:cNvSpPr txBox="1"/>
          <p:nvPr>
            <p:ph idx="1" type="body"/>
          </p:nvPr>
        </p:nvSpPr>
        <p:spPr>
          <a:xfrm>
            <a:off x="311700" y="1320750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91E42"/>
                </a:solidFill>
              </a:rPr>
              <a:t>Requirements</a:t>
            </a:r>
            <a:endParaRPr u="sng"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Operating System</a:t>
            </a:r>
            <a:endParaRPr>
              <a:solidFill>
                <a:srgbClr val="091E42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>
                <a:solidFill>
                  <a:srgbClr val="091E42"/>
                </a:solidFill>
              </a:rPr>
              <a:t>Windows 7, 8.1, 10</a:t>
            </a:r>
            <a:endParaRPr sz="1300"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Processor</a:t>
            </a:r>
            <a:endParaRPr>
              <a:solidFill>
                <a:srgbClr val="091E42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>
                <a:solidFill>
                  <a:srgbClr val="091E42"/>
                </a:solidFill>
              </a:rPr>
              <a:t>Intel i5-4590 / AMD FX 8350 or Greater</a:t>
            </a:r>
            <a:endParaRPr sz="1300"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Memory</a:t>
            </a:r>
            <a:endParaRPr>
              <a:solidFill>
                <a:srgbClr val="091E42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>
                <a:solidFill>
                  <a:srgbClr val="091E42"/>
                </a:solidFill>
              </a:rPr>
              <a:t>4 GB RAM</a:t>
            </a:r>
            <a:endParaRPr sz="1300"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Graphics</a:t>
            </a:r>
            <a:endParaRPr>
              <a:solidFill>
                <a:srgbClr val="091E42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>
                <a:solidFill>
                  <a:srgbClr val="091E42"/>
                </a:solidFill>
              </a:rPr>
              <a:t>NVIDIA GeForce GTX 970 / AMD Radeon R9 290 or Greater</a:t>
            </a:r>
            <a:endParaRPr sz="1300">
              <a:solidFill>
                <a:srgbClr val="091E4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●"/>
            </a:pPr>
            <a:r>
              <a:rPr lang="en">
                <a:solidFill>
                  <a:srgbClr val="091E42"/>
                </a:solidFill>
              </a:rPr>
              <a:t>Reference</a:t>
            </a:r>
            <a:endParaRPr>
              <a:solidFill>
                <a:srgbClr val="091E42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300"/>
              <a:buChar char="○"/>
            </a:pPr>
            <a:r>
              <a:rPr lang="en" sz="1300" u="sng">
                <a:solidFill>
                  <a:srgbClr val="091E4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https://store.steampowered.com/app/323910/SteamVR_Performance_Test/</a:t>
            </a:r>
            <a:endParaRPr sz="1300">
              <a:solidFill>
                <a:srgbClr val="091E42"/>
              </a:solidFill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6119850" y="4682400"/>
            <a:ext cx="271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: Ayush Singh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4088" y="1963323"/>
            <a:ext cx="3636524" cy="190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11700" y="35150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Upcoming Changes</a:t>
            </a:r>
            <a:endParaRPr sz="5000"/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311700" y="149762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●"/>
            </a:pPr>
            <a:r>
              <a:rPr lang="en" sz="1400">
                <a:solidFill>
                  <a:srgbClr val="091E42"/>
                </a:solidFill>
              </a:rPr>
              <a:t>Objective</a:t>
            </a:r>
            <a:r>
              <a:rPr lang="en" sz="1400">
                <a:solidFill>
                  <a:srgbClr val="091E42"/>
                </a:solidFill>
              </a:rPr>
              <a:t>:</a:t>
            </a:r>
            <a:endParaRPr sz="1400">
              <a:solidFill>
                <a:srgbClr val="091E4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○"/>
            </a:pPr>
            <a:r>
              <a:rPr lang="en" sz="1400">
                <a:solidFill>
                  <a:srgbClr val="091E42"/>
                </a:solidFill>
              </a:rPr>
              <a:t>Run VR Trek on various VR Headsets.</a:t>
            </a:r>
            <a:endParaRPr sz="1400">
              <a:solidFill>
                <a:srgbClr val="091E42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■"/>
            </a:pPr>
            <a:r>
              <a:rPr lang="en" sz="1400">
                <a:solidFill>
                  <a:srgbClr val="091E42"/>
                </a:solidFill>
              </a:rPr>
              <a:t>OpenXR</a:t>
            </a:r>
            <a:endParaRPr sz="1400">
              <a:solidFill>
                <a:srgbClr val="091E42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■"/>
            </a:pPr>
            <a:r>
              <a:rPr lang="en" sz="1400">
                <a:solidFill>
                  <a:srgbClr val="091E42"/>
                </a:solidFill>
              </a:rPr>
              <a:t>C#</a:t>
            </a:r>
            <a:endParaRPr sz="1400">
              <a:solidFill>
                <a:srgbClr val="091E42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■"/>
            </a:pPr>
            <a:r>
              <a:rPr lang="en" sz="1400">
                <a:solidFill>
                  <a:srgbClr val="091E42"/>
                </a:solidFill>
              </a:rPr>
              <a:t>Unity Game Engine</a:t>
            </a:r>
            <a:endParaRPr sz="1400">
              <a:solidFill>
                <a:srgbClr val="091E4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●"/>
            </a:pPr>
            <a:r>
              <a:rPr lang="en" sz="1400">
                <a:solidFill>
                  <a:srgbClr val="091E42"/>
                </a:solidFill>
              </a:rPr>
              <a:t>Supported Hardware</a:t>
            </a:r>
            <a:endParaRPr sz="1400">
              <a:solidFill>
                <a:srgbClr val="091E4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○"/>
            </a:pPr>
            <a:r>
              <a:rPr lang="en" sz="1400">
                <a:solidFill>
                  <a:srgbClr val="091E42"/>
                </a:solidFill>
              </a:rPr>
              <a:t>Meta Quest 2</a:t>
            </a:r>
            <a:endParaRPr sz="1400">
              <a:solidFill>
                <a:srgbClr val="091E4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○"/>
            </a:pPr>
            <a:r>
              <a:rPr lang="en" sz="1400">
                <a:solidFill>
                  <a:srgbClr val="091E42"/>
                </a:solidFill>
              </a:rPr>
              <a:t>HTC Vive VR Headset</a:t>
            </a:r>
            <a:endParaRPr sz="1400">
              <a:solidFill>
                <a:srgbClr val="091E4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●"/>
            </a:pPr>
            <a:r>
              <a:rPr lang="en" sz="1400">
                <a:solidFill>
                  <a:srgbClr val="091E42"/>
                </a:solidFill>
              </a:rPr>
              <a:t>Supported Software</a:t>
            </a:r>
            <a:endParaRPr sz="1400">
              <a:solidFill>
                <a:srgbClr val="091E4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○"/>
            </a:pPr>
            <a:r>
              <a:rPr lang="en" sz="1400">
                <a:solidFill>
                  <a:srgbClr val="091E42"/>
                </a:solidFill>
              </a:rPr>
              <a:t>SteamVR</a:t>
            </a:r>
            <a:endParaRPr sz="1400">
              <a:solidFill>
                <a:srgbClr val="091E4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91E42"/>
              </a:buClr>
              <a:buSzPts val="1400"/>
              <a:buChar char="○"/>
            </a:pPr>
            <a:r>
              <a:rPr lang="en" sz="1400">
                <a:solidFill>
                  <a:srgbClr val="091E42"/>
                </a:solidFill>
              </a:rPr>
              <a:t>Windows Operating System</a:t>
            </a:r>
            <a:endParaRPr sz="1400">
              <a:solidFill>
                <a:srgbClr val="091E42"/>
              </a:solidFill>
            </a:endParaRPr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2625" y="1280325"/>
            <a:ext cx="2139450" cy="21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8850" y="3463625"/>
            <a:ext cx="26670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5865150" y="4623450"/>
            <a:ext cx="279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  <a:r>
              <a:rPr lang="en">
                <a:solidFill>
                  <a:srgbClr val="091E42"/>
                </a:solidFill>
                <a:latin typeface="Open Sans"/>
                <a:ea typeface="Open Sans"/>
                <a:cs typeface="Open Sans"/>
                <a:sym typeface="Open Sans"/>
              </a:rPr>
              <a:t>: Ayush Singh</a:t>
            </a:r>
            <a:endParaRPr>
              <a:solidFill>
                <a:srgbClr val="091E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