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697D0CA1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031200" cy="3200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582667-6102-27E7-ED8E-01A166EB4B6B}" name="Guest User" initials="GU" userId="Guest User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5C2C7-F72A-447D-8DE3-77A62BF304C9}" v="6" dt="2023-04-21T15:27:39.196"/>
    <p1510:client id="{2344A5F0-D8FB-49DC-905C-F406BD251267}" v="459" dt="2023-04-14T21:48:46.069"/>
    <p1510:client id="{30CB89CB-39C1-4C92-B107-8881CBE0E183}" v="32" dt="2023-04-19T02:54:46.577"/>
    <p1510:client id="{34BD6EA3-2CDD-40AB-8DC8-8ABBC35CA745}" v="1" dt="2023-04-20T00:58:24.333"/>
    <p1510:client id="{41FF8B60-C7F5-4B3D-94BA-AE76D61FB3D4}" v="19" dt="2023-04-21T15:17:11.093"/>
    <p1510:client id="{42ED3BF3-BF3C-4D59-9F58-B95B81EB7BE3}" v="10" dt="2023-04-07T15:33:12.813"/>
    <p1510:client id="{81907A02-FF47-44DF-B29D-377FB0F7461F}" v="4" dt="2023-04-21T15:17:44.097"/>
    <p1510:client id="{A8EDFB72-9542-43CB-AAC8-88BC4483C27D}" v="259" dt="2023-04-14T21:04:04.625"/>
    <p1510:client id="{BA62EFF5-FAFC-473E-ADDE-DDFAF6A0BDC7}" v="6" dt="2023-04-21T15:18:29.639"/>
    <p1510:client id="{D44ED27B-DABA-4BAC-8AAF-35B0DB219F8A}" v="1" dt="2023-04-21T15:10:52.785"/>
    <p1510:client id="{E1AE3FE7-C7AF-48C8-ADD2-35E2B48E9002}" v="59" dt="2023-04-21T01:43:56.823"/>
    <p1510:client id="{E4D2459D-FFCA-4400-B985-EC279E40047D}" v="35" dt="2023-04-21T15:16:56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omments/modernComment_100_697D0CA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9560632-DF83-46F0-AB95-C488F5D15F6E}" authorId="{95582667-6102-27E7-ED8E-01A166EB4B6B}" status="resolved" created="2023-04-14T21:04:04.625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769802913" sldId="256"/>
      <ac:picMk id="9" creationId="{15552148-5B8B-AC0D-81A0-435DF27FD0C1}"/>
    </ac:deMkLst>
    <p188:txBody>
      <a:bodyPr/>
      <a:lstStyle/>
      <a:p>
        <a:r>
          <a:rPr lang="en-US"/>
          <a:t>idk if we can still use this graph?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340" y="5237694"/>
            <a:ext cx="17876520" cy="11142133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8900" y="16809511"/>
            <a:ext cx="15773400" cy="7726889"/>
          </a:xfrm>
        </p:spPr>
        <p:txBody>
          <a:bodyPr/>
          <a:lstStyle>
            <a:lvl1pPr marL="0" indent="0" algn="ctr">
              <a:buNone/>
              <a:defRPr sz="5520"/>
            </a:lvl1pPr>
            <a:lvl2pPr marL="1051560" indent="0" algn="ctr">
              <a:buNone/>
              <a:defRPr sz="4600"/>
            </a:lvl2pPr>
            <a:lvl3pPr marL="2103120" indent="0" algn="ctr">
              <a:buNone/>
              <a:defRPr sz="4140"/>
            </a:lvl3pPr>
            <a:lvl4pPr marL="3154680" indent="0" algn="ctr">
              <a:buNone/>
              <a:defRPr sz="3680"/>
            </a:lvl4pPr>
            <a:lvl5pPr marL="4206240" indent="0" algn="ctr">
              <a:buNone/>
              <a:defRPr sz="3680"/>
            </a:lvl5pPr>
            <a:lvl6pPr marL="5257800" indent="0" algn="ctr">
              <a:buNone/>
              <a:defRPr sz="3680"/>
            </a:lvl6pPr>
            <a:lvl7pPr marL="6309360" indent="0" algn="ctr">
              <a:buNone/>
              <a:defRPr sz="3680"/>
            </a:lvl7pPr>
            <a:lvl8pPr marL="7360920" indent="0" algn="ctr">
              <a:buNone/>
              <a:defRPr sz="3680"/>
            </a:lvl8pPr>
            <a:lvl9pPr marL="8412480" indent="0" algn="ctr">
              <a:buNone/>
              <a:defRPr sz="3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3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50453" y="1703917"/>
            <a:ext cx="4534853" cy="271219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5896" y="1703917"/>
            <a:ext cx="13341668" cy="271219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3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942" y="7978784"/>
            <a:ext cx="18139410" cy="13312773"/>
          </a:xfrm>
        </p:spPr>
        <p:txBody>
          <a:bodyPr anchor="b"/>
          <a:lstStyle>
            <a:lvl1pPr>
              <a:defRPr sz="13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942" y="21417501"/>
            <a:ext cx="18139410" cy="7000873"/>
          </a:xfrm>
        </p:spPr>
        <p:txBody>
          <a:bodyPr/>
          <a:lstStyle>
            <a:lvl1pPr marL="0" indent="0">
              <a:buNone/>
              <a:defRPr sz="5520">
                <a:solidFill>
                  <a:schemeClr val="tx1"/>
                </a:solidFill>
              </a:defRPr>
            </a:lvl1pPr>
            <a:lvl2pPr marL="105156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2pPr>
            <a:lvl3pPr marL="2103120" indent="0">
              <a:buNone/>
              <a:defRPr sz="4140">
                <a:solidFill>
                  <a:schemeClr val="tx1">
                    <a:tint val="75000"/>
                  </a:schemeClr>
                </a:solidFill>
              </a:defRPr>
            </a:lvl3pPr>
            <a:lvl4pPr marL="315468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4pPr>
            <a:lvl5pPr marL="420624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5pPr>
            <a:lvl6pPr marL="525780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6pPr>
            <a:lvl7pPr marL="630936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7pPr>
            <a:lvl8pPr marL="736092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8pPr>
            <a:lvl9pPr marL="8412480" indent="0">
              <a:buNone/>
              <a:defRPr sz="3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1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5895" y="8519583"/>
            <a:ext cx="8938260" cy="20306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7045" y="8519583"/>
            <a:ext cx="8938260" cy="20306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4" y="1703924"/>
            <a:ext cx="18139410" cy="6185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637" y="7845427"/>
            <a:ext cx="8897182" cy="3844923"/>
          </a:xfrm>
        </p:spPr>
        <p:txBody>
          <a:bodyPr anchor="b"/>
          <a:lstStyle>
            <a:lvl1pPr marL="0" indent="0">
              <a:buNone/>
              <a:defRPr sz="5520" b="1"/>
            </a:lvl1pPr>
            <a:lvl2pPr marL="1051560" indent="0">
              <a:buNone/>
              <a:defRPr sz="4600" b="1"/>
            </a:lvl2pPr>
            <a:lvl3pPr marL="2103120" indent="0">
              <a:buNone/>
              <a:defRPr sz="4140" b="1"/>
            </a:lvl3pPr>
            <a:lvl4pPr marL="3154680" indent="0">
              <a:buNone/>
              <a:defRPr sz="3680" b="1"/>
            </a:lvl4pPr>
            <a:lvl5pPr marL="4206240" indent="0">
              <a:buNone/>
              <a:defRPr sz="3680" b="1"/>
            </a:lvl5pPr>
            <a:lvl6pPr marL="5257800" indent="0">
              <a:buNone/>
              <a:defRPr sz="3680" b="1"/>
            </a:lvl6pPr>
            <a:lvl7pPr marL="6309360" indent="0">
              <a:buNone/>
              <a:defRPr sz="3680" b="1"/>
            </a:lvl7pPr>
            <a:lvl8pPr marL="7360920" indent="0">
              <a:buNone/>
              <a:defRPr sz="3680" b="1"/>
            </a:lvl8pPr>
            <a:lvl9pPr marL="8412480" indent="0">
              <a:buNone/>
              <a:defRPr sz="3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637" y="11690350"/>
            <a:ext cx="8897182" cy="171947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47046" y="7845427"/>
            <a:ext cx="8940999" cy="3844923"/>
          </a:xfrm>
        </p:spPr>
        <p:txBody>
          <a:bodyPr anchor="b"/>
          <a:lstStyle>
            <a:lvl1pPr marL="0" indent="0">
              <a:buNone/>
              <a:defRPr sz="5520" b="1"/>
            </a:lvl1pPr>
            <a:lvl2pPr marL="1051560" indent="0">
              <a:buNone/>
              <a:defRPr sz="4600" b="1"/>
            </a:lvl2pPr>
            <a:lvl3pPr marL="2103120" indent="0">
              <a:buNone/>
              <a:defRPr sz="4140" b="1"/>
            </a:lvl3pPr>
            <a:lvl4pPr marL="3154680" indent="0">
              <a:buNone/>
              <a:defRPr sz="3680" b="1"/>
            </a:lvl4pPr>
            <a:lvl5pPr marL="4206240" indent="0">
              <a:buNone/>
              <a:defRPr sz="3680" b="1"/>
            </a:lvl5pPr>
            <a:lvl6pPr marL="5257800" indent="0">
              <a:buNone/>
              <a:defRPr sz="3680" b="1"/>
            </a:lvl6pPr>
            <a:lvl7pPr marL="6309360" indent="0">
              <a:buNone/>
              <a:defRPr sz="3680" b="1"/>
            </a:lvl7pPr>
            <a:lvl8pPr marL="7360920" indent="0">
              <a:buNone/>
              <a:defRPr sz="3680" b="1"/>
            </a:lvl8pPr>
            <a:lvl9pPr marL="8412480" indent="0">
              <a:buNone/>
              <a:defRPr sz="3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47046" y="11690350"/>
            <a:ext cx="8940999" cy="171947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1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4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0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5" y="2133600"/>
            <a:ext cx="6783109" cy="7467600"/>
          </a:xfrm>
        </p:spPr>
        <p:txBody>
          <a:bodyPr anchor="b"/>
          <a:lstStyle>
            <a:lvl1pPr>
              <a:defRPr sz="7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999" y="4607991"/>
            <a:ext cx="10647045" cy="22743583"/>
          </a:xfrm>
        </p:spPr>
        <p:txBody>
          <a:bodyPr/>
          <a:lstStyle>
            <a:lvl1pPr>
              <a:defRPr sz="7360"/>
            </a:lvl1pPr>
            <a:lvl2pPr>
              <a:defRPr sz="6440"/>
            </a:lvl2pPr>
            <a:lvl3pPr>
              <a:defRPr sz="552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635" y="9601200"/>
            <a:ext cx="6783109" cy="17787411"/>
          </a:xfrm>
        </p:spPr>
        <p:txBody>
          <a:bodyPr/>
          <a:lstStyle>
            <a:lvl1pPr marL="0" indent="0">
              <a:buNone/>
              <a:defRPr sz="3680"/>
            </a:lvl1pPr>
            <a:lvl2pPr marL="1051560" indent="0">
              <a:buNone/>
              <a:defRPr sz="3220"/>
            </a:lvl2pPr>
            <a:lvl3pPr marL="2103120" indent="0">
              <a:buNone/>
              <a:defRPr sz="2760"/>
            </a:lvl3pPr>
            <a:lvl4pPr marL="3154680" indent="0">
              <a:buNone/>
              <a:defRPr sz="2300"/>
            </a:lvl4pPr>
            <a:lvl5pPr marL="4206240" indent="0">
              <a:buNone/>
              <a:defRPr sz="2300"/>
            </a:lvl5pPr>
            <a:lvl6pPr marL="5257800" indent="0">
              <a:buNone/>
              <a:defRPr sz="2300"/>
            </a:lvl6pPr>
            <a:lvl7pPr marL="6309360" indent="0">
              <a:buNone/>
              <a:defRPr sz="2300"/>
            </a:lvl7pPr>
            <a:lvl8pPr marL="7360920" indent="0">
              <a:buNone/>
              <a:defRPr sz="2300"/>
            </a:lvl8pPr>
            <a:lvl9pPr marL="8412480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5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35" y="2133600"/>
            <a:ext cx="6783109" cy="7467600"/>
          </a:xfrm>
        </p:spPr>
        <p:txBody>
          <a:bodyPr anchor="b"/>
          <a:lstStyle>
            <a:lvl1pPr>
              <a:defRPr sz="7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940999" y="4607991"/>
            <a:ext cx="10647045" cy="22743583"/>
          </a:xfrm>
        </p:spPr>
        <p:txBody>
          <a:bodyPr anchor="t"/>
          <a:lstStyle>
            <a:lvl1pPr marL="0" indent="0">
              <a:buNone/>
              <a:defRPr sz="7360"/>
            </a:lvl1pPr>
            <a:lvl2pPr marL="1051560" indent="0">
              <a:buNone/>
              <a:defRPr sz="6440"/>
            </a:lvl2pPr>
            <a:lvl3pPr marL="2103120" indent="0">
              <a:buNone/>
              <a:defRPr sz="5520"/>
            </a:lvl3pPr>
            <a:lvl4pPr marL="3154680" indent="0">
              <a:buNone/>
              <a:defRPr sz="4600"/>
            </a:lvl4pPr>
            <a:lvl5pPr marL="4206240" indent="0">
              <a:buNone/>
              <a:defRPr sz="4600"/>
            </a:lvl5pPr>
            <a:lvl6pPr marL="5257800" indent="0">
              <a:buNone/>
              <a:defRPr sz="4600"/>
            </a:lvl6pPr>
            <a:lvl7pPr marL="6309360" indent="0">
              <a:buNone/>
              <a:defRPr sz="4600"/>
            </a:lvl7pPr>
            <a:lvl8pPr marL="7360920" indent="0">
              <a:buNone/>
              <a:defRPr sz="4600"/>
            </a:lvl8pPr>
            <a:lvl9pPr marL="8412480" indent="0">
              <a:buNone/>
              <a:defRPr sz="4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8635" y="9601200"/>
            <a:ext cx="6783109" cy="17787411"/>
          </a:xfrm>
        </p:spPr>
        <p:txBody>
          <a:bodyPr/>
          <a:lstStyle>
            <a:lvl1pPr marL="0" indent="0">
              <a:buNone/>
              <a:defRPr sz="3680"/>
            </a:lvl1pPr>
            <a:lvl2pPr marL="1051560" indent="0">
              <a:buNone/>
              <a:defRPr sz="3220"/>
            </a:lvl2pPr>
            <a:lvl3pPr marL="2103120" indent="0">
              <a:buNone/>
              <a:defRPr sz="2760"/>
            </a:lvl3pPr>
            <a:lvl4pPr marL="3154680" indent="0">
              <a:buNone/>
              <a:defRPr sz="2300"/>
            </a:lvl4pPr>
            <a:lvl5pPr marL="4206240" indent="0">
              <a:buNone/>
              <a:defRPr sz="2300"/>
            </a:lvl5pPr>
            <a:lvl6pPr marL="5257800" indent="0">
              <a:buNone/>
              <a:defRPr sz="2300"/>
            </a:lvl6pPr>
            <a:lvl7pPr marL="6309360" indent="0">
              <a:buNone/>
              <a:defRPr sz="2300"/>
            </a:lvl7pPr>
            <a:lvl8pPr marL="7360920" indent="0">
              <a:buNone/>
              <a:defRPr sz="2300"/>
            </a:lvl8pPr>
            <a:lvl9pPr marL="8412480" indent="0">
              <a:buNone/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5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5895" y="1703924"/>
            <a:ext cx="18139410" cy="6185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5895" y="8519583"/>
            <a:ext cx="18139410" cy="20306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5895" y="29662974"/>
            <a:ext cx="4732020" cy="1703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FFEC-49FA-4E06-8606-3CF685395ED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6585" y="29662974"/>
            <a:ext cx="7098030" cy="1703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853285" y="29662974"/>
            <a:ext cx="4732020" cy="1703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83466-1F6A-496A-B4A6-4C002512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8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03120" rtl="0" eaLnBrk="1" latinLnBrk="0" hangingPunct="1">
        <a:lnSpc>
          <a:spcPct val="90000"/>
        </a:lnSpc>
        <a:spcBef>
          <a:spcPct val="0"/>
        </a:spcBef>
        <a:buNone/>
        <a:defRPr sz="10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5780" indent="-525780" algn="l" defTabSz="2103120" rtl="0" eaLnBrk="1" latinLnBrk="0" hangingPunct="1">
        <a:lnSpc>
          <a:spcPct val="90000"/>
        </a:lnSpc>
        <a:spcBef>
          <a:spcPts val="2300"/>
        </a:spcBef>
        <a:buFont typeface="Arial" panose="020B0604020202020204" pitchFamily="34" charset="0"/>
        <a:buChar char="•"/>
        <a:defRPr sz="6440" kern="1200">
          <a:solidFill>
            <a:schemeClr val="tx1"/>
          </a:solidFill>
          <a:latin typeface="+mn-lt"/>
          <a:ea typeface="+mn-ea"/>
          <a:cs typeface="+mn-cs"/>
        </a:defRPr>
      </a:lvl1pPr>
      <a:lvl2pPr marL="157734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62890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68046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4pPr>
      <a:lvl5pPr marL="473202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5pPr>
      <a:lvl6pPr marL="578358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6pPr>
      <a:lvl7pPr marL="683514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7pPr>
      <a:lvl8pPr marL="788670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8pPr>
      <a:lvl9pPr marL="8938260" indent="-525780" algn="l" defTabSz="2103120" rtl="0" eaLnBrk="1" latinLnBrk="0" hangingPunct="1">
        <a:lnSpc>
          <a:spcPct val="90000"/>
        </a:lnSpc>
        <a:spcBef>
          <a:spcPts val="1150"/>
        </a:spcBef>
        <a:buFont typeface="Arial" panose="020B0604020202020204" pitchFamily="34" charset="0"/>
        <a:buChar char="•"/>
        <a:defRPr sz="41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1pPr>
      <a:lvl2pPr marL="105156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2pPr>
      <a:lvl3pPr marL="210312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3pPr>
      <a:lvl4pPr marL="315468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4pPr>
      <a:lvl5pPr marL="420624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5pPr>
      <a:lvl6pPr marL="525780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6pPr>
      <a:lvl7pPr marL="630936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7pPr>
      <a:lvl8pPr marL="736092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8pPr>
      <a:lvl9pPr marL="8412480" algn="l" defTabSz="2103120" rtl="0" eaLnBrk="1" latinLnBrk="0" hangingPunct="1">
        <a:defRPr sz="41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microsoft.com/office/2018/10/relationships/comments" Target="../comments/modernComment_100_697D0C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">
            <a:extLst>
              <a:ext uri="{FF2B5EF4-FFF2-40B4-BE49-F238E27FC236}">
                <a16:creationId xmlns:a16="http://schemas.microsoft.com/office/drawing/2014/main" id="{76E98DC4-EB29-AA84-5332-CAC16AB62EA3}"/>
              </a:ext>
            </a:extLst>
          </p:cNvPr>
          <p:cNvGrpSpPr>
            <a:grpSpLocks/>
          </p:cNvGrpSpPr>
          <p:nvPr/>
        </p:nvGrpSpPr>
        <p:grpSpPr bwMode="auto">
          <a:xfrm>
            <a:off x="29463206" y="-4953000"/>
            <a:ext cx="2286000" cy="1657350"/>
            <a:chOff x="17678400" y="2284413"/>
            <a:chExt cx="3048000" cy="2209800"/>
          </a:xfrm>
        </p:grpSpPr>
        <p:sp>
          <p:nvSpPr>
            <p:cNvPr id="7" name="Rectangle 221">
              <a:extLst>
                <a:ext uri="{FF2B5EF4-FFF2-40B4-BE49-F238E27FC236}">
                  <a16:creationId xmlns:a16="http://schemas.microsoft.com/office/drawing/2014/main" id="{C4CD9B12-F5F2-F2AA-76F5-FC7C3113C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83200" y="2284413"/>
              <a:ext cx="2438400" cy="2209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0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9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79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725" kern="0">
                <a:solidFill>
                  <a:srgbClr val="000000"/>
                </a:solidFill>
              </a:endParaRPr>
            </a:p>
          </p:txBody>
        </p:sp>
        <p:sp>
          <p:nvSpPr>
            <p:cNvPr id="8" name="Text Box 217">
              <a:extLst>
                <a:ext uri="{FF2B5EF4-FFF2-40B4-BE49-F238E27FC236}">
                  <a16:creationId xmlns:a16="http://schemas.microsoft.com/office/drawing/2014/main" id="{EF2D8BC7-7310-60B6-DCEB-556367C0C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8400" y="2452688"/>
              <a:ext cx="3048000" cy="954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84238">
                <a:spcBef>
                  <a:spcPct val="20000"/>
                </a:spcBef>
                <a:buChar char="•"/>
                <a:defRPr sz="10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884238">
                <a:spcBef>
                  <a:spcPct val="20000"/>
                </a:spcBef>
                <a:buChar char="–"/>
                <a:defRPr sz="9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884238">
                <a:spcBef>
                  <a:spcPct val="20000"/>
                </a:spcBef>
                <a:buChar char="•"/>
                <a:defRPr sz="79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884238">
                <a:spcBef>
                  <a:spcPct val="20000"/>
                </a:spcBef>
                <a:buChar char="–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884238">
                <a:spcBef>
                  <a:spcPct val="20000"/>
                </a:spcBef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8842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8842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8842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8842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663179" fontAlgn="base">
                <a:spcBef>
                  <a:spcPct val="50000"/>
                </a:spcBef>
                <a:spcAft>
                  <a:spcPct val="0"/>
                </a:spcAft>
                <a:buNone/>
              </a:pPr>
              <a:endParaRPr lang="en-US" altLang="en-US" sz="4050" kern="0">
                <a:solidFill>
                  <a:srgbClr val="000000"/>
                </a:solidFill>
              </a:endParaRPr>
            </a:p>
          </p:txBody>
        </p:sp>
      </p:grpSp>
      <p:sp>
        <p:nvSpPr>
          <p:cNvPr id="14" name="TextBox 2">
            <a:extLst>
              <a:ext uri="{FF2B5EF4-FFF2-40B4-BE49-F238E27FC236}">
                <a16:creationId xmlns:a16="http://schemas.microsoft.com/office/drawing/2014/main" id="{55FEA1AF-05CA-F9B2-CC4F-31758F682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36518850"/>
            <a:ext cx="6515100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700" b="1" u="sng" kern="0">
                <a:solidFill>
                  <a:srgbClr val="FFFFFF"/>
                </a:solidFill>
              </a:rPr>
              <a:t>Objective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kern="0">
                <a:solidFill>
                  <a:srgbClr val="FFFFFF"/>
                </a:solidFill>
              </a:rPr>
              <a:t>This project is intended to intake electronic/physical discovery and transfer them to Box.com. Through Box.com and the tools we will utilize, the discovery files will be ‘processed’.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kern="0">
                <a:solidFill>
                  <a:srgbClr val="FFFFFF"/>
                </a:solidFill>
              </a:rPr>
              <a:t>In addition, we will take advantage of other tools to enable a facial recognition function, keyword's function and generate a separate transcript file. With these processed files, the generated transcriptions will highlight key terms used throughout the video/audio files and the associated metadata will be signified for easy access.</a:t>
            </a: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2E3E633C-E025-58B1-4CBB-376C3B35F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5929" y="44634150"/>
            <a:ext cx="611505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700" b="1" u="sng" kern="0">
                <a:solidFill>
                  <a:srgbClr val="FFFFFF"/>
                </a:solidFill>
              </a:rPr>
              <a:t>Result/Conclusion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kern="0">
                <a:solidFill>
                  <a:srgbClr val="FFFFFF"/>
                </a:solidFill>
              </a:rPr>
              <a:t>Our group was able to create a custom box app that generates a separate transcript document in accordance with the liaison’s specification. </a:t>
            </a:r>
          </a:p>
        </p:txBody>
      </p:sp>
      <p:sp>
        <p:nvSpPr>
          <p:cNvPr id="16" name="Rectangle 219">
            <a:extLst>
              <a:ext uri="{FF2B5EF4-FFF2-40B4-BE49-F238E27FC236}">
                <a16:creationId xmlns:a16="http://schemas.microsoft.com/office/drawing/2014/main" id="{FA5A20B8-6C70-3893-818B-13A0EDB05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084"/>
            <a:ext cx="21068292" cy="54061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038383AE-4863-2393-F2AB-E76045715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900" y="76200"/>
            <a:ext cx="15700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3031" tIns="151516" rIns="303031" bIns="151516" numCol="1" anchor="ctr" anchorCtr="0" compatLnSpc="1">
            <a:prstTxWarp prst="textNoShape">
              <a:avLst/>
            </a:prstTxWarp>
          </a:bodyPr>
          <a:lstStyle>
            <a:lvl1pPr algn="ctr" defTabSz="3030538" rtl="0" eaLnBrk="0" fontAlgn="base" hangingPunct="0">
              <a:spcBef>
                <a:spcPct val="0"/>
              </a:spcBef>
              <a:spcAft>
                <a:spcPct val="0"/>
              </a:spcAft>
              <a:defRPr sz="146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3030538" rtl="0" eaLnBrk="0" fontAlgn="base" hangingPunct="0">
              <a:spcBef>
                <a:spcPct val="0"/>
              </a:spcBef>
              <a:spcAft>
                <a:spcPct val="0"/>
              </a:spcAft>
              <a:defRPr sz="14600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</a:defRPr>
            </a:lvl2pPr>
            <a:lvl3pPr algn="ctr" defTabSz="3030538" rtl="0" eaLnBrk="0" fontAlgn="base" hangingPunct="0">
              <a:spcBef>
                <a:spcPct val="0"/>
              </a:spcBef>
              <a:spcAft>
                <a:spcPct val="0"/>
              </a:spcAft>
              <a:defRPr sz="14600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</a:defRPr>
            </a:lvl3pPr>
            <a:lvl4pPr algn="ctr" defTabSz="3030538" rtl="0" eaLnBrk="0" fontAlgn="base" hangingPunct="0">
              <a:spcBef>
                <a:spcPct val="0"/>
              </a:spcBef>
              <a:spcAft>
                <a:spcPct val="0"/>
              </a:spcAft>
              <a:defRPr sz="14600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</a:defRPr>
            </a:lvl4pPr>
            <a:lvl5pPr algn="ctr" defTabSz="3030538" rtl="0" eaLnBrk="0" fontAlgn="base" hangingPunct="0">
              <a:spcBef>
                <a:spcPct val="0"/>
              </a:spcBef>
              <a:spcAft>
                <a:spcPct val="0"/>
              </a:spcAft>
              <a:defRPr sz="14600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</a:defRPr>
            </a:lvl5pPr>
            <a:lvl6pPr marL="457200" algn="ctr" defTabSz="3030538" rtl="0" fontAlgn="base">
              <a:spcBef>
                <a:spcPct val="0"/>
              </a:spcBef>
              <a:spcAft>
                <a:spcPct val="0"/>
              </a:spcAft>
              <a:defRPr sz="14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defTabSz="3030538" rtl="0" fontAlgn="base">
              <a:spcBef>
                <a:spcPct val="0"/>
              </a:spcBef>
              <a:spcAft>
                <a:spcPct val="0"/>
              </a:spcAft>
              <a:defRPr sz="14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defTabSz="3030538" rtl="0" fontAlgn="base">
              <a:spcBef>
                <a:spcPct val="0"/>
              </a:spcBef>
              <a:spcAft>
                <a:spcPct val="0"/>
              </a:spcAft>
              <a:defRPr sz="14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defTabSz="3030538" rtl="0" fontAlgn="base">
              <a:spcBef>
                <a:spcPct val="0"/>
              </a:spcBef>
              <a:spcAft>
                <a:spcPct val="0"/>
              </a:spcAft>
              <a:defRPr sz="14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6600" b="1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Box.com/</a:t>
            </a:r>
            <a:r>
              <a:rPr lang="en-US" altLang="en-US" sz="6600" b="1" kern="0" err="1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eDefender</a:t>
            </a:r>
            <a:r>
              <a:rPr lang="en-US" altLang="en-US" sz="6600" b="1" kern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 </a:t>
            </a:r>
            <a:endParaRPr lang="en-US"/>
          </a:p>
          <a:p>
            <a:r>
              <a:rPr lang="en-US" altLang="en-US" sz="3000" b="1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Team Members:</a:t>
            </a: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 Mario Avila, Jimmy Castillo, Joseph Comeaux, </a:t>
            </a:r>
            <a:br>
              <a:rPr lang="en-US" altLang="en-US" sz="3000" kern="0" dirty="0">
                <a:latin typeface="Arial" panose="020B0604020202020204" pitchFamily="34" charset="0"/>
              </a:rPr>
            </a:b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Sherina Marquez, Ethan Ngo, Alexis Ponce, Karen Quan, </a:t>
            </a:r>
            <a:br>
              <a:rPr lang="en-US" altLang="en-US" sz="3000" kern="0" dirty="0">
                <a:latin typeface="Arial" panose="020B0604020202020204" pitchFamily="34" charset="0"/>
              </a:rPr>
            </a:b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Rosa Robles, Alexander </a:t>
            </a:r>
            <a:r>
              <a:rPr lang="en-US" altLang="en-US" sz="3000" kern="0" dirty="0" err="1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Voisan</a:t>
            </a: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, James Yokley</a:t>
            </a:r>
            <a:br>
              <a:rPr lang="en-US" altLang="en-US" sz="3000" kern="0" dirty="0">
                <a:latin typeface="Arial" panose="020B0604020202020204" pitchFamily="34" charset="0"/>
              </a:rPr>
            </a:br>
            <a:r>
              <a:rPr lang="en-US" altLang="en-US" sz="3000" b="1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Faculty Advisor:</a:t>
            </a: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 Dr. Jung Soo Lim</a:t>
            </a:r>
            <a:br>
              <a:rPr lang="en-US" altLang="en-US" sz="3000" kern="0" dirty="0">
                <a:latin typeface="Arial" panose="020B0604020202020204" pitchFamily="34" charset="0"/>
              </a:rPr>
            </a:br>
            <a:r>
              <a:rPr lang="en-US" altLang="en-US" sz="3000" b="1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Santa Barbara Public Defender's Office</a:t>
            </a:r>
            <a:br>
              <a:rPr lang="en-US" altLang="en-US" sz="3000" kern="0" dirty="0">
                <a:latin typeface="Arial" panose="020B0604020202020204" pitchFamily="34" charset="0"/>
              </a:rPr>
            </a:br>
            <a:r>
              <a:rPr lang="en-US" altLang="en-US" sz="3000" b="1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 Liaison:</a:t>
            </a: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 Deepak </a:t>
            </a:r>
            <a:r>
              <a:rPr lang="en-US" altLang="en-US" sz="3000" kern="0" dirty="0" err="1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Budwani</a:t>
            </a: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, </a:t>
            </a:r>
            <a:r>
              <a:rPr lang="en-US" altLang="en-US" sz="3000" kern="0" dirty="0" err="1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Angella</a:t>
            </a: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 Stokke,</a:t>
            </a:r>
            <a:br>
              <a:rPr lang="en-US" altLang="en-US" sz="3000" kern="0" dirty="0">
                <a:latin typeface="Arial" panose="020B0604020202020204" pitchFamily="34" charset="0"/>
              </a:rPr>
            </a:b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 Sarah Rothschild, Bryan </a:t>
            </a:r>
            <a:r>
              <a:rPr lang="en-US" altLang="en-US" sz="3000" kern="0" dirty="0" err="1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Burzon</a:t>
            </a: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, Luis Ramirez</a:t>
            </a:r>
            <a:br>
              <a:rPr lang="en-US" altLang="en-US" sz="3000" kern="0" dirty="0">
                <a:latin typeface="Arial" panose="020B0604020202020204" pitchFamily="34" charset="0"/>
              </a:rPr>
            </a:b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College of Engineering, Computer Science, and Technology</a:t>
            </a:r>
            <a:br>
              <a:rPr lang="en-US" altLang="en-US" sz="3000" kern="0" dirty="0">
                <a:latin typeface="Arial" panose="020B0604020202020204" pitchFamily="34" charset="0"/>
              </a:rPr>
            </a:br>
            <a:r>
              <a:rPr lang="en-US" altLang="en-US" sz="3000" kern="0" dirty="0">
                <a:solidFill>
                  <a:srgbClr val="FFCC00"/>
                </a:solidFill>
                <a:latin typeface="Arial"/>
                <a:ea typeface="MS PGothic"/>
                <a:cs typeface="Arial"/>
              </a:rPr>
              <a:t>California State University, Los Angeles</a:t>
            </a:r>
            <a:endParaRPr lang="en-US"/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A380CD1C-BCC2-B5AB-4EF3-A663147FE51C}"/>
              </a:ext>
            </a:extLst>
          </p:cNvPr>
          <p:cNvGrpSpPr>
            <a:grpSpLocks/>
          </p:cNvGrpSpPr>
          <p:nvPr/>
        </p:nvGrpSpPr>
        <p:grpSpPr bwMode="auto">
          <a:xfrm>
            <a:off x="23434675" y="-6604000"/>
            <a:ext cx="3048000" cy="2209800"/>
            <a:chOff x="17678400" y="2284413"/>
            <a:chExt cx="3048000" cy="2209800"/>
          </a:xfrm>
        </p:grpSpPr>
        <p:sp>
          <p:nvSpPr>
            <p:cNvPr id="19" name="Rectangle 221">
              <a:extLst>
                <a:ext uri="{FF2B5EF4-FFF2-40B4-BE49-F238E27FC236}">
                  <a16:creationId xmlns:a16="http://schemas.microsoft.com/office/drawing/2014/main" id="{9D017404-EFDC-229C-D65B-72FEED5E2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83200" y="2284413"/>
              <a:ext cx="2438400" cy="2209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0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9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79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3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endParaRPr>
            </a:p>
          </p:txBody>
        </p:sp>
        <p:sp>
          <p:nvSpPr>
            <p:cNvPr id="20" name="Text Box 217">
              <a:extLst>
                <a:ext uri="{FF2B5EF4-FFF2-40B4-BE49-F238E27FC236}">
                  <a16:creationId xmlns:a16="http://schemas.microsoft.com/office/drawing/2014/main" id="{19AE7EBB-CFE7-5164-E587-9D68D5FBC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8400" y="2452688"/>
              <a:ext cx="3048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884238">
                <a:spcBef>
                  <a:spcPct val="20000"/>
                </a:spcBef>
                <a:buChar char="•"/>
                <a:defRPr sz="10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884238">
                <a:spcBef>
                  <a:spcPct val="20000"/>
                </a:spcBef>
                <a:buChar char="–"/>
                <a:defRPr sz="93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884238">
                <a:spcBef>
                  <a:spcPct val="20000"/>
                </a:spcBef>
                <a:buChar char="•"/>
                <a:defRPr sz="79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884238">
                <a:spcBef>
                  <a:spcPct val="20000"/>
                </a:spcBef>
                <a:buChar char="–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884238">
                <a:spcBef>
                  <a:spcPct val="20000"/>
                </a:spcBef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8842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8842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8842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88423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7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884238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5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21" name="Rectangle 218">
            <a:extLst>
              <a:ext uri="{FF2B5EF4-FFF2-40B4-BE49-F238E27FC236}">
                <a16:creationId xmlns:a16="http://schemas.microsoft.com/office/drawing/2014/main" id="{0C6A2796-3936-889F-028F-7992B6316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0" y="1752600"/>
            <a:ext cx="3352800" cy="297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pic>
        <p:nvPicPr>
          <p:cNvPr id="22" name="Picture 1" descr="CalStateLAlogo_badge_white.png">
            <a:extLst>
              <a:ext uri="{FF2B5EF4-FFF2-40B4-BE49-F238E27FC236}">
                <a16:creationId xmlns:a16="http://schemas.microsoft.com/office/drawing/2014/main" id="{203A17BD-8B16-744E-0E77-280CAA16CF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" y="243175"/>
            <a:ext cx="3835400" cy="477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>
            <a:extLst>
              <a:ext uri="{FF2B5EF4-FFF2-40B4-BE49-F238E27FC236}">
                <a16:creationId xmlns:a16="http://schemas.microsoft.com/office/drawing/2014/main" id="{13ED079B-EA3E-6741-12DC-0F3D66130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564" y="711199"/>
            <a:ext cx="3835399" cy="383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4">
            <a:extLst>
              <a:ext uri="{FF2B5EF4-FFF2-40B4-BE49-F238E27FC236}">
                <a16:creationId xmlns:a16="http://schemas.microsoft.com/office/drawing/2014/main" id="{31FBFD91-2DF4-83BF-8513-012FF5D96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4738"/>
            <a:ext cx="11920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">
            <a:extLst>
              <a:ext uri="{FF2B5EF4-FFF2-40B4-BE49-F238E27FC236}">
                <a16:creationId xmlns:a16="http://schemas.microsoft.com/office/drawing/2014/main" id="{8C0F5655-E285-1866-1C95-F0AC66D06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0" y="5492750"/>
            <a:ext cx="81534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Background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The Santa Barbara Office of the Public Defender serves to protect and defend their clients’ rights through legal representation. They strive to provide a fair and unbiased system when advocating for their clients. Currently utilizes manual paper/electronic uploading, </a:t>
            </a:r>
            <a:r>
              <a:rPr lang="en-US" alt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transcribing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 and notification system.</a:t>
            </a:r>
            <a:endParaRPr lang="en-US" alt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MS PGothic"/>
              <a:cs typeface="Times New Roman"/>
            </a:endParaRPr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3B935388-E1D7-2372-A7ED-C119B82B0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81" y="12537404"/>
            <a:ext cx="11913062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Objective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This project is intended to intake electronic/physical discovery and transfer </a:t>
            </a:r>
            <a:r>
              <a:rPr lang="en-US" alt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and process them on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 Box.com.</a:t>
            </a:r>
            <a:r>
              <a:rPr lang="en-US" alt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 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In addition, we will take advantage of other tools to enable a facial recognition function, keyword's function and generate a separate transcript file. </a:t>
            </a:r>
            <a:r>
              <a:rPr lang="en-US" alt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The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 generated transcriptions will highlight key terms used throughout the video/audio files and the associated metadata will be signified for easy access.</a:t>
            </a:r>
            <a:endParaRPr lang="en-US" alt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MS PGothic"/>
              <a:cs typeface="Times New Roman"/>
            </a:endParaRP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CD406BC2-3064-5DA3-6355-A0079C0FD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77" y="16638026"/>
            <a:ext cx="5316104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Result/Conclusion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Our group was able to create a custom box app that </a:t>
            </a:r>
            <a:r>
              <a:rPr lang="en-US" alt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adds</a:t>
            </a:r>
            <a:r>
              <a:rPr 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 facial recognition, keyword highlights, and </a:t>
            </a:r>
            <a:r>
              <a:rPr lang="en-US" alt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generates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MS PGothic"/>
                <a:cs typeface="Times New Roman"/>
              </a:rPr>
              <a:t> a separate transcript document in accordance with the liaison’s specification</a:t>
            </a:r>
            <a:r>
              <a:rPr lang="en-US" alt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.  </a:t>
            </a:r>
            <a:endParaRPr lang="en-US" altLang="en-US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Times New Roman"/>
            </a:endParaRPr>
          </a:p>
        </p:txBody>
      </p:sp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15552148-5B8B-AC0D-81A0-435DF27FD0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02849" y="10111169"/>
            <a:ext cx="7709158" cy="9881879"/>
          </a:xfrm>
          <a:prstGeom prst="rect">
            <a:avLst/>
          </a:prstGeom>
        </p:spPr>
      </p:pic>
      <p:pic>
        <p:nvPicPr>
          <p:cNvPr id="2" name="Picture 3" descr="Graphical user interface, text, table&#10;&#10;Description automatically generated">
            <a:extLst>
              <a:ext uri="{FF2B5EF4-FFF2-40B4-BE49-F238E27FC236}">
                <a16:creationId xmlns:a16="http://schemas.microsoft.com/office/drawing/2014/main" id="{FD1E22DF-84EF-A572-F62C-EE5CB8BF46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1264" y="16945900"/>
            <a:ext cx="6527678" cy="6615952"/>
          </a:xfrm>
          <a:prstGeom prst="rect">
            <a:avLst/>
          </a:prstGeom>
        </p:spPr>
      </p:pic>
      <p:pic>
        <p:nvPicPr>
          <p:cNvPr id="4" name="Picture 10">
            <a:extLst>
              <a:ext uri="{FF2B5EF4-FFF2-40B4-BE49-F238E27FC236}">
                <a16:creationId xmlns:a16="http://schemas.microsoft.com/office/drawing/2014/main" id="{B05DD12A-49C7-597E-11F7-8658C605EF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5127" y="21265165"/>
            <a:ext cx="7102562" cy="10098062"/>
          </a:xfrm>
          <a:prstGeom prst="rect">
            <a:avLst/>
          </a:prstGeom>
        </p:spPr>
      </p:pic>
      <p:pic>
        <p:nvPicPr>
          <p:cNvPr id="13" name="Picture 27" descr="A picture containing text, screenshot, businesscard&#10;&#10;Description automatically generated">
            <a:extLst>
              <a:ext uri="{FF2B5EF4-FFF2-40B4-BE49-F238E27FC236}">
                <a16:creationId xmlns:a16="http://schemas.microsoft.com/office/drawing/2014/main" id="{93B23B9E-DCD0-E38F-47ED-47DB44966B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61817" y="27246738"/>
            <a:ext cx="12813315" cy="407510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1EC81C6-6C12-E54D-A7D3-028EF5536EA4}"/>
              </a:ext>
            </a:extLst>
          </p:cNvPr>
          <p:cNvSpPr txBox="1"/>
          <p:nvPr/>
        </p:nvSpPr>
        <p:spPr>
          <a:xfrm>
            <a:off x="15617939" y="20389214"/>
            <a:ext cx="4515760" cy="70480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u="sng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Future Plans</a:t>
            </a:r>
          </a:p>
          <a:p>
            <a:r>
              <a:rPr 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Some suggestions for the next group to work on:</a:t>
            </a:r>
            <a:endParaRPr lang="en-US">
              <a:solidFill>
                <a:srgbClr val="000000"/>
              </a:solidFill>
              <a:latin typeface="Calibri" panose="020F0502020204030204"/>
              <a:ea typeface="MS PGothic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Transcribe and translate for video and audio files in foreign languages, especially Spanish.</a:t>
            </a:r>
            <a:endParaRPr lang="en-US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kern="0">
                <a:solidFill>
                  <a:srgbClr val="FFFFFF"/>
                </a:solidFill>
                <a:latin typeface="Times New Roman"/>
                <a:ea typeface="MS PGothic"/>
                <a:cs typeface="Times New Roman"/>
              </a:rPr>
              <a:t>Increase the accuracy for the transcript, tune the app to process professional jargon for different professions.</a:t>
            </a:r>
          </a:p>
          <a:p>
            <a:endParaRPr lang="en-US" sz="3200" kern="0">
              <a:solidFill>
                <a:srgbClr val="FFFFFF"/>
              </a:solidFill>
              <a:latin typeface="Times New Roman"/>
              <a:ea typeface="MS PGothic"/>
              <a:cs typeface="Times New Roman"/>
            </a:endParaRPr>
          </a:p>
        </p:txBody>
      </p:sp>
      <p:pic>
        <p:nvPicPr>
          <p:cNvPr id="3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6842197-9E66-5423-2406-2F05B50468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54190" y="18666375"/>
            <a:ext cx="7461866" cy="830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0291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Quan</dc:creator>
  <cp:revision>8</cp:revision>
  <dcterms:created xsi:type="dcterms:W3CDTF">2023-04-07T15:20:58Z</dcterms:created>
  <dcterms:modified xsi:type="dcterms:W3CDTF">2023-04-21T15:36:19Z</dcterms:modified>
</cp:coreProperties>
</file>