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1031200" cy="3200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0">
          <p15:clr>
            <a:srgbClr val="000000"/>
          </p15:clr>
        </p15:guide>
        <p15:guide id="2" pos="6624">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o69gaodwQVvsh9Kd123gL8A/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8" y="48"/>
      </p:cViewPr>
      <p:guideLst>
        <p:guide orient="horz" pos="10080"/>
        <p:guide pos="6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2301875" y="685800"/>
            <a:ext cx="22542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300"/>
              <a:buFont typeface="Times New Roman"/>
              <a:buNone/>
            </a:pPr>
            <a:fld id="{00000000-1234-1234-1234-123412341234}" type="slidenum">
              <a:rPr lang="en-US" sz="2300" b="0" i="0" u="none">
                <a:solidFill>
                  <a:srgbClr val="000000"/>
                </a:solidFill>
                <a:latin typeface="Times New Roman"/>
                <a:ea typeface="Times New Roman"/>
                <a:cs typeface="Times New Roman"/>
                <a:sym typeface="Times New Roman"/>
              </a:rPr>
              <a:t>1</a:t>
            </a:fld>
            <a:endParaRPr/>
          </a:p>
        </p:txBody>
      </p:sp>
      <p:sp>
        <p:nvSpPr>
          <p:cNvPr id="86" name="Google Shape;86;p1:notes"/>
          <p:cNvSpPr>
            <a:spLocks noGrp="1" noRot="1" noChangeAspect="1"/>
          </p:cNvSpPr>
          <p:nvPr>
            <p:ph type="sldImg" idx="2"/>
          </p:nvPr>
        </p:nvSpPr>
        <p:spPr>
          <a:xfrm>
            <a:off x="2301875" y="685800"/>
            <a:ext cx="22542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Have students check that the logo is the appropriate one to 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577975" y="2844800"/>
            <a:ext cx="17875250" cy="5334000"/>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1577975" y="9245600"/>
            <a:ext cx="8861425" cy="19202400"/>
          </a:xfrm>
          <a:prstGeom prst="rect">
            <a:avLst/>
          </a:prstGeom>
          <a:noFill/>
          <a:ln>
            <a:noFill/>
          </a:ln>
        </p:spPr>
        <p:txBody>
          <a:bodyPr spcFirstLastPara="1" wrap="square" lIns="303025" tIns="151500" rIns="303025" bIns="1515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8" name="Google Shape;18;p3"/>
          <p:cNvSpPr txBox="1">
            <a:spLocks noGrp="1"/>
          </p:cNvSpPr>
          <p:nvPr>
            <p:ph type="body" idx="2"/>
          </p:nvPr>
        </p:nvSpPr>
        <p:spPr>
          <a:xfrm>
            <a:off x="10591800" y="9245600"/>
            <a:ext cx="8861425" cy="19202400"/>
          </a:xfrm>
          <a:prstGeom prst="rect">
            <a:avLst/>
          </a:prstGeom>
          <a:noFill/>
          <a:ln>
            <a:noFill/>
          </a:ln>
        </p:spPr>
        <p:txBody>
          <a:bodyPr spcFirstLastPara="1" wrap="square" lIns="303025" tIns="151500" rIns="303025" bIns="1515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9" name="Google Shape;19;p3"/>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577975" y="2844800"/>
            <a:ext cx="17875250" cy="5334000"/>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1577975" y="9245600"/>
            <a:ext cx="17875250" cy="19202400"/>
          </a:xfrm>
          <a:prstGeom prst="rect">
            <a:avLst/>
          </a:prstGeom>
          <a:noFill/>
          <a:ln>
            <a:noFill/>
          </a:ln>
        </p:spPr>
        <p:txBody>
          <a:bodyPr spcFirstLastPara="1" wrap="square" lIns="303025" tIns="151500" rIns="303025" bIns="1515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1577975" y="9942513"/>
            <a:ext cx="17875250" cy="6859587"/>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subTitle" idx="1"/>
          </p:nvPr>
        </p:nvSpPr>
        <p:spPr>
          <a:xfrm>
            <a:off x="3154363" y="18135600"/>
            <a:ext cx="14722475" cy="8178800"/>
          </a:xfrm>
          <a:prstGeom prst="rect">
            <a:avLst/>
          </a:prstGeom>
          <a:noFill/>
          <a:ln>
            <a:noFill/>
          </a:ln>
        </p:spPr>
        <p:txBody>
          <a:bodyPr spcFirstLastPara="1" wrap="square" lIns="303025" tIns="151500" rIns="303025" bIns="151500" anchor="t" anchorCtr="0">
            <a:noAutofit/>
          </a:bodyPr>
          <a:lstStyle>
            <a:lvl1pPr lvl="0" algn="ctr">
              <a:spcBef>
                <a:spcPts val="2120"/>
              </a:spcBef>
              <a:spcAft>
                <a:spcPts val="0"/>
              </a:spcAft>
              <a:buClr>
                <a:schemeClr val="dk1"/>
              </a:buClr>
              <a:buSzPts val="10600"/>
              <a:buFont typeface="Times New Roman"/>
              <a:buNone/>
              <a:defRPr/>
            </a:lvl1pPr>
            <a:lvl2pPr lvl="1" algn="ctr">
              <a:spcBef>
                <a:spcPts val="1860"/>
              </a:spcBef>
              <a:spcAft>
                <a:spcPts val="0"/>
              </a:spcAft>
              <a:buClr>
                <a:schemeClr val="dk1"/>
              </a:buClr>
              <a:buSzPts val="9300"/>
              <a:buFont typeface="Times New Roman"/>
              <a:buNone/>
              <a:defRPr/>
            </a:lvl2pPr>
            <a:lvl3pPr lvl="2" algn="ctr">
              <a:spcBef>
                <a:spcPts val="1580"/>
              </a:spcBef>
              <a:spcAft>
                <a:spcPts val="0"/>
              </a:spcAft>
              <a:buClr>
                <a:schemeClr val="dk1"/>
              </a:buClr>
              <a:buSzPts val="7900"/>
              <a:buFont typeface="Times New Roman"/>
              <a:buNone/>
              <a:defRPr/>
            </a:lvl3pPr>
            <a:lvl4pPr lvl="3" algn="ctr">
              <a:spcBef>
                <a:spcPts val="1340"/>
              </a:spcBef>
              <a:spcAft>
                <a:spcPts val="0"/>
              </a:spcAft>
              <a:buClr>
                <a:schemeClr val="dk1"/>
              </a:buClr>
              <a:buSzPts val="6700"/>
              <a:buFont typeface="Times New Roman"/>
              <a:buNone/>
              <a:defRPr/>
            </a:lvl4pPr>
            <a:lvl5pPr lvl="4" algn="ctr">
              <a:spcBef>
                <a:spcPts val="1340"/>
              </a:spcBef>
              <a:spcAft>
                <a:spcPts val="0"/>
              </a:spcAft>
              <a:buClr>
                <a:schemeClr val="dk1"/>
              </a:buClr>
              <a:buSzPts val="6700"/>
              <a:buFont typeface="Times New Roman"/>
              <a:buNone/>
              <a:defRPr/>
            </a:lvl5pPr>
            <a:lvl6pPr lvl="5" algn="ctr">
              <a:spcBef>
                <a:spcPts val="1340"/>
              </a:spcBef>
              <a:spcAft>
                <a:spcPts val="0"/>
              </a:spcAft>
              <a:buClr>
                <a:schemeClr val="dk1"/>
              </a:buClr>
              <a:buSzPts val="6700"/>
              <a:buFont typeface="Times New Roman"/>
              <a:buNone/>
              <a:defRPr/>
            </a:lvl6pPr>
            <a:lvl7pPr lvl="6" algn="ctr">
              <a:spcBef>
                <a:spcPts val="1340"/>
              </a:spcBef>
              <a:spcAft>
                <a:spcPts val="0"/>
              </a:spcAft>
              <a:buClr>
                <a:schemeClr val="dk1"/>
              </a:buClr>
              <a:buSzPts val="6700"/>
              <a:buFont typeface="Times New Roman"/>
              <a:buNone/>
              <a:defRPr/>
            </a:lvl7pPr>
            <a:lvl8pPr lvl="7" algn="ctr">
              <a:spcBef>
                <a:spcPts val="1340"/>
              </a:spcBef>
              <a:spcAft>
                <a:spcPts val="0"/>
              </a:spcAft>
              <a:buClr>
                <a:schemeClr val="dk1"/>
              </a:buClr>
              <a:buSzPts val="6700"/>
              <a:buFont typeface="Times New Roman"/>
              <a:buNone/>
              <a:defRPr/>
            </a:lvl8pPr>
            <a:lvl9pPr lvl="8" algn="ctr">
              <a:spcBef>
                <a:spcPts val="1340"/>
              </a:spcBef>
              <a:spcAft>
                <a:spcPts val="0"/>
              </a:spcAft>
              <a:buClr>
                <a:schemeClr val="dk1"/>
              </a:buClr>
              <a:buSzPts val="6700"/>
              <a:buFont typeface="Times New Roman"/>
              <a:buNone/>
              <a:defRPr/>
            </a:lvl9pPr>
          </a:lstStyle>
          <a:p>
            <a:endParaRPr/>
          </a:p>
        </p:txBody>
      </p:sp>
      <p:sp>
        <p:nvSpPr>
          <p:cNvPr id="81" name="Google Shape;81;p13"/>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rot="5400000">
            <a:off x="4417219" y="13411994"/>
            <a:ext cx="25603200" cy="4468812"/>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rot="5400000">
            <a:off x="-4596606" y="9019381"/>
            <a:ext cx="25603200" cy="13254038"/>
          </a:xfrm>
          <a:prstGeom prst="rect">
            <a:avLst/>
          </a:prstGeom>
          <a:noFill/>
          <a:ln>
            <a:noFill/>
          </a:ln>
        </p:spPr>
        <p:txBody>
          <a:bodyPr spcFirstLastPara="1" wrap="square" lIns="303025" tIns="151500" rIns="303025" bIns="1515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577975" y="2844800"/>
            <a:ext cx="17875250" cy="5334000"/>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body" idx="1"/>
          </p:nvPr>
        </p:nvSpPr>
        <p:spPr>
          <a:xfrm rot="5400000">
            <a:off x="914400" y="9909175"/>
            <a:ext cx="19202400" cy="17875250"/>
          </a:xfrm>
          <a:prstGeom prst="rect">
            <a:avLst/>
          </a:prstGeom>
          <a:noFill/>
          <a:ln>
            <a:noFill/>
          </a:ln>
        </p:spPr>
        <p:txBody>
          <a:bodyPr spcFirstLastPara="1" wrap="square" lIns="303025" tIns="151500" rIns="303025" bIns="1515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122738" y="22402800"/>
            <a:ext cx="12619037" cy="2644775"/>
          </a:xfrm>
          <a:prstGeom prst="rect">
            <a:avLst/>
          </a:prstGeom>
          <a:noFill/>
          <a:ln>
            <a:noFill/>
          </a:ln>
        </p:spPr>
        <p:txBody>
          <a:bodyPr spcFirstLastPara="1" wrap="square" lIns="303025" tIns="151500" rIns="303025" bIns="1515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
          <p:cNvSpPr>
            <a:spLocks noGrp="1"/>
          </p:cNvSpPr>
          <p:nvPr>
            <p:ph type="pic" idx="2"/>
          </p:nvPr>
        </p:nvSpPr>
        <p:spPr>
          <a:xfrm>
            <a:off x="4122738" y="2859088"/>
            <a:ext cx="12619037" cy="19202400"/>
          </a:xfrm>
          <a:prstGeom prst="rect">
            <a:avLst/>
          </a:prstGeom>
          <a:noFill/>
          <a:ln>
            <a:noFill/>
          </a:ln>
        </p:spPr>
      </p:sp>
      <p:sp>
        <p:nvSpPr>
          <p:cNvPr id="37" name="Google Shape;37;p6"/>
          <p:cNvSpPr txBox="1">
            <a:spLocks noGrp="1"/>
          </p:cNvSpPr>
          <p:nvPr>
            <p:ph type="body" idx="1"/>
          </p:nvPr>
        </p:nvSpPr>
        <p:spPr>
          <a:xfrm>
            <a:off x="4122738" y="25047575"/>
            <a:ext cx="12619037" cy="3756025"/>
          </a:xfrm>
          <a:prstGeom prst="rect">
            <a:avLst/>
          </a:prstGeom>
          <a:noFill/>
          <a:ln>
            <a:noFill/>
          </a:ln>
        </p:spPr>
        <p:txBody>
          <a:bodyPr spcFirstLastPara="1" wrap="square" lIns="303025" tIns="151500" rIns="303025" bIns="1515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38" name="Google Shape;38;p6"/>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050925" y="1274763"/>
            <a:ext cx="6919913" cy="5422900"/>
          </a:xfrm>
          <a:prstGeom prst="rect">
            <a:avLst/>
          </a:prstGeom>
          <a:noFill/>
          <a:ln>
            <a:noFill/>
          </a:ln>
        </p:spPr>
        <p:txBody>
          <a:bodyPr spcFirstLastPara="1" wrap="square" lIns="303025" tIns="151500" rIns="303025" bIns="1515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223250" y="1274763"/>
            <a:ext cx="11757025" cy="27314525"/>
          </a:xfrm>
          <a:prstGeom prst="rect">
            <a:avLst/>
          </a:prstGeom>
          <a:noFill/>
          <a:ln>
            <a:noFill/>
          </a:ln>
        </p:spPr>
        <p:txBody>
          <a:bodyPr spcFirstLastPara="1" wrap="square" lIns="303025" tIns="151500" rIns="303025" bIns="1515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4" name="Google Shape;44;p7"/>
          <p:cNvSpPr txBox="1">
            <a:spLocks noGrp="1"/>
          </p:cNvSpPr>
          <p:nvPr>
            <p:ph type="body" idx="2"/>
          </p:nvPr>
        </p:nvSpPr>
        <p:spPr>
          <a:xfrm>
            <a:off x="1050925" y="6697663"/>
            <a:ext cx="6919913" cy="21891625"/>
          </a:xfrm>
          <a:prstGeom prst="rect">
            <a:avLst/>
          </a:prstGeom>
          <a:noFill/>
          <a:ln>
            <a:noFill/>
          </a:ln>
        </p:spPr>
        <p:txBody>
          <a:bodyPr spcFirstLastPara="1" wrap="square" lIns="303025" tIns="151500" rIns="303025" bIns="1515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5" name="Google Shape;45;p7"/>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1577975" y="2844800"/>
            <a:ext cx="17875250" cy="5334000"/>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9"/>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050925" y="1281113"/>
            <a:ext cx="18929350" cy="5334000"/>
          </a:xfrm>
          <a:prstGeom prst="rect">
            <a:avLst/>
          </a:prstGeom>
          <a:noFill/>
          <a:ln>
            <a:noFill/>
          </a:ln>
        </p:spPr>
        <p:txBody>
          <a:bodyPr spcFirstLastPara="1" wrap="square" lIns="303025" tIns="151500" rIns="303025" bIns="1515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0"/>
          <p:cNvSpPr txBox="1">
            <a:spLocks noGrp="1"/>
          </p:cNvSpPr>
          <p:nvPr>
            <p:ph type="body" idx="1"/>
          </p:nvPr>
        </p:nvSpPr>
        <p:spPr>
          <a:xfrm>
            <a:off x="1050925" y="7164388"/>
            <a:ext cx="9293225" cy="2984500"/>
          </a:xfrm>
          <a:prstGeom prst="rect">
            <a:avLst/>
          </a:prstGeom>
          <a:noFill/>
          <a:ln>
            <a:noFill/>
          </a:ln>
        </p:spPr>
        <p:txBody>
          <a:bodyPr spcFirstLastPara="1" wrap="square" lIns="303025" tIns="151500" rIns="303025" bIns="1515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0" name="Google Shape;60;p10"/>
          <p:cNvSpPr txBox="1">
            <a:spLocks noGrp="1"/>
          </p:cNvSpPr>
          <p:nvPr>
            <p:ph type="body" idx="2"/>
          </p:nvPr>
        </p:nvSpPr>
        <p:spPr>
          <a:xfrm>
            <a:off x="1050925" y="10148888"/>
            <a:ext cx="9293225" cy="18440400"/>
          </a:xfrm>
          <a:prstGeom prst="rect">
            <a:avLst/>
          </a:prstGeom>
          <a:noFill/>
          <a:ln>
            <a:noFill/>
          </a:ln>
        </p:spPr>
        <p:txBody>
          <a:bodyPr spcFirstLastPara="1" wrap="square" lIns="303025" tIns="151500" rIns="303025" bIns="1515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1" name="Google Shape;61;p10"/>
          <p:cNvSpPr txBox="1">
            <a:spLocks noGrp="1"/>
          </p:cNvSpPr>
          <p:nvPr>
            <p:ph type="body" idx="3"/>
          </p:nvPr>
        </p:nvSpPr>
        <p:spPr>
          <a:xfrm>
            <a:off x="10683875" y="7164388"/>
            <a:ext cx="9296400" cy="2984500"/>
          </a:xfrm>
          <a:prstGeom prst="rect">
            <a:avLst/>
          </a:prstGeom>
          <a:noFill/>
          <a:ln>
            <a:noFill/>
          </a:ln>
        </p:spPr>
        <p:txBody>
          <a:bodyPr spcFirstLastPara="1" wrap="square" lIns="303025" tIns="151500" rIns="303025" bIns="1515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2" name="Google Shape;62;p10"/>
          <p:cNvSpPr txBox="1">
            <a:spLocks noGrp="1"/>
          </p:cNvSpPr>
          <p:nvPr>
            <p:ph type="body" idx="4"/>
          </p:nvPr>
        </p:nvSpPr>
        <p:spPr>
          <a:xfrm>
            <a:off x="10683875" y="10148888"/>
            <a:ext cx="9296400" cy="18440400"/>
          </a:xfrm>
          <a:prstGeom prst="rect">
            <a:avLst/>
          </a:prstGeom>
          <a:noFill/>
          <a:ln>
            <a:noFill/>
          </a:ln>
        </p:spPr>
        <p:txBody>
          <a:bodyPr spcFirstLastPara="1" wrap="square" lIns="303025" tIns="151500" rIns="303025" bIns="1515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3" name="Google Shape;63;p10"/>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662113" y="20566063"/>
            <a:ext cx="17875250" cy="6356350"/>
          </a:xfrm>
          <a:prstGeom prst="rect">
            <a:avLst/>
          </a:prstGeom>
          <a:noFill/>
          <a:ln>
            <a:noFill/>
          </a:ln>
        </p:spPr>
        <p:txBody>
          <a:bodyPr spcFirstLastPara="1" wrap="square" lIns="303025" tIns="151500" rIns="303025" bIns="1515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1662113" y="13565188"/>
            <a:ext cx="17875250" cy="7000875"/>
          </a:xfrm>
          <a:prstGeom prst="rect">
            <a:avLst/>
          </a:prstGeom>
          <a:noFill/>
          <a:ln>
            <a:noFill/>
          </a:ln>
        </p:spPr>
        <p:txBody>
          <a:bodyPr spcFirstLastPara="1" wrap="square" lIns="303025" tIns="151500" rIns="303025" bIns="1515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69" name="Google Shape;69;p11"/>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4600"/>
              <a:buFont typeface="Times New Roman"/>
              <a:buNone/>
              <a:defRPr sz="46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577975" y="2844800"/>
            <a:ext cx="17875250" cy="5334000"/>
          </a:xfrm>
          <a:prstGeom prst="rect">
            <a:avLst/>
          </a:prstGeom>
          <a:noFill/>
          <a:ln>
            <a:noFill/>
          </a:ln>
        </p:spPr>
        <p:txBody>
          <a:bodyPr spcFirstLastPara="1" wrap="square" lIns="303025" tIns="151500" rIns="303025" bIns="151500" anchor="ctr" anchorCtr="0">
            <a:noAutofit/>
          </a:bodyPr>
          <a:lstStyle>
            <a:lvl1pPr marR="0" lvl="0"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1"/>
          </p:nvPr>
        </p:nvSpPr>
        <p:spPr>
          <a:xfrm>
            <a:off x="1577975" y="9245600"/>
            <a:ext cx="17875250" cy="19202400"/>
          </a:xfrm>
          <a:prstGeom prst="rect">
            <a:avLst/>
          </a:prstGeom>
          <a:noFill/>
          <a:ln>
            <a:noFill/>
          </a:ln>
        </p:spPr>
        <p:txBody>
          <a:bodyPr spcFirstLastPara="1" wrap="square" lIns="303025" tIns="151500" rIns="303025" bIns="151500" anchor="t" anchorCtr="0">
            <a:noAutofit/>
          </a:bodyPr>
          <a:lstStyle>
            <a:lvl1pPr marL="457200" marR="0" lvl="0" indent="-901700" algn="l" rtl="0">
              <a:spcBef>
                <a:spcPts val="2120"/>
              </a:spcBef>
              <a:spcAft>
                <a:spcPts val="0"/>
              </a:spcAft>
              <a:buClr>
                <a:schemeClr val="dk1"/>
              </a:buClr>
              <a:buSzPts val="10600"/>
              <a:buFont typeface="Times New Roman"/>
              <a:buChar char="•"/>
              <a:defRPr sz="10600" b="0" i="0" u="none" strike="noStrike" cap="none">
                <a:solidFill>
                  <a:schemeClr val="dk1"/>
                </a:solidFill>
                <a:latin typeface="Times New Roman"/>
                <a:ea typeface="Times New Roman"/>
                <a:cs typeface="Times New Roman"/>
                <a:sym typeface="Times New Roman"/>
              </a:defRPr>
            </a:lvl1pPr>
            <a:lvl2pPr marL="914400" marR="0" lvl="1"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2pPr>
            <a:lvl3pPr marL="1371600" marR="0" lvl="2" indent="-730250" algn="l" rtl="0">
              <a:spcBef>
                <a:spcPts val="1580"/>
              </a:spcBef>
              <a:spcAft>
                <a:spcPts val="0"/>
              </a:spcAft>
              <a:buClr>
                <a:schemeClr val="dk1"/>
              </a:buClr>
              <a:buSzPts val="7900"/>
              <a:buFont typeface="Times New Roman"/>
              <a:buChar char="•"/>
              <a:defRPr sz="7900" b="0" i="0" u="none" strike="noStrike" cap="none">
                <a:solidFill>
                  <a:schemeClr val="dk1"/>
                </a:solidFill>
                <a:latin typeface="Times New Roman"/>
                <a:ea typeface="Times New Roman"/>
                <a:cs typeface="Times New Roman"/>
                <a:sym typeface="Times New Roman"/>
              </a:defRPr>
            </a:lvl3pPr>
            <a:lvl4pPr marL="1828800" marR="0" lvl="3"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4pPr>
            <a:lvl5pPr marL="2286000" marR="0" lvl="4"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5pPr>
            <a:lvl6pPr marL="2743200" marR="0" lvl="5"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6pPr>
            <a:lvl7pPr marL="3200400" marR="0" lvl="6"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7pPr>
            <a:lvl8pPr marL="3657600" marR="0" lvl="7"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8pPr>
            <a:lvl9pPr marL="4114800" marR="0" lvl="8" indent="-654050" algn="l" rtl="0">
              <a:spcBef>
                <a:spcPts val="1340"/>
              </a:spcBef>
              <a:spcAft>
                <a:spcPts val="0"/>
              </a:spcAft>
              <a:buClr>
                <a:schemeClr val="dk1"/>
              </a:buClr>
              <a:buSzPts val="6700"/>
              <a:buFont typeface="Times New Roman"/>
              <a:buChar char="»"/>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dt" idx="10"/>
          </p:nvPr>
        </p:nvSpPr>
        <p:spPr>
          <a:xfrm>
            <a:off x="1577975" y="29159200"/>
            <a:ext cx="4381500" cy="2133600"/>
          </a:xfrm>
          <a:prstGeom prst="rect">
            <a:avLst/>
          </a:prstGeom>
          <a:noFill/>
          <a:ln>
            <a:noFill/>
          </a:ln>
        </p:spPr>
        <p:txBody>
          <a:bodyPr spcFirstLastPara="1" wrap="square" lIns="303025" tIns="151500" rIns="303025" bIns="151500" anchor="t" anchorCtr="0">
            <a:noAutofit/>
          </a:bodyPr>
          <a:lstStyle>
            <a:lvl1pPr marR="0" lvl="0"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7185025" y="29159200"/>
            <a:ext cx="6661150" cy="2133600"/>
          </a:xfrm>
          <a:prstGeom prst="rect">
            <a:avLst/>
          </a:prstGeom>
          <a:noFill/>
          <a:ln>
            <a:noFill/>
          </a:ln>
        </p:spPr>
        <p:txBody>
          <a:bodyPr spcFirstLastPara="1" wrap="square" lIns="303025" tIns="151500" rIns="303025" bIns="151500" anchor="t" anchorCtr="0">
            <a:noAutofit/>
          </a:bodyPr>
          <a:lstStyle>
            <a:lvl1pPr marR="0" lvl="0"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15071725" y="29159200"/>
            <a:ext cx="4381500" cy="2133600"/>
          </a:xfrm>
          <a:prstGeom prst="rect">
            <a:avLst/>
          </a:prstGeom>
          <a:noFill/>
          <a:ln>
            <a:noFill/>
          </a:ln>
        </p:spPr>
        <p:txBody>
          <a:bodyPr spcFirstLastPara="1" wrap="square" lIns="303025" tIns="151500" rIns="303025" bIns="151500" anchor="t" anchorCtr="0">
            <a:noAutofit/>
          </a:bodyPr>
          <a:lstStyle>
            <a:lvl1pPr marL="0" marR="0" lvl="0"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4600"/>
              <a:buFont typeface="Times New Roman"/>
              <a:buNone/>
              <a:defRPr sz="46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7EFE5"/>
            </a:gs>
          </a:gsLst>
          <a:lin ang="16200038" scaled="0"/>
        </a:gradFill>
        <a:effectLst/>
      </p:bgPr>
    </p:bg>
    <p:spTree>
      <p:nvGrpSpPr>
        <p:cNvPr id="1" name="Shape 88"/>
        <p:cNvGrpSpPr/>
        <p:nvPr/>
      </p:nvGrpSpPr>
      <p:grpSpPr>
        <a:xfrm>
          <a:off x="0" y="0"/>
          <a:ext cx="0" cy="0"/>
          <a:chOff x="0" y="0"/>
          <a:chExt cx="0" cy="0"/>
        </a:xfrm>
      </p:grpSpPr>
      <p:sp>
        <p:nvSpPr>
          <p:cNvPr id="89" name="Google Shape;89;p1"/>
          <p:cNvSpPr txBox="1"/>
          <p:nvPr/>
        </p:nvSpPr>
        <p:spPr>
          <a:xfrm>
            <a:off x="0" y="0"/>
            <a:ext cx="21031200" cy="52578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300" b="0" i="0" u="none">
              <a:solidFill>
                <a:schemeClr val="dk1"/>
              </a:solidFill>
              <a:latin typeface="Times New Roman"/>
              <a:ea typeface="Times New Roman"/>
              <a:cs typeface="Times New Roman"/>
              <a:sym typeface="Times New Roman"/>
            </a:endParaRPr>
          </a:p>
        </p:txBody>
      </p:sp>
      <p:sp>
        <p:nvSpPr>
          <p:cNvPr id="90" name="Google Shape;90;p1"/>
          <p:cNvSpPr txBox="1">
            <a:spLocks noGrp="1"/>
          </p:cNvSpPr>
          <p:nvPr>
            <p:ph type="title"/>
          </p:nvPr>
        </p:nvSpPr>
        <p:spPr>
          <a:xfrm>
            <a:off x="2628900" y="76200"/>
            <a:ext cx="15700375" cy="5334000"/>
          </a:xfrm>
          <a:prstGeom prst="rect">
            <a:avLst/>
          </a:prstGeom>
          <a:noFill/>
          <a:ln>
            <a:noFill/>
          </a:ln>
        </p:spPr>
        <p:txBody>
          <a:bodyPr spcFirstLastPara="1" wrap="square" lIns="303025" tIns="151500" rIns="303025" bIns="151500" anchor="ctr" anchorCtr="0">
            <a:noAutofit/>
          </a:bodyPr>
          <a:lstStyle/>
          <a:p>
            <a:pPr marL="0" lvl="0" indent="0" algn="ctr" rtl="0">
              <a:lnSpc>
                <a:spcPct val="100000"/>
              </a:lnSpc>
              <a:spcBef>
                <a:spcPts val="0"/>
              </a:spcBef>
              <a:spcAft>
                <a:spcPts val="0"/>
              </a:spcAft>
              <a:buClr>
                <a:srgbClr val="FFCC00"/>
              </a:buClr>
              <a:buSzPts val="6600"/>
              <a:buFont typeface="Arial"/>
              <a:buNone/>
            </a:pPr>
            <a:r>
              <a:rPr lang="en-US" sz="4200" b="1">
                <a:solidFill>
                  <a:srgbClr val="FFCC00"/>
                </a:solidFill>
                <a:latin typeface="Arial"/>
                <a:ea typeface="Arial"/>
                <a:cs typeface="Arial"/>
                <a:sym typeface="Arial"/>
              </a:rPr>
              <a:t>Lane-change assistance using </a:t>
            </a:r>
            <a:endParaRPr sz="4200" b="1">
              <a:solidFill>
                <a:srgbClr val="FFCC00"/>
              </a:solidFill>
              <a:latin typeface="Arial"/>
              <a:ea typeface="Arial"/>
              <a:cs typeface="Arial"/>
              <a:sym typeface="Arial"/>
            </a:endParaRPr>
          </a:p>
          <a:p>
            <a:pPr marL="0" lvl="0" indent="0" algn="ctr" rtl="0">
              <a:lnSpc>
                <a:spcPct val="100000"/>
              </a:lnSpc>
              <a:spcBef>
                <a:spcPts val="0"/>
              </a:spcBef>
              <a:spcAft>
                <a:spcPts val="0"/>
              </a:spcAft>
              <a:buClr>
                <a:srgbClr val="FFCC00"/>
              </a:buClr>
              <a:buSzPts val="6600"/>
              <a:buFont typeface="Arial"/>
              <a:buNone/>
            </a:pPr>
            <a:r>
              <a:rPr lang="en-US" sz="4200" b="1">
                <a:solidFill>
                  <a:srgbClr val="FFCC00"/>
                </a:solidFill>
                <a:latin typeface="Arial"/>
                <a:ea typeface="Arial"/>
                <a:cs typeface="Arial"/>
                <a:sym typeface="Arial"/>
              </a:rPr>
              <a:t>on-vehicle sensor data fusion</a:t>
            </a:r>
            <a:br>
              <a:rPr lang="en-US" sz="4200" b="0" i="0" u="none">
                <a:solidFill>
                  <a:srgbClr val="FFCC00"/>
                </a:solidFill>
                <a:latin typeface="Arial"/>
                <a:ea typeface="Arial"/>
                <a:cs typeface="Arial"/>
                <a:sym typeface="Arial"/>
              </a:rPr>
            </a:br>
            <a:r>
              <a:rPr lang="en-US" sz="3000" b="1" i="0" u="none">
                <a:solidFill>
                  <a:srgbClr val="FFCC00"/>
                </a:solidFill>
                <a:latin typeface="Arial"/>
                <a:ea typeface="Arial"/>
                <a:cs typeface="Arial"/>
                <a:sym typeface="Arial"/>
              </a:rPr>
              <a:t>Team Members:</a:t>
            </a:r>
            <a:r>
              <a:rPr lang="en-US" sz="3000" b="0" i="0" u="non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Hagop Arabian, Daniel Gallegos, Roberto Garcia,</a:t>
            </a:r>
            <a:endParaRPr sz="3000">
              <a:solidFill>
                <a:srgbClr val="FFCC00"/>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US" sz="3000">
                <a:solidFill>
                  <a:srgbClr val="FFCC00"/>
                </a:solidFill>
                <a:latin typeface="Arial"/>
                <a:ea typeface="Arial"/>
                <a:cs typeface="Arial"/>
                <a:sym typeface="Arial"/>
              </a:rPr>
              <a:t>Gerardo Ibarra, David Neilsen, Patrick Emmanuel Sangalang,</a:t>
            </a:r>
            <a:endParaRPr sz="3000">
              <a:solidFill>
                <a:srgbClr val="FFCC00"/>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US" sz="3000">
                <a:solidFill>
                  <a:srgbClr val="FFCC00"/>
                </a:solidFill>
                <a:latin typeface="Arial"/>
                <a:ea typeface="Arial"/>
                <a:cs typeface="Arial"/>
                <a:sym typeface="Arial"/>
              </a:rPr>
              <a:t>Jonathan Santos, Deepanker Seth, Angel Tinajero, Xiao Hang Wang</a:t>
            </a:r>
            <a:endParaRPr sz="3000">
              <a:solidFill>
                <a:srgbClr val="FFCC00"/>
              </a:solidFill>
              <a:latin typeface="Arial"/>
              <a:ea typeface="Arial"/>
              <a:cs typeface="Arial"/>
              <a:sym typeface="Arial"/>
            </a:endParaRPr>
          </a:p>
          <a:p>
            <a:pPr marL="0" lvl="0" indent="0" algn="ctr" rtl="0">
              <a:lnSpc>
                <a:spcPct val="100000"/>
              </a:lnSpc>
              <a:spcBef>
                <a:spcPts val="0"/>
              </a:spcBef>
              <a:spcAft>
                <a:spcPts val="0"/>
              </a:spcAft>
              <a:buClr>
                <a:srgbClr val="FFCC00"/>
              </a:buClr>
              <a:buSzPts val="6600"/>
              <a:buFont typeface="Arial"/>
              <a:buNone/>
            </a:pPr>
            <a:r>
              <a:rPr lang="en-US" sz="3000" b="1" i="0" u="none">
                <a:solidFill>
                  <a:srgbClr val="FFCC00"/>
                </a:solidFill>
                <a:latin typeface="Arial"/>
                <a:ea typeface="Arial"/>
                <a:cs typeface="Arial"/>
                <a:sym typeface="Arial"/>
              </a:rPr>
              <a:t>Faculty Advisor:</a:t>
            </a:r>
            <a:r>
              <a:rPr lang="en-US" sz="3000" b="0" i="0" u="non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Dr. Manveen Kaur</a:t>
            </a:r>
            <a:br>
              <a:rPr lang="en-US" sz="3000" b="0" i="0" u="none">
                <a:solidFill>
                  <a:srgbClr val="FFCC00"/>
                </a:solidFill>
                <a:latin typeface="Arial"/>
                <a:ea typeface="Arial"/>
                <a:cs typeface="Arial"/>
                <a:sym typeface="Arial"/>
              </a:rPr>
            </a:br>
            <a:r>
              <a:rPr lang="en-US" sz="3000" b="1">
                <a:solidFill>
                  <a:srgbClr val="FFCC00"/>
                </a:solidFill>
                <a:latin typeface="Arial"/>
                <a:ea typeface="Arial"/>
                <a:cs typeface="Arial"/>
                <a:sym typeface="Arial"/>
              </a:rPr>
              <a:t>MathWorks </a:t>
            </a:r>
            <a:r>
              <a:rPr lang="en-US" sz="3000" b="1" i="0" u="none">
                <a:solidFill>
                  <a:srgbClr val="FFCC00"/>
                </a:solidFill>
                <a:latin typeface="Arial"/>
                <a:ea typeface="Arial"/>
                <a:cs typeface="Arial"/>
                <a:sym typeface="Arial"/>
              </a:rPr>
              <a:t> Liaison:</a:t>
            </a:r>
            <a:r>
              <a:rPr lang="en-US" sz="3000" b="0" i="0" u="non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Sumit Tandon</a:t>
            </a:r>
            <a:endParaRPr sz="3000">
              <a:solidFill>
                <a:srgbClr val="FFCC00"/>
              </a:solidFill>
              <a:latin typeface="Arial"/>
              <a:ea typeface="Arial"/>
              <a:cs typeface="Arial"/>
              <a:sym typeface="Arial"/>
            </a:endParaRPr>
          </a:p>
          <a:p>
            <a:pPr marL="0" lvl="0" indent="0" algn="ctr" rtl="0">
              <a:lnSpc>
                <a:spcPct val="100000"/>
              </a:lnSpc>
              <a:spcBef>
                <a:spcPts val="0"/>
              </a:spcBef>
              <a:spcAft>
                <a:spcPts val="0"/>
              </a:spcAft>
              <a:buClr>
                <a:srgbClr val="FFCC00"/>
              </a:buClr>
              <a:buSzPts val="6600"/>
              <a:buFont typeface="Arial"/>
              <a:buNone/>
            </a:pPr>
            <a:r>
              <a:rPr lang="en-US" sz="3000" b="0" i="0" u="none">
                <a:solidFill>
                  <a:srgbClr val="FFCC00"/>
                </a:solidFill>
                <a:latin typeface="Arial"/>
                <a:ea typeface="Arial"/>
                <a:cs typeface="Arial"/>
                <a:sym typeface="Arial"/>
              </a:rPr>
              <a:t>Department of </a:t>
            </a:r>
            <a:r>
              <a:rPr lang="en-US" sz="3000">
                <a:solidFill>
                  <a:srgbClr val="FFCC00"/>
                </a:solidFill>
                <a:latin typeface="Arial"/>
                <a:ea typeface="Arial"/>
                <a:cs typeface="Arial"/>
                <a:sym typeface="Arial"/>
              </a:rPr>
              <a:t>Computer Science</a:t>
            </a:r>
            <a:r>
              <a:rPr lang="en-US" sz="3000" b="0" i="0" u="none">
                <a:solidFill>
                  <a:srgbClr val="FFCC00"/>
                </a:solidFill>
                <a:latin typeface="Arial"/>
                <a:ea typeface="Arial"/>
                <a:cs typeface="Arial"/>
                <a:sym typeface="Arial"/>
              </a:rPr>
              <a:t> </a:t>
            </a:r>
            <a:br>
              <a:rPr lang="en-US" sz="3000" b="0" i="0" u="none">
                <a:solidFill>
                  <a:srgbClr val="FFCC00"/>
                </a:solidFill>
                <a:latin typeface="Arial"/>
                <a:ea typeface="Arial"/>
                <a:cs typeface="Arial"/>
                <a:sym typeface="Arial"/>
              </a:rPr>
            </a:br>
            <a:r>
              <a:rPr lang="en-US" sz="3000" b="0" i="0" u="none">
                <a:solidFill>
                  <a:srgbClr val="FFCC00"/>
                </a:solidFill>
                <a:latin typeface="Arial"/>
                <a:ea typeface="Arial"/>
                <a:cs typeface="Arial"/>
                <a:sym typeface="Arial"/>
              </a:rPr>
              <a:t>College of Engineering, Computer Science, and Technology</a:t>
            </a:r>
            <a:br>
              <a:rPr lang="en-US" sz="3000" b="0" i="0" u="none">
                <a:solidFill>
                  <a:srgbClr val="FFCC00"/>
                </a:solidFill>
                <a:latin typeface="Arial"/>
                <a:ea typeface="Arial"/>
                <a:cs typeface="Arial"/>
                <a:sym typeface="Arial"/>
              </a:rPr>
            </a:br>
            <a:r>
              <a:rPr lang="en-US" sz="3000" b="0" i="0" u="none">
                <a:solidFill>
                  <a:srgbClr val="FFCC00"/>
                </a:solidFill>
                <a:latin typeface="Arial"/>
                <a:ea typeface="Arial"/>
                <a:cs typeface="Arial"/>
                <a:sym typeface="Arial"/>
              </a:rPr>
              <a:t>California State University, Los Angeles</a:t>
            </a:r>
            <a:endParaRPr/>
          </a:p>
        </p:txBody>
      </p:sp>
      <p:pic>
        <p:nvPicPr>
          <p:cNvPr id="91" name="Google Shape;91;p1" descr="CalStateLAlogo_badge_white.png"/>
          <p:cNvPicPr preferRelativeResize="0"/>
          <p:nvPr/>
        </p:nvPicPr>
        <p:blipFill rotWithShape="1">
          <a:blip r:embed="rId3">
            <a:alphaModFix/>
          </a:blip>
          <a:srcRect/>
          <a:stretch/>
        </p:blipFill>
        <p:spPr>
          <a:xfrm>
            <a:off x="609600" y="1371600"/>
            <a:ext cx="2536825" cy="3155950"/>
          </a:xfrm>
          <a:prstGeom prst="rect">
            <a:avLst/>
          </a:prstGeom>
          <a:noFill/>
          <a:ln>
            <a:noFill/>
          </a:ln>
        </p:spPr>
      </p:pic>
      <p:pic>
        <p:nvPicPr>
          <p:cNvPr id="92" name="Google Shape;92;p1"/>
          <p:cNvPicPr preferRelativeResize="0"/>
          <p:nvPr/>
        </p:nvPicPr>
        <p:blipFill>
          <a:blip r:embed="rId4">
            <a:alphaModFix/>
          </a:blip>
          <a:stretch>
            <a:fillRect/>
          </a:stretch>
        </p:blipFill>
        <p:spPr>
          <a:xfrm>
            <a:off x="16794332" y="1524000"/>
            <a:ext cx="3977631" cy="2209800"/>
          </a:xfrm>
          <a:prstGeom prst="rect">
            <a:avLst/>
          </a:prstGeom>
          <a:noFill/>
          <a:ln>
            <a:noFill/>
          </a:ln>
        </p:spPr>
      </p:pic>
      <p:sp>
        <p:nvSpPr>
          <p:cNvPr id="93" name="Google Shape;93;p1"/>
          <p:cNvSpPr txBox="1"/>
          <p:nvPr/>
        </p:nvSpPr>
        <p:spPr>
          <a:xfrm>
            <a:off x="3850450" y="7784825"/>
            <a:ext cx="4447200" cy="14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500">
                <a:latin typeface="Times New Roman"/>
                <a:ea typeface="Times New Roman"/>
                <a:cs typeface="Times New Roman"/>
                <a:sym typeface="Times New Roman"/>
              </a:rPr>
              <a:t>[Background]</a:t>
            </a:r>
            <a:endParaRPr sz="5500">
              <a:latin typeface="Times New Roman"/>
              <a:ea typeface="Times New Roman"/>
              <a:cs typeface="Times New Roman"/>
              <a:sym typeface="Times New Roman"/>
            </a:endParaRPr>
          </a:p>
        </p:txBody>
      </p:sp>
      <p:sp>
        <p:nvSpPr>
          <p:cNvPr id="94" name="Google Shape;94;p1"/>
          <p:cNvSpPr txBox="1"/>
          <p:nvPr/>
        </p:nvSpPr>
        <p:spPr>
          <a:xfrm>
            <a:off x="893000" y="8964675"/>
            <a:ext cx="10628100" cy="54549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lnSpc>
                <a:spcPct val="115000"/>
              </a:lnSpc>
              <a:spcBef>
                <a:spcPts val="1200"/>
              </a:spcBef>
              <a:spcAft>
                <a:spcPts val="0"/>
              </a:spcAft>
              <a:buClr>
                <a:schemeClr val="dk1"/>
              </a:buClr>
              <a:buSzPts val="2200"/>
              <a:buChar char="●"/>
            </a:pPr>
            <a:r>
              <a:rPr lang="en-US" sz="2200">
                <a:solidFill>
                  <a:schemeClr val="dk1"/>
                </a:solidFill>
              </a:rPr>
              <a:t>Sensor fusion is the merging of data, from a combination of sensors, which provides a better understanding of the surrounding area.  </a:t>
            </a:r>
            <a:endParaRPr sz="2200">
              <a:solidFill>
                <a:schemeClr val="dk1"/>
              </a:solidFill>
            </a:endParaRPr>
          </a:p>
          <a:p>
            <a:pPr marL="457200" lvl="0" indent="0" algn="l" rtl="0">
              <a:lnSpc>
                <a:spcPct val="115000"/>
              </a:lnSpc>
              <a:spcBef>
                <a:spcPts val="1200"/>
              </a:spcBef>
              <a:spcAft>
                <a:spcPts val="0"/>
              </a:spcAft>
              <a:buNone/>
            </a:pPr>
            <a:endParaRPr sz="2200">
              <a:solidFill>
                <a:schemeClr val="dk1"/>
              </a:solidFill>
            </a:endParaRPr>
          </a:p>
          <a:p>
            <a:pPr marL="457200" lvl="0" indent="-368300" algn="l" rtl="0">
              <a:lnSpc>
                <a:spcPct val="115000"/>
              </a:lnSpc>
              <a:spcBef>
                <a:spcPts val="1200"/>
              </a:spcBef>
              <a:spcAft>
                <a:spcPts val="0"/>
              </a:spcAft>
              <a:buClr>
                <a:schemeClr val="dk1"/>
              </a:buClr>
              <a:buSzPts val="2200"/>
              <a:buChar char="●"/>
            </a:pPr>
            <a:r>
              <a:rPr lang="en-US" sz="2200">
                <a:solidFill>
                  <a:schemeClr val="dk1"/>
                </a:solidFill>
              </a:rPr>
              <a:t>Types of sensors may include a camera, LiDAR, and Sonar.</a:t>
            </a:r>
            <a:endParaRPr sz="2200">
              <a:solidFill>
                <a:schemeClr val="dk1"/>
              </a:solidFill>
            </a:endParaRPr>
          </a:p>
          <a:p>
            <a:pPr marL="457200" lvl="0" indent="0" algn="l" rtl="0">
              <a:lnSpc>
                <a:spcPct val="115000"/>
              </a:lnSpc>
              <a:spcBef>
                <a:spcPts val="1200"/>
              </a:spcBef>
              <a:spcAft>
                <a:spcPts val="0"/>
              </a:spcAft>
              <a:buNone/>
            </a:pP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a:solidFill>
                  <a:schemeClr val="dk1"/>
                </a:solidFill>
              </a:rPr>
              <a:t>Compared to classic filtering techniques, previously used, machine learning allows the system to learn from patterns to make predictions based on training data. </a:t>
            </a:r>
            <a:endParaRPr sz="2200">
              <a:solidFill>
                <a:schemeClr val="dk1"/>
              </a:solidFill>
            </a:endParaRPr>
          </a:p>
          <a:p>
            <a:pPr marL="457200" lvl="0" indent="0" algn="l" rtl="0">
              <a:lnSpc>
                <a:spcPct val="115000"/>
              </a:lnSpc>
              <a:spcBef>
                <a:spcPts val="0"/>
              </a:spcBef>
              <a:spcAft>
                <a:spcPts val="0"/>
              </a:spcAft>
              <a:buNone/>
            </a:pPr>
            <a:endParaRPr sz="2200">
              <a:solidFill>
                <a:schemeClr val="dk1"/>
              </a:solidFill>
            </a:endParaRPr>
          </a:p>
          <a:p>
            <a:pPr marL="457200" lvl="0" indent="-368300" algn="l" rtl="0">
              <a:lnSpc>
                <a:spcPct val="115000"/>
              </a:lnSpc>
              <a:spcBef>
                <a:spcPts val="1200"/>
              </a:spcBef>
              <a:spcAft>
                <a:spcPts val="0"/>
              </a:spcAft>
              <a:buClr>
                <a:schemeClr val="dk1"/>
              </a:buClr>
              <a:buSzPts val="2200"/>
              <a:buChar char="●"/>
            </a:pPr>
            <a:r>
              <a:rPr lang="en-US" sz="2200">
                <a:solidFill>
                  <a:schemeClr val="dk1"/>
                </a:solidFill>
              </a:rPr>
              <a:t>Vehicular technology can integrate sensor fusion to assist in creating safer driving conditions by improving situational awareness.  </a:t>
            </a:r>
            <a:endParaRPr sz="2200">
              <a:solidFill>
                <a:schemeClr val="dk1"/>
              </a:solidFill>
            </a:endParaRPr>
          </a:p>
          <a:p>
            <a:pPr marL="457200" lvl="0" indent="0" algn="l" rtl="0">
              <a:lnSpc>
                <a:spcPct val="115000"/>
              </a:lnSpc>
              <a:spcBef>
                <a:spcPts val="1200"/>
              </a:spcBef>
              <a:spcAft>
                <a:spcPts val="0"/>
              </a:spcAft>
              <a:buNone/>
            </a:pPr>
            <a:endParaRPr sz="2400">
              <a:solidFill>
                <a:schemeClr val="dk1"/>
              </a:solidFill>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95" name="Google Shape;95;p1"/>
          <p:cNvSpPr txBox="1"/>
          <p:nvPr/>
        </p:nvSpPr>
        <p:spPr>
          <a:xfrm>
            <a:off x="14397485" y="7184450"/>
            <a:ext cx="4362900" cy="12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500">
                <a:latin typeface="Times New Roman"/>
                <a:ea typeface="Times New Roman"/>
                <a:cs typeface="Times New Roman"/>
                <a:sym typeface="Times New Roman"/>
              </a:rPr>
              <a:t>[ Objectives ]</a:t>
            </a:r>
            <a:endParaRPr sz="5500">
              <a:latin typeface="Times New Roman"/>
              <a:ea typeface="Times New Roman"/>
              <a:cs typeface="Times New Roman"/>
              <a:sym typeface="Times New Roman"/>
            </a:endParaRPr>
          </a:p>
        </p:txBody>
      </p:sp>
      <p:sp>
        <p:nvSpPr>
          <p:cNvPr id="96" name="Google Shape;96;p1"/>
          <p:cNvSpPr txBox="1"/>
          <p:nvPr/>
        </p:nvSpPr>
        <p:spPr>
          <a:xfrm>
            <a:off x="12840800" y="8418950"/>
            <a:ext cx="7813200" cy="353515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200" dirty="0">
                <a:solidFill>
                  <a:schemeClr val="dk1"/>
                </a:solidFill>
              </a:rPr>
              <a:t>A vehicle operator must be aware of its position and surroundings, which may include path markings, pedestrians, and other vehicles. </a:t>
            </a:r>
            <a:endParaRPr sz="22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200" dirty="0">
                <a:solidFill>
                  <a:schemeClr val="dk1"/>
                </a:solidFill>
              </a:rPr>
              <a:t>The purpose of this project is to develop a sensor fusion algorithm to assist in determining whether it is safe to change lanes. The objective is to create an algorithm which fuses data captured from sensors to guide the future actions of the vehicle and increasing lane change safety.</a:t>
            </a:r>
            <a:endParaRPr sz="2200" dirty="0">
              <a:solidFill>
                <a:schemeClr val="dk1"/>
              </a:solidFill>
            </a:endParaRPr>
          </a:p>
          <a:p>
            <a:pPr marL="0" lvl="0" indent="0" algn="l" rtl="0">
              <a:lnSpc>
                <a:spcPct val="115000"/>
              </a:lnSpc>
              <a:spcBef>
                <a:spcPts val="1200"/>
              </a:spcBef>
              <a:spcAft>
                <a:spcPts val="0"/>
              </a:spcAft>
              <a:buNone/>
            </a:pPr>
            <a:endParaRPr sz="2400" dirty="0">
              <a:solidFill>
                <a:schemeClr val="dk1"/>
              </a:solidFill>
            </a:endParaRPr>
          </a:p>
          <a:p>
            <a:pPr marL="0" lvl="0" indent="0" algn="l" rtl="0">
              <a:lnSpc>
                <a:spcPct val="115000"/>
              </a:lnSpc>
              <a:spcBef>
                <a:spcPts val="0"/>
              </a:spcBef>
              <a:spcAft>
                <a:spcPts val="0"/>
              </a:spcAft>
              <a:buNone/>
            </a:pPr>
            <a:endParaRPr sz="2900" dirty="0">
              <a:solidFill>
                <a:schemeClr val="lt1"/>
              </a:solidFill>
            </a:endParaRPr>
          </a:p>
          <a:p>
            <a:pPr marL="0" lvl="0" indent="0" algn="l" rtl="0">
              <a:spcBef>
                <a:spcPts val="0"/>
              </a:spcBef>
              <a:spcAft>
                <a:spcPts val="0"/>
              </a:spcAft>
              <a:buNone/>
            </a:pPr>
            <a:endParaRPr dirty="0">
              <a:solidFill>
                <a:schemeClr val="lt1"/>
              </a:solidFill>
              <a:latin typeface="Times New Roman"/>
              <a:ea typeface="Times New Roman"/>
              <a:cs typeface="Times New Roman"/>
              <a:sym typeface="Times New Roman"/>
            </a:endParaRPr>
          </a:p>
        </p:txBody>
      </p:sp>
      <p:sp>
        <p:nvSpPr>
          <p:cNvPr id="97" name="Google Shape;97;p1"/>
          <p:cNvSpPr txBox="1"/>
          <p:nvPr/>
        </p:nvSpPr>
        <p:spPr>
          <a:xfrm>
            <a:off x="4218200" y="14541200"/>
            <a:ext cx="3977700" cy="1234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5500">
                <a:solidFill>
                  <a:schemeClr val="dk1"/>
                </a:solidFill>
                <a:latin typeface="Times New Roman"/>
                <a:ea typeface="Times New Roman"/>
                <a:cs typeface="Times New Roman"/>
                <a:sym typeface="Times New Roman"/>
              </a:rPr>
              <a:t>[Algorithm]</a:t>
            </a:r>
            <a:endParaRPr sz="5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a:latin typeface="Times New Roman"/>
              <a:ea typeface="Times New Roman"/>
              <a:cs typeface="Times New Roman"/>
              <a:sym typeface="Times New Roman"/>
            </a:endParaRPr>
          </a:p>
        </p:txBody>
      </p:sp>
      <p:sp>
        <p:nvSpPr>
          <p:cNvPr id="98" name="Google Shape;98;p1"/>
          <p:cNvSpPr txBox="1"/>
          <p:nvPr/>
        </p:nvSpPr>
        <p:spPr>
          <a:xfrm>
            <a:off x="13278962" y="12265914"/>
            <a:ext cx="6549300" cy="123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5500" dirty="0">
                <a:solidFill>
                  <a:schemeClr val="dk1"/>
                </a:solidFill>
                <a:latin typeface="Times New Roman"/>
                <a:ea typeface="Times New Roman"/>
                <a:cs typeface="Times New Roman"/>
                <a:sym typeface="Times New Roman"/>
              </a:rPr>
              <a:t>[Datasets and Tools]</a:t>
            </a:r>
            <a:endParaRPr sz="5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99" name="Google Shape;99;p1"/>
          <p:cNvSpPr txBox="1"/>
          <p:nvPr/>
        </p:nvSpPr>
        <p:spPr>
          <a:xfrm>
            <a:off x="893000" y="24052274"/>
            <a:ext cx="11353800" cy="7418325"/>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The </a:t>
            </a:r>
            <a:r>
              <a:rPr lang="en-US" sz="2000" dirty="0" err="1">
                <a:solidFill>
                  <a:schemeClr val="dk1"/>
                </a:solidFill>
              </a:rPr>
              <a:t>YoMo</a:t>
            </a:r>
            <a:r>
              <a:rPr lang="en-US" sz="2000" dirty="0">
                <a:solidFill>
                  <a:schemeClr val="dk1"/>
                </a:solidFill>
              </a:rPr>
              <a:t> (You Only Merge Once) algorithm uses video frames along </a:t>
            </a:r>
            <a:r>
              <a:rPr lang="en-US" sz="2000">
                <a:solidFill>
                  <a:schemeClr val="dk1"/>
                </a:solidFill>
              </a:rPr>
              <a:t>with LiDAR </a:t>
            </a:r>
            <a:r>
              <a:rPr lang="en-US" sz="2000" dirty="0">
                <a:solidFill>
                  <a:schemeClr val="dk1"/>
                </a:solidFill>
              </a:rPr>
              <a:t>data as inputs from the KITTI Vision Benchmark Suite.</a:t>
            </a:r>
            <a:endParaRPr sz="2000" dirty="0">
              <a:solidFill>
                <a:schemeClr val="dk1"/>
              </a:solidFill>
            </a:endParaRPr>
          </a:p>
          <a:p>
            <a:pPr marL="457200" lvl="0" indent="0" algn="l" rtl="0">
              <a:lnSpc>
                <a:spcPct val="115000"/>
              </a:lnSpc>
              <a:spcBef>
                <a:spcPts val="1200"/>
              </a:spcBef>
              <a:spcAft>
                <a:spcPts val="0"/>
              </a:spcAft>
              <a:buNone/>
            </a:pPr>
            <a:endParaRPr sz="20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“Canny edge detection” is used to identify edges in the frames.</a:t>
            </a:r>
            <a:endParaRPr sz="2000" dirty="0">
              <a:solidFill>
                <a:schemeClr val="dk1"/>
              </a:solidFill>
            </a:endParaRPr>
          </a:p>
          <a:p>
            <a:pPr marL="457200" lvl="0" indent="0" algn="l" rtl="0">
              <a:lnSpc>
                <a:spcPct val="115000"/>
              </a:lnSpc>
              <a:spcBef>
                <a:spcPts val="1200"/>
              </a:spcBef>
              <a:spcAft>
                <a:spcPts val="0"/>
              </a:spcAft>
              <a:buNone/>
            </a:pPr>
            <a:endParaRPr sz="20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Each video frame is divided into four quadrants and the algorithm focuses on the third and fourth quadrants.</a:t>
            </a:r>
            <a:endParaRPr sz="2000" dirty="0">
              <a:solidFill>
                <a:schemeClr val="dk1"/>
              </a:solidFill>
            </a:endParaRPr>
          </a:p>
          <a:p>
            <a:pPr marL="457200" lvl="0" indent="0" algn="l" rtl="0">
              <a:lnSpc>
                <a:spcPct val="115000"/>
              </a:lnSpc>
              <a:spcBef>
                <a:spcPts val="1200"/>
              </a:spcBef>
              <a:spcAft>
                <a:spcPts val="0"/>
              </a:spcAft>
              <a:buNone/>
            </a:pPr>
            <a:endParaRPr sz="20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Cascade classifier is used to identify the number of cars present in each of the selected quadrants.</a:t>
            </a:r>
            <a:endParaRPr sz="2000" dirty="0">
              <a:solidFill>
                <a:schemeClr val="dk1"/>
              </a:solidFill>
            </a:endParaRPr>
          </a:p>
          <a:p>
            <a:pPr marL="457200" lvl="0" indent="0" algn="l" rtl="0">
              <a:lnSpc>
                <a:spcPct val="115000"/>
              </a:lnSpc>
              <a:spcBef>
                <a:spcPts val="1200"/>
              </a:spcBef>
              <a:spcAft>
                <a:spcPts val="0"/>
              </a:spcAft>
              <a:buNone/>
            </a:pPr>
            <a:endParaRPr sz="20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Lidar sensor data is processed to compare the distances to all objects and calculate their proximity to the vehicle.</a:t>
            </a:r>
            <a:endParaRPr sz="2000" dirty="0">
              <a:solidFill>
                <a:schemeClr val="dk1"/>
              </a:solidFill>
            </a:endParaRPr>
          </a:p>
          <a:p>
            <a:pPr marL="457200" lvl="0" indent="0" algn="l" rtl="0">
              <a:lnSpc>
                <a:spcPct val="115000"/>
              </a:lnSpc>
              <a:spcBef>
                <a:spcPts val="1200"/>
              </a:spcBef>
              <a:spcAft>
                <a:spcPts val="0"/>
              </a:spcAft>
              <a:buNone/>
            </a:pPr>
            <a:endParaRPr sz="20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The resulting data are fused by the Multi-layer Perceptron Classifier, a machine learning algorithm, to determine if it is safe for the vehicle to change lanes. </a:t>
            </a:r>
            <a:endParaRPr sz="2000" dirty="0">
              <a:solidFill>
                <a:schemeClr val="dk1"/>
              </a:solidFill>
            </a:endParaRPr>
          </a:p>
          <a:p>
            <a:pPr marL="457200" lvl="0" indent="0" algn="l" rtl="0">
              <a:spcBef>
                <a:spcPts val="1200"/>
              </a:spcBef>
              <a:spcAft>
                <a:spcPts val="0"/>
              </a:spcAft>
              <a:buNone/>
            </a:pPr>
            <a:endParaRPr sz="2000" dirty="0">
              <a:solidFill>
                <a:schemeClr val="dk1"/>
              </a:solidFill>
            </a:endParaRPr>
          </a:p>
        </p:txBody>
      </p:sp>
      <p:sp>
        <p:nvSpPr>
          <p:cNvPr id="100" name="Google Shape;100;p1"/>
          <p:cNvSpPr txBox="1"/>
          <p:nvPr/>
        </p:nvSpPr>
        <p:spPr>
          <a:xfrm>
            <a:off x="4501850" y="23008275"/>
            <a:ext cx="3410400" cy="12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5500">
                <a:solidFill>
                  <a:schemeClr val="dk1"/>
                </a:solidFill>
                <a:latin typeface="Times New Roman"/>
                <a:ea typeface="Times New Roman"/>
                <a:cs typeface="Times New Roman"/>
                <a:sym typeface="Times New Roman"/>
              </a:rPr>
              <a:t>[Methods]</a:t>
            </a:r>
            <a:endParaRPr sz="5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grpSp>
        <p:nvGrpSpPr>
          <p:cNvPr id="101" name="Google Shape;101;p1"/>
          <p:cNvGrpSpPr/>
          <p:nvPr/>
        </p:nvGrpSpPr>
        <p:grpSpPr>
          <a:xfrm>
            <a:off x="377200" y="15935475"/>
            <a:ext cx="11958537" cy="6550800"/>
            <a:chOff x="876925" y="10689600"/>
            <a:chExt cx="11353800" cy="6550800"/>
          </a:xfrm>
        </p:grpSpPr>
        <p:sp>
          <p:nvSpPr>
            <p:cNvPr id="102" name="Google Shape;102;p1"/>
            <p:cNvSpPr txBox="1"/>
            <p:nvPr/>
          </p:nvSpPr>
          <p:spPr>
            <a:xfrm>
              <a:off x="876925" y="10689600"/>
              <a:ext cx="11353800" cy="65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chemeClr val="dk1"/>
                </a:solidFill>
              </a:endParaRPr>
            </a:p>
            <a:p>
              <a:pPr marL="0" lvl="0" indent="0" algn="l" rtl="0">
                <a:lnSpc>
                  <a:spcPct val="115000"/>
                </a:lnSpc>
                <a:spcBef>
                  <a:spcPts val="0"/>
                </a:spcBef>
                <a:spcAft>
                  <a:spcPts val="0"/>
                </a:spcAft>
                <a:buNone/>
              </a:pPr>
              <a:r>
                <a:rPr lang="en-US" b="1" dirty="0">
                  <a:solidFill>
                    <a:schemeClr val="dk1"/>
                  </a:solidFill>
                </a:rPr>
                <a:t>   Algorithm  </a:t>
              </a:r>
              <a:r>
                <a:rPr lang="en-US" dirty="0" err="1">
                  <a:solidFill>
                    <a:schemeClr val="dk1"/>
                  </a:solidFill>
                </a:rPr>
                <a:t>YoMo</a:t>
              </a:r>
              <a:r>
                <a:rPr lang="en-US" dirty="0">
                  <a:solidFill>
                    <a:schemeClr val="dk1"/>
                  </a:solidFill>
                </a:rPr>
                <a:t> (You Only Merge Once) Algorithm</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dirty="0">
                  <a:solidFill>
                    <a:schemeClr val="dk1"/>
                  </a:solidFill>
                </a:rPr>
                <a:t>Initialize variable </a:t>
              </a:r>
              <a:r>
                <a:rPr lang="en-US" i="1" dirty="0" err="1">
                  <a:solidFill>
                    <a:schemeClr val="dk1"/>
                  </a:solidFill>
                </a:rPr>
                <a:t>video_frame</a:t>
              </a:r>
              <a:endParaRPr i="1"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dirty="0">
                  <a:solidFill>
                    <a:schemeClr val="dk1"/>
                  </a:solidFill>
                </a:rPr>
                <a:t>Initialize data structure variable </a:t>
              </a:r>
              <a:r>
                <a:rPr lang="en-US" i="1" dirty="0">
                  <a:solidFill>
                    <a:schemeClr val="dk1"/>
                  </a:solidFill>
                </a:rPr>
                <a:t>edge </a:t>
              </a:r>
              <a:r>
                <a:rPr lang="en-US" dirty="0">
                  <a:solidFill>
                    <a:schemeClr val="dk1"/>
                  </a:solidFill>
                </a:rPr>
                <a:t>to store modified frame</a:t>
              </a:r>
              <a:endParaRPr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i="1" dirty="0" err="1">
                  <a:solidFill>
                    <a:schemeClr val="dk1"/>
                  </a:solidFill>
                </a:rPr>
                <a:t>video_frames</a:t>
              </a:r>
              <a:r>
                <a:rPr lang="en-US" i="1" dirty="0">
                  <a:solidFill>
                    <a:schemeClr val="dk1"/>
                  </a:solidFill>
                </a:rPr>
                <a:t> </a:t>
              </a:r>
              <a:r>
                <a:rPr lang="en-US" dirty="0">
                  <a:solidFill>
                    <a:schemeClr val="dk1"/>
                  </a:solidFill>
                </a:rPr>
                <a:t>gets the individual video frame from the dataset</a:t>
              </a:r>
              <a:endParaRPr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b="1" dirty="0">
                  <a:solidFill>
                    <a:schemeClr val="dk1"/>
                  </a:solidFill>
                </a:rPr>
                <a:t>for </a:t>
              </a:r>
              <a:r>
                <a:rPr lang="en-US" i="1" dirty="0">
                  <a:solidFill>
                    <a:schemeClr val="dk1"/>
                  </a:solidFill>
                </a:rPr>
                <a:t>frame</a:t>
              </a:r>
              <a:r>
                <a:rPr lang="en-US" dirty="0">
                  <a:solidFill>
                    <a:schemeClr val="dk1"/>
                  </a:solidFill>
                </a:rPr>
                <a:t> in </a:t>
              </a:r>
              <a:r>
                <a:rPr lang="en-US" i="1" dirty="0" err="1">
                  <a:solidFill>
                    <a:schemeClr val="dk1"/>
                  </a:solidFill>
                </a:rPr>
                <a:t>video_frames</a:t>
              </a: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    		</a:t>
              </a:r>
              <a:r>
                <a:rPr lang="en-US" dirty="0">
                  <a:solidFill>
                    <a:schemeClr val="dk1"/>
                  </a:solidFill>
                </a:rPr>
                <a:t>Apply ‘Canny edge detection’ algorithm to the </a:t>
              </a:r>
              <a:r>
                <a:rPr lang="en-US" i="1" dirty="0">
                  <a:solidFill>
                    <a:schemeClr val="dk1"/>
                  </a:solidFill>
                </a:rPr>
                <a:t>frame</a:t>
              </a:r>
              <a:endParaRPr i="1" dirty="0">
                <a:solidFill>
                  <a:schemeClr val="dk1"/>
                </a:solidFill>
              </a:endParaRPr>
            </a:p>
            <a:p>
              <a:pPr marL="0" lvl="0" indent="0" algn="l" rtl="0">
                <a:lnSpc>
                  <a:spcPct val="115000"/>
                </a:lnSpc>
                <a:spcBef>
                  <a:spcPts val="0"/>
                </a:spcBef>
                <a:spcAft>
                  <a:spcPts val="0"/>
                </a:spcAft>
                <a:buNone/>
              </a:pPr>
              <a:r>
                <a:rPr lang="en-US" b="1" dirty="0">
                  <a:solidFill>
                    <a:schemeClr val="dk1"/>
                  </a:solidFill>
                </a:rPr>
                <a:t>   		</a:t>
              </a:r>
              <a:r>
                <a:rPr lang="en-US" dirty="0">
                  <a:solidFill>
                    <a:schemeClr val="dk1"/>
                  </a:solidFill>
                </a:rPr>
                <a:t>Append the resulting frame into </a:t>
              </a:r>
              <a:r>
                <a:rPr lang="en-US" i="1" dirty="0">
                  <a:solidFill>
                    <a:schemeClr val="dk1"/>
                  </a:solidFill>
                </a:rPr>
                <a:t>edge</a:t>
              </a:r>
              <a:endParaRPr i="1" dirty="0">
                <a:solidFill>
                  <a:schemeClr val="dk1"/>
                </a:solidFill>
              </a:endParaRPr>
            </a:p>
            <a:p>
              <a:pPr marL="0" lvl="0" indent="457200" algn="l" rtl="0">
                <a:lnSpc>
                  <a:spcPct val="115000"/>
                </a:lnSpc>
                <a:spcBef>
                  <a:spcPts val="0"/>
                </a:spcBef>
                <a:spcAft>
                  <a:spcPts val="0"/>
                </a:spcAft>
                <a:buNone/>
              </a:pPr>
              <a:r>
                <a:rPr lang="en-US" b="1" i="1" dirty="0">
                  <a:solidFill>
                    <a:schemeClr val="dk1"/>
                  </a:solidFill>
                </a:rPr>
                <a:t>end for</a:t>
              </a:r>
              <a:endParaRPr b="1" i="1" dirty="0">
                <a:solidFill>
                  <a:schemeClr val="dk1"/>
                </a:solidFill>
              </a:endParaRPr>
            </a:p>
            <a:p>
              <a:pPr marL="0" lvl="0" indent="457200" algn="l" rtl="0">
                <a:lnSpc>
                  <a:spcPct val="115000"/>
                </a:lnSpc>
                <a:spcBef>
                  <a:spcPts val="0"/>
                </a:spcBef>
                <a:spcAft>
                  <a:spcPts val="0"/>
                </a:spcAft>
                <a:buNone/>
              </a:pPr>
              <a:r>
                <a:rPr lang="en-US" b="1" dirty="0">
                  <a:solidFill>
                    <a:schemeClr val="dk1"/>
                  </a:solidFill>
                </a:rPr>
                <a:t>for</a:t>
              </a:r>
              <a:r>
                <a:rPr lang="en-US" dirty="0">
                  <a:solidFill>
                    <a:schemeClr val="dk1"/>
                  </a:solidFill>
                </a:rPr>
                <a:t> frame in </a:t>
              </a:r>
              <a:r>
                <a:rPr lang="en-US" i="1" dirty="0">
                  <a:solidFill>
                    <a:schemeClr val="dk1"/>
                  </a:solidFill>
                </a:rPr>
                <a:t>edge</a:t>
              </a: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Store third quadrant of image in </a:t>
              </a:r>
              <a:r>
                <a:rPr lang="en-US" i="1" dirty="0" err="1">
                  <a:solidFill>
                    <a:schemeClr val="dk1"/>
                  </a:solidFill>
                </a:rPr>
                <a:t>third_quad</a:t>
              </a:r>
              <a:r>
                <a:rPr lang="en-US" dirty="0">
                  <a:solidFill>
                    <a:schemeClr val="dk1"/>
                  </a:solidFill>
                </a:rPr>
                <a:t> variable</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Store fourth quadrant of image in </a:t>
              </a:r>
              <a:r>
                <a:rPr lang="en-US" dirty="0" err="1">
                  <a:solidFill>
                    <a:schemeClr val="dk1"/>
                  </a:solidFill>
                </a:rPr>
                <a:t>fourth_quad</a:t>
              </a:r>
              <a:r>
                <a:rPr lang="en-US" dirty="0">
                  <a:solidFill>
                    <a:schemeClr val="dk1"/>
                  </a:solidFill>
                </a:rPr>
                <a:t> variable</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Initialize </a:t>
              </a:r>
              <a:r>
                <a:rPr lang="en-US" i="1" dirty="0" err="1">
                  <a:solidFill>
                    <a:schemeClr val="dk1"/>
                  </a:solidFill>
                </a:rPr>
                <a:t>num_of_cars</a:t>
              </a:r>
              <a:r>
                <a:rPr lang="en-US" dirty="0">
                  <a:solidFill>
                    <a:schemeClr val="dk1"/>
                  </a:solidFill>
                </a:rPr>
                <a:t> variable</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Use “Cascade classifier” to count the number of cars detected in </a:t>
              </a:r>
              <a:r>
                <a:rPr lang="en-US" i="1" dirty="0" err="1">
                  <a:solidFill>
                    <a:schemeClr val="dk1"/>
                  </a:solidFill>
                </a:rPr>
                <a:t>third_quad</a:t>
              </a:r>
              <a:r>
                <a:rPr lang="en-US" dirty="0">
                  <a:solidFill>
                    <a:schemeClr val="dk1"/>
                  </a:solidFill>
                </a:rPr>
                <a:t> and add count in </a:t>
              </a:r>
              <a:r>
                <a:rPr lang="en-US" i="1" dirty="0" err="1">
                  <a:solidFill>
                    <a:schemeClr val="dk1"/>
                  </a:solidFill>
                </a:rPr>
                <a:t>num_of_cars</a:t>
              </a:r>
              <a:r>
                <a:rPr lang="en-US" i="1" dirty="0">
                  <a:solidFill>
                    <a:schemeClr val="dk1"/>
                  </a:solidFill>
                </a:rPr>
                <a:t> </a:t>
              </a:r>
              <a:r>
                <a:rPr lang="en-US" dirty="0">
                  <a:solidFill>
                    <a:schemeClr val="dk1"/>
                  </a:solidFill>
                </a:rPr>
                <a:t>variable</a:t>
              </a:r>
              <a:endParaRPr dirty="0">
                <a:solidFill>
                  <a:schemeClr val="dk1"/>
                </a:solidFill>
              </a:endParaRPr>
            </a:p>
            <a:p>
              <a:pPr marL="0" lvl="0" indent="0" algn="l" rtl="0">
                <a:lnSpc>
                  <a:spcPct val="115000"/>
                </a:lnSpc>
                <a:spcBef>
                  <a:spcPts val="0"/>
                </a:spcBef>
                <a:spcAft>
                  <a:spcPts val="0"/>
                </a:spcAft>
                <a:buNone/>
              </a:pPr>
              <a:r>
                <a:rPr lang="en-US" i="1" dirty="0">
                  <a:solidFill>
                    <a:schemeClr val="dk1"/>
                  </a:solidFill>
                </a:rPr>
                <a:t>		</a:t>
              </a:r>
              <a:r>
                <a:rPr lang="en-US" dirty="0">
                  <a:solidFill>
                    <a:schemeClr val="dk1"/>
                  </a:solidFill>
                </a:rPr>
                <a:t>Use “Cascade classifier” to count the number of cars detected in </a:t>
              </a:r>
              <a:r>
                <a:rPr lang="en-US" i="1" dirty="0" err="1">
                  <a:solidFill>
                    <a:schemeClr val="dk1"/>
                  </a:solidFill>
                </a:rPr>
                <a:t>fourth_quad</a:t>
              </a:r>
              <a:r>
                <a:rPr lang="en-US" i="1" dirty="0">
                  <a:solidFill>
                    <a:schemeClr val="dk1"/>
                  </a:solidFill>
                </a:rPr>
                <a:t> and add it to the count in </a:t>
              </a:r>
              <a:r>
                <a:rPr lang="en-US" i="1" dirty="0" err="1">
                  <a:solidFill>
                    <a:schemeClr val="dk1"/>
                  </a:solidFill>
                </a:rPr>
                <a:t>num_of_cars</a:t>
              </a:r>
              <a:r>
                <a:rPr lang="en-US" dirty="0">
                  <a:solidFill>
                    <a:schemeClr val="dk1"/>
                  </a:solidFill>
                </a:rPr>
                <a:t> variables</a:t>
              </a:r>
              <a:endParaRPr dirty="0">
                <a:solidFill>
                  <a:schemeClr val="dk1"/>
                </a:solidFill>
              </a:endParaRPr>
            </a:p>
            <a:p>
              <a:pPr marL="0" lvl="0" indent="0" algn="l" rtl="0">
                <a:lnSpc>
                  <a:spcPct val="115000"/>
                </a:lnSpc>
                <a:spcBef>
                  <a:spcPts val="0"/>
                </a:spcBef>
                <a:spcAft>
                  <a:spcPts val="0"/>
                </a:spcAft>
                <a:buNone/>
              </a:pPr>
              <a:r>
                <a:rPr lang="en-US" b="1" dirty="0">
                  <a:solidFill>
                    <a:schemeClr val="dk1"/>
                  </a:solidFill>
                </a:rPr>
                <a:t>	end for</a:t>
              </a:r>
              <a:endParaRPr b="1" dirty="0">
                <a:solidFill>
                  <a:schemeClr val="dk1"/>
                </a:solidFill>
              </a:endParaRPr>
            </a:p>
            <a:p>
              <a:pPr marL="0" lvl="0" indent="0" algn="l" rtl="0">
                <a:lnSpc>
                  <a:spcPct val="115000"/>
                </a:lnSpc>
                <a:spcBef>
                  <a:spcPts val="0"/>
                </a:spcBef>
                <a:spcAft>
                  <a:spcPts val="0"/>
                </a:spcAft>
                <a:buNone/>
              </a:pPr>
              <a:r>
                <a:rPr lang="en-US" dirty="0">
                  <a:solidFill>
                    <a:schemeClr val="dk1"/>
                  </a:solidFill>
                </a:rPr>
                <a:t>	</a:t>
              </a:r>
              <a:r>
                <a:rPr lang="en-US" b="1" dirty="0">
                  <a:solidFill>
                    <a:schemeClr val="dk1"/>
                  </a:solidFill>
                </a:rPr>
                <a:t>for </a:t>
              </a:r>
              <a:r>
                <a:rPr lang="en-US" dirty="0" err="1">
                  <a:solidFill>
                    <a:schemeClr val="dk1"/>
                  </a:solidFill>
                </a:rPr>
                <a:t>vec</a:t>
              </a:r>
              <a:r>
                <a:rPr lang="en-US" dirty="0">
                  <a:solidFill>
                    <a:schemeClr val="dk1"/>
                  </a:solidFill>
                </a:rPr>
                <a:t> in </a:t>
              </a:r>
              <a:r>
                <a:rPr lang="en-US" dirty="0" err="1">
                  <a:solidFill>
                    <a:schemeClr val="dk1"/>
                  </a:solidFill>
                </a:rPr>
                <a:t>lidar_vectors</a:t>
              </a: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a:t>
              </a:r>
              <a:r>
                <a:rPr lang="en-US" dirty="0" err="1">
                  <a:solidFill>
                    <a:schemeClr val="dk1"/>
                  </a:solidFill>
                </a:rPr>
                <a:t>vec_mag</a:t>
              </a:r>
              <a:r>
                <a:rPr lang="en-US" dirty="0">
                  <a:solidFill>
                    <a:schemeClr val="dk1"/>
                  </a:solidFill>
                </a:rPr>
                <a:t> gets the magnitude (</a:t>
              </a:r>
              <a:r>
                <a:rPr lang="en-US" dirty="0" err="1">
                  <a:solidFill>
                    <a:schemeClr val="dk1"/>
                  </a:solidFill>
                </a:rPr>
                <a:t>Math.sqrt</a:t>
              </a:r>
              <a:r>
                <a:rPr lang="en-US" dirty="0">
                  <a:solidFill>
                    <a:schemeClr val="dk1"/>
                  </a:solidFill>
                </a:rPr>
                <a:t>(</a:t>
              </a:r>
              <a:r>
                <a:rPr lang="en-US" dirty="0" err="1">
                  <a:solidFill>
                    <a:schemeClr val="dk1"/>
                  </a:solidFill>
                </a:rPr>
                <a:t>vec.x</a:t>
              </a:r>
              <a:r>
                <a:rPr lang="en-US" dirty="0">
                  <a:solidFill>
                    <a:schemeClr val="dk1"/>
                  </a:solidFill>
                </a:rPr>
                <a:t>**2 + </a:t>
              </a:r>
              <a:r>
                <a:rPr lang="en-US" dirty="0" err="1">
                  <a:solidFill>
                    <a:schemeClr val="dk1"/>
                  </a:solidFill>
                </a:rPr>
                <a:t>vec.y</a:t>
              </a:r>
              <a:r>
                <a:rPr lang="en-US" dirty="0">
                  <a:solidFill>
                    <a:schemeClr val="dk1"/>
                  </a:solidFill>
                </a:rPr>
                <a:t>**2 + </a:t>
              </a:r>
              <a:r>
                <a:rPr lang="en-US" dirty="0" err="1">
                  <a:solidFill>
                    <a:schemeClr val="dk1"/>
                  </a:solidFill>
                </a:rPr>
                <a:t>vec.z</a:t>
              </a:r>
              <a:r>
                <a:rPr lang="en-US" dirty="0">
                  <a:solidFill>
                    <a:schemeClr val="dk1"/>
                  </a:solidFill>
                </a:rPr>
                <a:t>**2) of </a:t>
              </a:r>
              <a:r>
                <a:rPr lang="en-US" i="1" dirty="0" err="1">
                  <a:solidFill>
                    <a:schemeClr val="dk1"/>
                  </a:solidFill>
                </a:rPr>
                <a:t>vec</a:t>
              </a:r>
              <a:endParaRPr i="1" dirty="0">
                <a:solidFill>
                  <a:schemeClr val="dk1"/>
                </a:solidFill>
              </a:endParaRPr>
            </a:p>
            <a:p>
              <a:pPr marL="0" lvl="0" indent="0" algn="l" rtl="0">
                <a:lnSpc>
                  <a:spcPct val="115000"/>
                </a:lnSpc>
                <a:spcBef>
                  <a:spcPts val="0"/>
                </a:spcBef>
                <a:spcAft>
                  <a:spcPts val="0"/>
                </a:spcAft>
                <a:buNone/>
              </a:pPr>
              <a:r>
                <a:rPr lang="en-US" dirty="0">
                  <a:solidFill>
                    <a:schemeClr val="dk1"/>
                  </a:solidFill>
                </a:rPr>
                <a:t>		Append values of </a:t>
              </a:r>
              <a:r>
                <a:rPr lang="en-US" i="1" dirty="0" err="1">
                  <a:solidFill>
                    <a:schemeClr val="dk1"/>
                  </a:solidFill>
                </a:rPr>
                <a:t>vec_mag</a:t>
              </a:r>
              <a:r>
                <a:rPr lang="en-US" dirty="0">
                  <a:solidFill>
                    <a:schemeClr val="dk1"/>
                  </a:solidFill>
                </a:rPr>
                <a:t> to the </a:t>
              </a:r>
              <a:r>
                <a:rPr lang="en-US" i="1" dirty="0">
                  <a:solidFill>
                    <a:schemeClr val="dk1"/>
                  </a:solidFill>
                </a:rPr>
                <a:t>magnitude </a:t>
              </a:r>
              <a:r>
                <a:rPr lang="en-US" dirty="0">
                  <a:solidFill>
                    <a:schemeClr val="dk1"/>
                  </a:solidFill>
                </a:rPr>
                <a:t>data structure</a:t>
              </a: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	</a:t>
              </a:r>
              <a:r>
                <a:rPr lang="en-US" b="1" dirty="0">
                  <a:solidFill>
                    <a:schemeClr val="dk1"/>
                  </a:solidFill>
                </a:rPr>
                <a:t>end for</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457200" algn="l" rtl="0">
                <a:lnSpc>
                  <a:spcPct val="115000"/>
                </a:lnSpc>
                <a:spcBef>
                  <a:spcPts val="0"/>
                </a:spcBef>
                <a:spcAft>
                  <a:spcPts val="0"/>
                </a:spcAft>
                <a:buNone/>
              </a:pPr>
              <a:r>
                <a:rPr lang="en-US" i="1" dirty="0">
                  <a:solidFill>
                    <a:schemeClr val="dk1"/>
                  </a:solidFill>
                </a:rPr>
                <a:t>result = </a:t>
              </a:r>
              <a:r>
                <a:rPr lang="en-US" dirty="0">
                  <a:solidFill>
                    <a:schemeClr val="dk1"/>
                  </a:solidFill>
                </a:rPr>
                <a:t>Algorithm </a:t>
              </a:r>
              <a:r>
                <a:rPr lang="en-US" dirty="0" err="1">
                  <a:solidFill>
                    <a:schemeClr val="dk1"/>
                  </a:solidFill>
                </a:rPr>
                <a:t>MLPClassifier</a:t>
              </a:r>
              <a:r>
                <a:rPr lang="en-US" dirty="0">
                  <a:solidFill>
                    <a:schemeClr val="dk1"/>
                  </a:solidFill>
                </a:rPr>
                <a:t> is applied with parameters: [edge, num_ of_ cars, magnitude]</a:t>
              </a:r>
              <a:endParaRPr dirty="0">
                <a:solidFill>
                  <a:schemeClr val="dk1"/>
                </a:solidFill>
              </a:endParaRPr>
            </a:p>
            <a:p>
              <a:pPr marL="0" lvl="0" indent="0" algn="l" rtl="0">
                <a:lnSpc>
                  <a:spcPct val="115000"/>
                </a:lnSpc>
                <a:spcBef>
                  <a:spcPts val="0"/>
                </a:spcBef>
                <a:spcAft>
                  <a:spcPts val="0"/>
                </a:spcAft>
                <a:buNone/>
              </a:pPr>
              <a:endParaRPr i="1" dirty="0">
                <a:solidFill>
                  <a:schemeClr val="dk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r>
                <a:rPr lang="en-US" dirty="0">
                  <a:solidFill>
                    <a:schemeClr val="lt1"/>
                  </a:solidFill>
                </a:rPr>
                <a:t>		</a:t>
              </a: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r>
                <a:rPr lang="en-US" dirty="0">
                  <a:solidFill>
                    <a:schemeClr val="lt1"/>
                  </a:solidFill>
                </a:rPr>
                <a:t>	</a:t>
              </a:r>
              <a:endParaRPr dirty="0">
                <a:solidFill>
                  <a:schemeClr val="lt1"/>
                </a:solidFill>
              </a:endParaRPr>
            </a:p>
            <a:p>
              <a:pPr marL="0" lvl="0" indent="0" algn="l" rtl="0">
                <a:lnSpc>
                  <a:spcPct val="115000"/>
                </a:lnSpc>
                <a:spcBef>
                  <a:spcPts val="0"/>
                </a:spcBef>
                <a:spcAft>
                  <a:spcPts val="0"/>
                </a:spcAft>
                <a:buNone/>
              </a:pPr>
              <a:r>
                <a:rPr lang="en-US" dirty="0">
                  <a:solidFill>
                    <a:schemeClr val="lt1"/>
                  </a:solidFill>
                </a:rPr>
                <a:t>	</a:t>
              </a:r>
              <a:endParaRPr dirty="0">
                <a:solidFill>
                  <a:schemeClr val="lt1"/>
                </a:solidFill>
              </a:endParaRPr>
            </a:p>
            <a:p>
              <a:pPr marL="0" lvl="0" indent="0" algn="l" rtl="0">
                <a:lnSpc>
                  <a:spcPct val="115000"/>
                </a:lnSpc>
                <a:spcBef>
                  <a:spcPts val="0"/>
                </a:spcBef>
                <a:spcAft>
                  <a:spcPts val="0"/>
                </a:spcAft>
                <a:buNone/>
              </a:pPr>
              <a:r>
                <a:rPr lang="en-US" dirty="0">
                  <a:solidFill>
                    <a:schemeClr val="lt1"/>
                  </a:solidFill>
                </a:rPr>
                <a:t>	</a:t>
              </a:r>
              <a:endParaRPr dirty="0">
                <a:solidFill>
                  <a:schemeClr val="lt1"/>
                </a:solidFill>
              </a:endParaRPr>
            </a:p>
          </p:txBody>
        </p:sp>
        <p:cxnSp>
          <p:nvCxnSpPr>
            <p:cNvPr id="103" name="Google Shape;103;p1"/>
            <p:cNvCxnSpPr/>
            <p:nvPr/>
          </p:nvCxnSpPr>
          <p:spPr>
            <a:xfrm>
              <a:off x="1067925" y="11009140"/>
              <a:ext cx="10725300" cy="0"/>
            </a:xfrm>
            <a:prstGeom prst="straightConnector1">
              <a:avLst/>
            </a:prstGeom>
            <a:noFill/>
            <a:ln w="28575" cap="flat" cmpd="sng">
              <a:solidFill>
                <a:schemeClr val="dk1"/>
              </a:solidFill>
              <a:prstDash val="solid"/>
              <a:round/>
              <a:headEnd type="none" w="med" len="med"/>
              <a:tailEnd type="none" w="med" len="med"/>
            </a:ln>
          </p:spPr>
        </p:cxnSp>
        <p:cxnSp>
          <p:nvCxnSpPr>
            <p:cNvPr id="104" name="Google Shape;104;p1"/>
            <p:cNvCxnSpPr/>
            <p:nvPr/>
          </p:nvCxnSpPr>
          <p:spPr>
            <a:xfrm>
              <a:off x="1097573" y="11301803"/>
              <a:ext cx="10725300" cy="0"/>
            </a:xfrm>
            <a:prstGeom prst="straightConnector1">
              <a:avLst/>
            </a:prstGeom>
            <a:noFill/>
            <a:ln w="9525" cap="flat" cmpd="sng">
              <a:solidFill>
                <a:schemeClr val="dk1"/>
              </a:solidFill>
              <a:prstDash val="solid"/>
              <a:round/>
              <a:headEnd type="none" w="med" len="med"/>
              <a:tailEnd type="none" w="med" len="med"/>
            </a:ln>
          </p:spPr>
        </p:cxnSp>
        <p:cxnSp>
          <p:nvCxnSpPr>
            <p:cNvPr id="105" name="Google Shape;105;p1"/>
            <p:cNvCxnSpPr/>
            <p:nvPr/>
          </p:nvCxnSpPr>
          <p:spPr>
            <a:xfrm>
              <a:off x="1218748" y="16766918"/>
              <a:ext cx="10725300" cy="0"/>
            </a:xfrm>
            <a:prstGeom prst="straightConnector1">
              <a:avLst/>
            </a:prstGeom>
            <a:noFill/>
            <a:ln w="9525" cap="flat" cmpd="sng">
              <a:solidFill>
                <a:schemeClr val="dk1"/>
              </a:solidFill>
              <a:prstDash val="solid"/>
              <a:round/>
              <a:headEnd type="none" w="med" len="med"/>
              <a:tailEnd type="none" w="med" len="med"/>
            </a:ln>
          </p:spPr>
        </p:cxnSp>
      </p:grpSp>
      <p:pic>
        <p:nvPicPr>
          <p:cNvPr id="106" name="Google Shape;106;p1"/>
          <p:cNvPicPr preferRelativeResize="0"/>
          <p:nvPr/>
        </p:nvPicPr>
        <p:blipFill>
          <a:blip r:embed="rId5">
            <a:alphaModFix/>
          </a:blip>
          <a:stretch>
            <a:fillRect/>
          </a:stretch>
        </p:blipFill>
        <p:spPr>
          <a:xfrm>
            <a:off x="12660537" y="28313950"/>
            <a:ext cx="7836775" cy="2492419"/>
          </a:xfrm>
          <a:prstGeom prst="rect">
            <a:avLst/>
          </a:prstGeom>
          <a:noFill/>
          <a:ln>
            <a:noFill/>
          </a:ln>
        </p:spPr>
      </p:pic>
      <p:sp>
        <p:nvSpPr>
          <p:cNvPr id="107" name="Google Shape;107;p1"/>
          <p:cNvSpPr txBox="1"/>
          <p:nvPr/>
        </p:nvSpPr>
        <p:spPr>
          <a:xfrm>
            <a:off x="13948500" y="27575738"/>
            <a:ext cx="5598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latin typeface="Times New Roman"/>
                <a:ea typeface="Times New Roman"/>
                <a:cs typeface="Times New Roman"/>
                <a:sym typeface="Times New Roman"/>
              </a:rPr>
              <a:t>Sample of the conversion from video frame to an edge detection frame.</a:t>
            </a:r>
            <a:endParaRPr sz="1300">
              <a:latin typeface="Times New Roman"/>
              <a:ea typeface="Times New Roman"/>
              <a:cs typeface="Times New Roman"/>
              <a:sym typeface="Times New Roman"/>
            </a:endParaRPr>
          </a:p>
        </p:txBody>
      </p:sp>
      <p:sp>
        <p:nvSpPr>
          <p:cNvPr id="108" name="Google Shape;108;p1"/>
          <p:cNvSpPr txBox="1"/>
          <p:nvPr/>
        </p:nvSpPr>
        <p:spPr>
          <a:xfrm>
            <a:off x="12840800" y="13415650"/>
            <a:ext cx="7813200" cy="7497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000" b="1">
                <a:solidFill>
                  <a:schemeClr val="dk1"/>
                </a:solidFill>
              </a:rPr>
              <a:t>These are the sources of Data that were used:</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The KITTI Vision Benchmark Suite</a:t>
            </a:r>
            <a:endParaRPr sz="2000">
              <a:solidFill>
                <a:schemeClr val="dk1"/>
              </a:solidFill>
            </a:endParaRPr>
          </a:p>
          <a:p>
            <a:pPr marL="1371600" lvl="2" indent="-355600" algn="l" rtl="0">
              <a:spcBef>
                <a:spcPts val="0"/>
              </a:spcBef>
              <a:spcAft>
                <a:spcPts val="0"/>
              </a:spcAft>
              <a:buClr>
                <a:schemeClr val="dk1"/>
              </a:buClr>
              <a:buSzPts val="2000"/>
              <a:buChar char="■"/>
            </a:pPr>
            <a:r>
              <a:rPr lang="en-US" sz="2000">
                <a:solidFill>
                  <a:schemeClr val="dk1"/>
                </a:solidFill>
              </a:rPr>
              <a:t>Frame images from a mounted camera</a:t>
            </a:r>
            <a:endParaRPr sz="2000">
              <a:solidFill>
                <a:schemeClr val="dk1"/>
              </a:solidFill>
            </a:endParaRPr>
          </a:p>
          <a:p>
            <a:pPr marL="1828800" lvl="3" indent="-355600" algn="l" rtl="0">
              <a:spcBef>
                <a:spcPts val="0"/>
              </a:spcBef>
              <a:spcAft>
                <a:spcPts val="0"/>
              </a:spcAft>
              <a:buClr>
                <a:schemeClr val="dk1"/>
              </a:buClr>
              <a:buSzPts val="2000"/>
              <a:buChar char="●"/>
            </a:pPr>
            <a:r>
              <a:rPr lang="en-US" sz="2000">
                <a:solidFill>
                  <a:schemeClr val="dk1"/>
                </a:solidFill>
              </a:rPr>
              <a:t>png images</a:t>
            </a:r>
            <a:endParaRPr sz="2000">
              <a:solidFill>
                <a:schemeClr val="dk1"/>
              </a:solidFill>
            </a:endParaRPr>
          </a:p>
          <a:p>
            <a:pPr marL="1371600" lvl="2" indent="-355600" algn="l" rtl="0">
              <a:spcBef>
                <a:spcPts val="0"/>
              </a:spcBef>
              <a:spcAft>
                <a:spcPts val="0"/>
              </a:spcAft>
              <a:buClr>
                <a:schemeClr val="dk1"/>
              </a:buClr>
              <a:buSzPts val="2000"/>
              <a:buChar char="■"/>
            </a:pPr>
            <a:r>
              <a:rPr lang="en-US" sz="2000">
                <a:solidFill>
                  <a:schemeClr val="dk1"/>
                </a:solidFill>
              </a:rPr>
              <a:t>Velodyne point cloud from Velodyne HDL-64E lidar.</a:t>
            </a:r>
            <a:endParaRPr sz="2000">
              <a:solidFill>
                <a:schemeClr val="dk1"/>
              </a:solidFill>
            </a:endParaRPr>
          </a:p>
          <a:p>
            <a:pPr marL="1828800" lvl="3" indent="-355600" algn="l" rtl="0">
              <a:spcBef>
                <a:spcPts val="0"/>
              </a:spcBef>
              <a:spcAft>
                <a:spcPts val="0"/>
              </a:spcAft>
              <a:buClr>
                <a:schemeClr val="dk1"/>
              </a:buClr>
              <a:buSzPts val="2000"/>
              <a:buChar char="●"/>
            </a:pPr>
            <a:r>
              <a:rPr lang="en-US" sz="2000">
                <a:solidFill>
                  <a:schemeClr val="dk1"/>
                </a:solidFill>
              </a:rPr>
              <a:t>txt text files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Matlab</a:t>
            </a:r>
            <a:endParaRPr sz="2000">
              <a:solidFill>
                <a:schemeClr val="dk1"/>
              </a:solidFill>
            </a:endParaRPr>
          </a:p>
          <a:p>
            <a:pPr marL="1371600" lvl="2" indent="-355600" algn="l" rtl="0">
              <a:spcBef>
                <a:spcPts val="0"/>
              </a:spcBef>
              <a:spcAft>
                <a:spcPts val="0"/>
              </a:spcAft>
              <a:buClr>
                <a:schemeClr val="dk1"/>
              </a:buClr>
              <a:buSzPts val="2000"/>
              <a:buChar char="■"/>
            </a:pPr>
            <a:r>
              <a:rPr lang="en-US" sz="2000">
                <a:solidFill>
                  <a:schemeClr val="dk1"/>
                </a:solidFill>
              </a:rPr>
              <a:t>Data simulation</a:t>
            </a: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US" sz="2000" b="1">
                <a:solidFill>
                  <a:schemeClr val="dk1"/>
                </a:solidFill>
              </a:rPr>
              <a:t>The Following Algorithms were used to preprocess data:</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Canny edge detection:</a:t>
            </a:r>
            <a:r>
              <a:rPr lang="en-US" sz="2000">
                <a:solidFill>
                  <a:schemeClr val="dk1"/>
                </a:solidFill>
              </a:rPr>
              <a:t> Edge detection</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Cascade classifier:</a:t>
            </a:r>
            <a:r>
              <a:rPr lang="en-US" sz="2000">
                <a:solidFill>
                  <a:schemeClr val="dk1"/>
                </a:solidFill>
              </a:rPr>
              <a:t> Car detection</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MPL classifier:</a:t>
            </a:r>
            <a:r>
              <a:rPr lang="en-US" sz="2000">
                <a:solidFill>
                  <a:schemeClr val="dk1"/>
                </a:solidFill>
              </a:rPr>
              <a:t> Algorithm fusion</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US" sz="2000" b="1">
                <a:solidFill>
                  <a:schemeClr val="dk1"/>
                </a:solidFill>
              </a:rPr>
              <a:t>Tools and Libraries</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Flask:</a:t>
            </a:r>
            <a:r>
              <a:rPr lang="en-US" sz="2000">
                <a:solidFill>
                  <a:schemeClr val="dk1"/>
                </a:solidFill>
              </a:rPr>
              <a:t> Back-end web framework</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React:</a:t>
            </a:r>
            <a:r>
              <a:rPr lang="en-US" sz="2000">
                <a:solidFill>
                  <a:schemeClr val="dk1"/>
                </a:solidFill>
              </a:rPr>
              <a:t> Front-end framework</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Sklearn: </a:t>
            </a:r>
            <a:r>
              <a:rPr lang="en-US" sz="2000">
                <a:solidFill>
                  <a:schemeClr val="dk1"/>
                </a:solidFill>
              </a:rPr>
              <a:t>Machine learning algorithm training and testing</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Numpy:</a:t>
            </a:r>
            <a:r>
              <a:rPr lang="en-US" sz="2000">
                <a:solidFill>
                  <a:schemeClr val="dk1"/>
                </a:solidFill>
              </a:rPr>
              <a:t> Data normalization and high-level mathematical functions</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Pandas: </a:t>
            </a:r>
            <a:r>
              <a:rPr lang="en-US" sz="2000">
                <a:solidFill>
                  <a:schemeClr val="dk1"/>
                </a:solidFill>
              </a:rPr>
              <a:t>Data normalization</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i="1">
                <a:solidFill>
                  <a:schemeClr val="dk1"/>
                </a:solidFill>
              </a:rPr>
              <a:t>Opencv:</a:t>
            </a:r>
            <a:r>
              <a:rPr lang="en-US" sz="2000">
                <a:solidFill>
                  <a:schemeClr val="dk1"/>
                </a:solidFill>
              </a:rPr>
              <a:t> Object detection</a:t>
            </a:r>
            <a:endParaRPr sz="2000">
              <a:solidFill>
                <a:schemeClr val="dk1"/>
              </a:solidFill>
            </a:endParaRPr>
          </a:p>
          <a:p>
            <a:pPr marL="914400" lvl="1" indent="-355600" algn="l" rtl="0">
              <a:spcBef>
                <a:spcPts val="0"/>
              </a:spcBef>
              <a:spcAft>
                <a:spcPts val="0"/>
              </a:spcAft>
              <a:buClr>
                <a:schemeClr val="dk1"/>
              </a:buClr>
              <a:buSzPts val="2000"/>
              <a:buChar char="○"/>
            </a:pPr>
            <a:r>
              <a:rPr lang="en-US" sz="2000" b="1">
                <a:solidFill>
                  <a:schemeClr val="dk1"/>
                </a:solidFill>
              </a:rPr>
              <a:t>Python:</a:t>
            </a:r>
            <a:r>
              <a:rPr lang="en-US" sz="2000">
                <a:solidFill>
                  <a:schemeClr val="dk1"/>
                </a:solidFill>
              </a:rPr>
              <a:t> Programing Language</a:t>
            </a:r>
            <a:endParaRPr sz="2000">
              <a:solidFill>
                <a:schemeClr val="dk1"/>
              </a:solidFill>
            </a:endParaRPr>
          </a:p>
          <a:p>
            <a:pPr marL="0" lvl="0" indent="0" algn="l" rtl="0">
              <a:spcBef>
                <a:spcPts val="0"/>
              </a:spcBef>
              <a:spcAft>
                <a:spcPts val="0"/>
              </a:spcAft>
              <a:buNone/>
            </a:pPr>
            <a:endParaRPr sz="1200">
              <a:solidFill>
                <a:schemeClr val="lt1"/>
              </a:solidFill>
            </a:endParaRPr>
          </a:p>
        </p:txBody>
      </p:sp>
      <p:grpSp>
        <p:nvGrpSpPr>
          <p:cNvPr id="109" name="Google Shape;109;p1"/>
          <p:cNvGrpSpPr/>
          <p:nvPr/>
        </p:nvGrpSpPr>
        <p:grpSpPr>
          <a:xfrm>
            <a:off x="12841376" y="21822895"/>
            <a:ext cx="7813138" cy="5752857"/>
            <a:chOff x="11729950" y="21100075"/>
            <a:chExt cx="8924201" cy="6784830"/>
          </a:xfrm>
        </p:grpSpPr>
        <p:pic>
          <p:nvPicPr>
            <p:cNvPr id="110" name="Google Shape;110;p1"/>
            <p:cNvPicPr preferRelativeResize="0"/>
            <p:nvPr/>
          </p:nvPicPr>
          <p:blipFill>
            <a:blip r:embed="rId6">
              <a:alphaModFix/>
            </a:blip>
            <a:stretch>
              <a:fillRect/>
            </a:stretch>
          </p:blipFill>
          <p:spPr>
            <a:xfrm>
              <a:off x="11729950" y="21100075"/>
              <a:ext cx="8901701" cy="3274175"/>
            </a:xfrm>
            <a:prstGeom prst="rect">
              <a:avLst/>
            </a:prstGeom>
            <a:noFill/>
            <a:ln>
              <a:noFill/>
            </a:ln>
          </p:spPr>
        </p:pic>
        <p:pic>
          <p:nvPicPr>
            <p:cNvPr id="111" name="Google Shape;111;p1"/>
            <p:cNvPicPr preferRelativeResize="0"/>
            <p:nvPr/>
          </p:nvPicPr>
          <p:blipFill>
            <a:blip r:embed="rId7">
              <a:alphaModFix/>
            </a:blip>
            <a:stretch>
              <a:fillRect/>
            </a:stretch>
          </p:blipFill>
          <p:spPr>
            <a:xfrm>
              <a:off x="11752450" y="24610725"/>
              <a:ext cx="8901701" cy="3274180"/>
            </a:xfrm>
            <a:prstGeom prst="rect">
              <a:avLst/>
            </a:prstGeom>
            <a:noFill/>
            <a:ln>
              <a:noFill/>
            </a:ln>
          </p:spPr>
        </p:pic>
        <p:sp>
          <p:nvSpPr>
            <p:cNvPr id="112" name="Google Shape;112;p1"/>
            <p:cNvSpPr/>
            <p:nvPr/>
          </p:nvSpPr>
          <p:spPr>
            <a:xfrm rot="5400000">
              <a:off x="15926883" y="24057809"/>
              <a:ext cx="753300" cy="666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3" name="Google Shape;113;p1"/>
          <p:cNvPicPr preferRelativeResize="0"/>
          <p:nvPr/>
        </p:nvPicPr>
        <p:blipFill rotWithShape="1">
          <a:blip r:embed="rId8">
            <a:alphaModFix/>
          </a:blip>
          <a:srcRect l="5136" r="1805" b="4297"/>
          <a:stretch/>
        </p:blipFill>
        <p:spPr>
          <a:xfrm>
            <a:off x="8941388" y="5891925"/>
            <a:ext cx="4362900" cy="1892900"/>
          </a:xfrm>
          <a:prstGeom prst="rect">
            <a:avLst/>
          </a:prstGeom>
          <a:noFill/>
          <a:ln w="28575" cap="flat" cmpd="sng">
            <a:solidFill>
              <a:schemeClr val="dk2"/>
            </a:solidFill>
            <a:prstDash val="solid"/>
            <a:round/>
            <a:headEnd type="none" w="sm" len="sm"/>
            <a:tailEnd type="none" w="sm" len="sm"/>
          </a:ln>
        </p:spPr>
      </p:pic>
      <p:sp>
        <p:nvSpPr>
          <p:cNvPr id="114" name="Google Shape;114;p1"/>
          <p:cNvSpPr txBox="1"/>
          <p:nvPr/>
        </p:nvSpPr>
        <p:spPr>
          <a:xfrm>
            <a:off x="15650588" y="30806375"/>
            <a:ext cx="1856700" cy="3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latin typeface="Times New Roman"/>
                <a:ea typeface="Times New Roman"/>
                <a:cs typeface="Times New Roman"/>
                <a:sym typeface="Times New Roman"/>
              </a:rPr>
              <a:t>Application flowchart</a:t>
            </a:r>
            <a:endParaRPr sz="13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753</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Lane-change assistance using  on-vehicle sensor data fusion Team Members: Hagop Arabian, Daniel Gallegos, Roberto Garcia, Gerardo Ibarra, David Neilsen, Patrick Emmanuel Sangalang, Jonathan Santos, Deepanker Seth, Angel Tinajero, Xiao Hang Wang Faculty Advisor: Dr. Manveen Kaur MathWorks  Liaison: Sumit Tandon Department of Computer Science  College of Engineering, Computer Science, and Technology California State University, Los Angeles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Lane-change assistance using  on-vehicle sensor data fusion Team Members: Hagop Arabian, Daniel Gallegos, Roberto Garcia, Gerardo Ibarra, David Neilsen, Patrick Emmanuel Sangalang, Jonathan Santos, Deepanker Seth, Angel Tinajero, Xiao Hang Wang Faculty Advisor: Dr. Manveen Kaur MathWorks  Liaison: Sumit Tandon Department of Computer Science  College of Engineering, Computer Science, and Technology California State University, Los Angeles</dc:title>
  <dc:creator>lfa</dc:creator>
  <cp:lastModifiedBy>Gallegos, Daniel</cp:lastModifiedBy>
  <cp:revision>2</cp:revision>
  <dcterms:created xsi:type="dcterms:W3CDTF">2003-02-05T00:13:20Z</dcterms:created>
  <dcterms:modified xsi:type="dcterms:W3CDTF">2023-04-21T20:51:00Z</dcterms:modified>
</cp:coreProperties>
</file>