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004000" cx="2103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iiHZ8v80c6YnWdrwrP5TVL4J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C6FEDA-1FF1-426B-8A4B-762BEF7CB331}">
  <a:tblStyle styleId="{91C6FEDA-1FF1-426B-8A4B-762BEF7CB3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301875" y="685800"/>
            <a:ext cx="22542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cf4a02a5e_0_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300"/>
              <a:buFont typeface="Times New Roman"/>
              <a:buNone/>
            </a:pPr>
            <a:fld id="{00000000-1234-1234-1234-123412341234}" type="slidenum">
              <a:rPr b="0" i="0" lang="en-US" sz="2300" u="none">
                <a:solidFill>
                  <a:srgbClr val="000000"/>
                </a:solidFill>
                <a:latin typeface="Times New Roman"/>
                <a:ea typeface="Times New Roman"/>
                <a:cs typeface="Times New Roman"/>
                <a:sym typeface="Times New Roman"/>
              </a:rPr>
              <a:t>‹#›</a:t>
            </a:fld>
            <a:endParaRPr/>
          </a:p>
        </p:txBody>
      </p:sp>
      <p:sp>
        <p:nvSpPr>
          <p:cNvPr id="86" name="Google Shape;86;g22cf4a02a5e_0_37:notes"/>
          <p:cNvSpPr/>
          <p:nvPr>
            <p:ph idx="2" type="sldImg"/>
          </p:nvPr>
        </p:nvSpPr>
        <p:spPr>
          <a:xfrm>
            <a:off x="2301875" y="685800"/>
            <a:ext cx="22542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g22cf4a02a5e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Have students check that the logo is the appropriate one to 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body"/>
          </p:nvPr>
        </p:nvSpPr>
        <p:spPr>
          <a:xfrm>
            <a:off x="1577975"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8" name="Google Shape;18;p3"/>
          <p:cNvSpPr txBox="1"/>
          <p:nvPr>
            <p:ph idx="2" type="body"/>
          </p:nvPr>
        </p:nvSpPr>
        <p:spPr>
          <a:xfrm>
            <a:off x="10591800"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9" name="Google Shape;19;p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3"/>
          <p:cNvSpPr txBox="1"/>
          <p:nvPr>
            <p:ph type="ctrTitle"/>
          </p:nvPr>
        </p:nvSpPr>
        <p:spPr>
          <a:xfrm>
            <a:off x="1577975" y="9942513"/>
            <a:ext cx="17875250" cy="6859587"/>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subTitle"/>
          </p:nvPr>
        </p:nvSpPr>
        <p:spPr>
          <a:xfrm>
            <a:off x="3154363" y="18135600"/>
            <a:ext cx="14722475" cy="8178800"/>
          </a:xfrm>
          <a:prstGeom prst="rect">
            <a:avLst/>
          </a:prstGeom>
          <a:noFill/>
          <a:ln>
            <a:noFill/>
          </a:ln>
        </p:spPr>
        <p:txBody>
          <a:bodyPr anchorCtr="0" anchor="t" bIns="151500" lIns="303025" spcFirstLastPara="1" rIns="303025" wrap="square" tIns="151500">
            <a:noAutofit/>
          </a:bodyPr>
          <a:lstStyle>
            <a:lvl1pPr lvl="0" algn="ctr">
              <a:spcBef>
                <a:spcPts val="2120"/>
              </a:spcBef>
              <a:spcAft>
                <a:spcPts val="0"/>
              </a:spcAft>
              <a:buClr>
                <a:schemeClr val="dk1"/>
              </a:buClr>
              <a:buSzPts val="10600"/>
              <a:buFont typeface="Times New Roman"/>
              <a:buNone/>
              <a:defRPr/>
            </a:lvl1pPr>
            <a:lvl2pPr lvl="1" algn="ctr">
              <a:spcBef>
                <a:spcPts val="1860"/>
              </a:spcBef>
              <a:spcAft>
                <a:spcPts val="0"/>
              </a:spcAft>
              <a:buClr>
                <a:schemeClr val="dk1"/>
              </a:buClr>
              <a:buSzPts val="9300"/>
              <a:buFont typeface="Times New Roman"/>
              <a:buNone/>
              <a:defRPr/>
            </a:lvl2pPr>
            <a:lvl3pPr lvl="2" algn="ctr">
              <a:spcBef>
                <a:spcPts val="1580"/>
              </a:spcBef>
              <a:spcAft>
                <a:spcPts val="0"/>
              </a:spcAft>
              <a:buClr>
                <a:schemeClr val="dk1"/>
              </a:buClr>
              <a:buSzPts val="7900"/>
              <a:buFont typeface="Times New Roman"/>
              <a:buNone/>
              <a:defRPr/>
            </a:lvl3pPr>
            <a:lvl4pPr lvl="3" algn="ctr">
              <a:spcBef>
                <a:spcPts val="1340"/>
              </a:spcBef>
              <a:spcAft>
                <a:spcPts val="0"/>
              </a:spcAft>
              <a:buClr>
                <a:schemeClr val="dk1"/>
              </a:buClr>
              <a:buSzPts val="6700"/>
              <a:buFont typeface="Times New Roman"/>
              <a:buNone/>
              <a:defRPr/>
            </a:lvl4pPr>
            <a:lvl5pPr lvl="4" algn="ctr">
              <a:spcBef>
                <a:spcPts val="1340"/>
              </a:spcBef>
              <a:spcAft>
                <a:spcPts val="0"/>
              </a:spcAft>
              <a:buClr>
                <a:schemeClr val="dk1"/>
              </a:buClr>
              <a:buSzPts val="6700"/>
              <a:buFont typeface="Times New Roman"/>
              <a:buNone/>
              <a:defRPr/>
            </a:lvl5pPr>
            <a:lvl6pPr lvl="5" algn="ctr">
              <a:spcBef>
                <a:spcPts val="1340"/>
              </a:spcBef>
              <a:spcAft>
                <a:spcPts val="0"/>
              </a:spcAft>
              <a:buClr>
                <a:schemeClr val="dk1"/>
              </a:buClr>
              <a:buSzPts val="6700"/>
              <a:buFont typeface="Times New Roman"/>
              <a:buNone/>
              <a:defRPr/>
            </a:lvl6pPr>
            <a:lvl7pPr lvl="6" algn="ctr">
              <a:spcBef>
                <a:spcPts val="1340"/>
              </a:spcBef>
              <a:spcAft>
                <a:spcPts val="0"/>
              </a:spcAft>
              <a:buClr>
                <a:schemeClr val="dk1"/>
              </a:buClr>
              <a:buSzPts val="6700"/>
              <a:buFont typeface="Times New Roman"/>
              <a:buNone/>
              <a:defRPr/>
            </a:lvl7pPr>
            <a:lvl8pPr lvl="7" algn="ctr">
              <a:spcBef>
                <a:spcPts val="1340"/>
              </a:spcBef>
              <a:spcAft>
                <a:spcPts val="0"/>
              </a:spcAft>
              <a:buClr>
                <a:schemeClr val="dk1"/>
              </a:buClr>
              <a:buSzPts val="6700"/>
              <a:buFont typeface="Times New Roman"/>
              <a:buNone/>
              <a:defRPr/>
            </a:lvl8pPr>
            <a:lvl9pPr lvl="8" algn="ctr">
              <a:spcBef>
                <a:spcPts val="1340"/>
              </a:spcBef>
              <a:spcAft>
                <a:spcPts val="0"/>
              </a:spcAft>
              <a:buClr>
                <a:schemeClr val="dk1"/>
              </a:buClr>
              <a:buSzPts val="6700"/>
              <a:buFont typeface="Times New Roman"/>
              <a:buNone/>
              <a:defRPr/>
            </a:lvl9pPr>
          </a:lstStyle>
          <a:p/>
        </p:txBody>
      </p:sp>
      <p:sp>
        <p:nvSpPr>
          <p:cNvPr id="81" name="Google Shape;81;p1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4"/>
          <p:cNvSpPr txBox="1"/>
          <p:nvPr>
            <p:ph type="title"/>
          </p:nvPr>
        </p:nvSpPr>
        <p:spPr>
          <a:xfrm rot="5400000">
            <a:off x="4417219" y="13411994"/>
            <a:ext cx="25603200" cy="4468812"/>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
          <p:cNvSpPr txBox="1"/>
          <p:nvPr>
            <p:ph idx="1" type="body"/>
          </p:nvPr>
        </p:nvSpPr>
        <p:spPr>
          <a:xfrm rot="5400000">
            <a:off x="-4596606" y="9019381"/>
            <a:ext cx="25603200" cy="13254038"/>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5"/>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5"/>
          <p:cNvSpPr txBox="1"/>
          <p:nvPr>
            <p:ph idx="1" type="body"/>
          </p:nvPr>
        </p:nvSpPr>
        <p:spPr>
          <a:xfrm rot="5400000">
            <a:off x="914400" y="9909175"/>
            <a:ext cx="19202400" cy="1787525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4122738" y="22402800"/>
            <a:ext cx="12619037" cy="2644775"/>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p:nvPr>
            <p:ph idx="2" type="pic"/>
          </p:nvPr>
        </p:nvSpPr>
        <p:spPr>
          <a:xfrm>
            <a:off x="4122738" y="2859088"/>
            <a:ext cx="12619037" cy="19202400"/>
          </a:xfrm>
          <a:prstGeom prst="rect">
            <a:avLst/>
          </a:prstGeom>
          <a:noFill/>
          <a:ln>
            <a:noFill/>
          </a:ln>
        </p:spPr>
      </p:sp>
      <p:sp>
        <p:nvSpPr>
          <p:cNvPr id="37" name="Google Shape;37;p6"/>
          <p:cNvSpPr txBox="1"/>
          <p:nvPr>
            <p:ph idx="1" type="body"/>
          </p:nvPr>
        </p:nvSpPr>
        <p:spPr>
          <a:xfrm>
            <a:off x="4122738" y="25047575"/>
            <a:ext cx="12619037" cy="37560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38" name="Google Shape;38;p6"/>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7"/>
          <p:cNvSpPr txBox="1"/>
          <p:nvPr>
            <p:ph type="title"/>
          </p:nvPr>
        </p:nvSpPr>
        <p:spPr>
          <a:xfrm>
            <a:off x="1050925" y="1274763"/>
            <a:ext cx="6919913" cy="5422900"/>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
          <p:cNvSpPr txBox="1"/>
          <p:nvPr>
            <p:ph idx="1" type="body"/>
          </p:nvPr>
        </p:nvSpPr>
        <p:spPr>
          <a:xfrm>
            <a:off x="8223250" y="1274763"/>
            <a:ext cx="11757025" cy="27314525"/>
          </a:xfrm>
          <a:prstGeom prst="rect">
            <a:avLst/>
          </a:prstGeom>
          <a:noFill/>
          <a:ln>
            <a:noFill/>
          </a:ln>
        </p:spPr>
        <p:txBody>
          <a:bodyPr anchorCtr="0" anchor="t" bIns="151500" lIns="303025" spcFirstLastPara="1" rIns="303025" wrap="square" tIns="1515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44" name="Google Shape;44;p7"/>
          <p:cNvSpPr txBox="1"/>
          <p:nvPr>
            <p:ph idx="2" type="body"/>
          </p:nvPr>
        </p:nvSpPr>
        <p:spPr>
          <a:xfrm>
            <a:off x="1050925" y="6697663"/>
            <a:ext cx="6919913" cy="218916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45" name="Google Shape;45;p7"/>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1050925" y="1281113"/>
            <a:ext cx="189293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10"/>
          <p:cNvSpPr txBox="1"/>
          <p:nvPr>
            <p:ph idx="1" type="body"/>
          </p:nvPr>
        </p:nvSpPr>
        <p:spPr>
          <a:xfrm>
            <a:off x="1050925" y="7164388"/>
            <a:ext cx="9293225"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0" name="Google Shape;60;p10"/>
          <p:cNvSpPr txBox="1"/>
          <p:nvPr>
            <p:ph idx="2" type="body"/>
          </p:nvPr>
        </p:nvSpPr>
        <p:spPr>
          <a:xfrm>
            <a:off x="1050925" y="10148888"/>
            <a:ext cx="9293225"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1" name="Google Shape;61;p10"/>
          <p:cNvSpPr txBox="1"/>
          <p:nvPr>
            <p:ph idx="3" type="body"/>
          </p:nvPr>
        </p:nvSpPr>
        <p:spPr>
          <a:xfrm>
            <a:off x="10683875" y="7164388"/>
            <a:ext cx="9296400"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2" name="Google Shape;62;p10"/>
          <p:cNvSpPr txBox="1"/>
          <p:nvPr>
            <p:ph idx="4" type="body"/>
          </p:nvPr>
        </p:nvSpPr>
        <p:spPr>
          <a:xfrm>
            <a:off x="10683875" y="10148888"/>
            <a:ext cx="9296400"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10"/>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1"/>
          <p:cNvSpPr txBox="1"/>
          <p:nvPr>
            <p:ph type="title"/>
          </p:nvPr>
        </p:nvSpPr>
        <p:spPr>
          <a:xfrm>
            <a:off x="1662113" y="20566063"/>
            <a:ext cx="17875250" cy="6356350"/>
          </a:xfrm>
          <a:prstGeom prst="rect">
            <a:avLst/>
          </a:prstGeom>
          <a:noFill/>
          <a:ln>
            <a:noFill/>
          </a:ln>
        </p:spPr>
        <p:txBody>
          <a:bodyPr anchorCtr="0" anchor="t" bIns="151500" lIns="303025" spcFirstLastPara="1" rIns="303025" wrap="square" tIns="1515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1"/>
          <p:cNvSpPr txBox="1"/>
          <p:nvPr>
            <p:ph idx="1" type="body"/>
          </p:nvPr>
        </p:nvSpPr>
        <p:spPr>
          <a:xfrm>
            <a:off x="1662113" y="13565188"/>
            <a:ext cx="17875250" cy="7000875"/>
          </a:xfrm>
          <a:prstGeom prst="rect">
            <a:avLst/>
          </a:prstGeom>
          <a:noFill/>
          <a:ln>
            <a:noFill/>
          </a:ln>
        </p:spPr>
        <p:txBody>
          <a:bodyPr anchorCtr="0" anchor="b" bIns="151500" lIns="303025" spcFirstLastPara="1" rIns="303025" wrap="square" tIns="1515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69" name="Google Shape;69;p11"/>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EBCF"/>
            </a:gs>
            <a:gs pos="50000">
              <a:srgbClr val="9CB86E"/>
            </a:gs>
            <a:gs pos="100000">
              <a:srgbClr val="156B13"/>
            </a:gs>
          </a:gsLst>
          <a:lin ang="2700000" scaled="0"/>
        </a:gra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1" name="Google Shape;11;p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12" name="Google Shape;12;p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3" name="Google Shape;13;p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4" name="Google Shape;14;p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6.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15.png"/><Relationship Id="rId15" Type="http://schemas.openxmlformats.org/officeDocument/2006/relationships/image" Target="../media/image12.png"/><Relationship Id="rId14" Type="http://schemas.openxmlformats.org/officeDocument/2006/relationships/image" Target="../media/image5.png"/><Relationship Id="rId17" Type="http://schemas.openxmlformats.org/officeDocument/2006/relationships/image" Target="../media/image13.png"/><Relationship Id="rId16"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 Id="rId18"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g22cf4a02a5e_0_37"/>
          <p:cNvSpPr/>
          <p:nvPr/>
        </p:nvSpPr>
        <p:spPr>
          <a:xfrm>
            <a:off x="7315200" y="11430000"/>
            <a:ext cx="6400800" cy="20116800"/>
          </a:xfrm>
          <a:prstGeom prst="roundRect">
            <a:avLst>
              <a:gd fmla="val 0"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2cf4a02a5e_0_37"/>
          <p:cNvSpPr/>
          <p:nvPr/>
        </p:nvSpPr>
        <p:spPr>
          <a:xfrm>
            <a:off x="1828800" y="6400800"/>
            <a:ext cx="8229600" cy="45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p>
        </p:txBody>
      </p:sp>
      <p:sp>
        <p:nvSpPr>
          <p:cNvPr id="91" name="Google Shape;91;g22cf4a02a5e_0_37"/>
          <p:cNvSpPr/>
          <p:nvPr/>
        </p:nvSpPr>
        <p:spPr>
          <a:xfrm>
            <a:off x="14170900" y="11430000"/>
            <a:ext cx="6400800" cy="20116800"/>
          </a:xfrm>
          <a:prstGeom prst="roundRect">
            <a:avLst>
              <a:gd fmla="val 0" name="adj"/>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2cf4a02a5e_0_37"/>
          <p:cNvSpPr/>
          <p:nvPr/>
        </p:nvSpPr>
        <p:spPr>
          <a:xfrm>
            <a:off x="14308250" y="24507000"/>
            <a:ext cx="5947500" cy="1322400"/>
          </a:xfrm>
          <a:prstGeom prst="flowChartOffpageConnector">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Next multiple models were created for each, each varying a single feature informing if the sample matches the corresponding blood type.</a:t>
            </a:r>
            <a:endParaRPr sz="1800"/>
          </a:p>
        </p:txBody>
      </p:sp>
      <p:sp>
        <p:nvSpPr>
          <p:cNvPr id="93" name="Google Shape;93;g22cf4a02a5e_0_37"/>
          <p:cNvSpPr txBox="1"/>
          <p:nvPr/>
        </p:nvSpPr>
        <p:spPr>
          <a:xfrm>
            <a:off x="0" y="0"/>
            <a:ext cx="21031200" cy="52578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4" name="Google Shape;94;g22cf4a02a5e_0_37"/>
          <p:cNvSpPr txBox="1"/>
          <p:nvPr>
            <p:ph type="title"/>
          </p:nvPr>
        </p:nvSpPr>
        <p:spPr>
          <a:xfrm>
            <a:off x="2628900" y="76200"/>
            <a:ext cx="15700500" cy="5257800"/>
          </a:xfrm>
          <a:prstGeom prst="rect">
            <a:avLst/>
          </a:prstGeom>
          <a:noFill/>
          <a:ln>
            <a:noFill/>
          </a:ln>
        </p:spPr>
        <p:txBody>
          <a:bodyPr anchorCtr="0" anchor="ctr" bIns="151500" lIns="303025" spcFirstLastPara="1" rIns="303025" wrap="square" tIns="151500">
            <a:noAutofit/>
          </a:bodyPr>
          <a:lstStyle/>
          <a:p>
            <a:pPr indent="0" lvl="0" marL="0" rtl="0" algn="ctr">
              <a:lnSpc>
                <a:spcPct val="100000"/>
              </a:lnSpc>
              <a:spcBef>
                <a:spcPts val="0"/>
              </a:spcBef>
              <a:spcAft>
                <a:spcPts val="0"/>
              </a:spcAft>
              <a:buClr>
                <a:schemeClr val="dk1"/>
              </a:buClr>
              <a:buSzPts val="1100"/>
              <a:buFont typeface="Arial"/>
              <a:buNone/>
            </a:pPr>
            <a:r>
              <a:rPr b="1" lang="en-US" sz="6000">
                <a:solidFill>
                  <a:srgbClr val="FFCC00"/>
                </a:solidFill>
                <a:latin typeface="Arial"/>
                <a:ea typeface="Arial"/>
                <a:cs typeface="Arial"/>
                <a:sym typeface="Arial"/>
              </a:rPr>
              <a:t>Comorbidity and Genetic Factors and their Impacts on Patients with COVID-19</a:t>
            </a:r>
            <a:endParaRPr b="0" i="0" sz="2100" u="none">
              <a:solidFill>
                <a:srgbClr val="FFCC00"/>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1" lang="en-US" sz="3200">
                <a:solidFill>
                  <a:srgbClr val="FFCC00"/>
                </a:solidFill>
                <a:latin typeface="Arial"/>
                <a:ea typeface="Arial"/>
                <a:cs typeface="Arial"/>
                <a:sym typeface="Arial"/>
              </a:rPr>
              <a:t> </a:t>
            </a:r>
            <a:r>
              <a:rPr b="1" i="0" lang="en-US" sz="3200" u="none">
                <a:solidFill>
                  <a:srgbClr val="FFCC00"/>
                </a:solidFill>
                <a:latin typeface="Arial"/>
                <a:ea typeface="Arial"/>
                <a:cs typeface="Arial"/>
                <a:sym typeface="Arial"/>
              </a:rPr>
              <a:t>Team Members: </a:t>
            </a:r>
            <a:r>
              <a:rPr lang="en-US" sz="3200">
                <a:solidFill>
                  <a:srgbClr val="FFCC00"/>
                </a:solidFill>
                <a:latin typeface="Arial"/>
                <a:ea typeface="Arial"/>
                <a:cs typeface="Arial"/>
                <a:sym typeface="Arial"/>
              </a:rPr>
              <a:t>Rohan Chatterjee,</a:t>
            </a:r>
            <a:r>
              <a:rPr b="1" i="0" lang="en-US" sz="3200" u="none">
                <a:solidFill>
                  <a:srgbClr val="FFCC00"/>
                </a:solidFill>
                <a:latin typeface="Arial"/>
                <a:ea typeface="Arial"/>
                <a:cs typeface="Arial"/>
                <a:sym typeface="Arial"/>
              </a:rPr>
              <a:t> </a:t>
            </a:r>
            <a:r>
              <a:rPr lang="en-US" sz="3200">
                <a:solidFill>
                  <a:srgbClr val="FFCC00"/>
                </a:solidFill>
                <a:latin typeface="Arial"/>
                <a:ea typeface="Arial"/>
                <a:cs typeface="Arial"/>
                <a:sym typeface="Arial"/>
              </a:rPr>
              <a:t>Francisco Contreras, Jimuel Julaton,</a:t>
            </a:r>
            <a:br>
              <a:rPr lang="en-US" sz="3200">
                <a:solidFill>
                  <a:srgbClr val="FFCC00"/>
                </a:solidFill>
                <a:latin typeface="Arial"/>
                <a:ea typeface="Arial"/>
                <a:cs typeface="Arial"/>
                <a:sym typeface="Arial"/>
              </a:rPr>
            </a:br>
            <a:r>
              <a:rPr lang="en-US" sz="3200">
                <a:solidFill>
                  <a:srgbClr val="FFCC00"/>
                </a:solidFill>
                <a:latin typeface="Arial"/>
                <a:ea typeface="Arial"/>
                <a:cs typeface="Arial"/>
                <a:sym typeface="Arial"/>
              </a:rPr>
              <a:t>  Luis Gonzalez, Riese Atianzar, Emily Gonzalez, Chen-Ching Lin, </a:t>
            </a:r>
            <a:endParaRPr sz="3200">
              <a:solidFill>
                <a:srgbClr val="FFCC00"/>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lang="en-US" sz="3200">
                <a:solidFill>
                  <a:srgbClr val="FFCC00"/>
                </a:solidFill>
                <a:latin typeface="Arial"/>
                <a:ea typeface="Arial"/>
                <a:cs typeface="Arial"/>
                <a:sym typeface="Arial"/>
              </a:rPr>
              <a:t> Juan Hernandez, Carlos Hernandez, Ting Fung Ha</a:t>
            </a:r>
            <a:br>
              <a:rPr b="0" i="0" lang="en-US" sz="3200" u="none">
                <a:solidFill>
                  <a:srgbClr val="FFCC00"/>
                </a:solidFill>
                <a:latin typeface="Arial"/>
                <a:ea typeface="Arial"/>
                <a:cs typeface="Arial"/>
                <a:sym typeface="Arial"/>
              </a:rPr>
            </a:br>
            <a:r>
              <a:rPr b="1" i="0" lang="en-US" sz="3200" u="none">
                <a:solidFill>
                  <a:srgbClr val="FFCC00"/>
                </a:solidFill>
                <a:latin typeface="Arial"/>
                <a:ea typeface="Arial"/>
                <a:cs typeface="Arial"/>
                <a:sym typeface="Arial"/>
              </a:rPr>
              <a:t>Faculty Advisor:</a:t>
            </a:r>
            <a:r>
              <a:rPr b="0" i="0" lang="en-US" sz="3200" u="none">
                <a:solidFill>
                  <a:srgbClr val="FFCC00"/>
                </a:solidFill>
                <a:latin typeface="Arial"/>
                <a:ea typeface="Arial"/>
                <a:cs typeface="Arial"/>
                <a:sym typeface="Arial"/>
              </a:rPr>
              <a:t> Dr. </a:t>
            </a:r>
            <a:r>
              <a:rPr lang="en-US" sz="3200">
                <a:solidFill>
                  <a:srgbClr val="FFCC00"/>
                </a:solidFill>
                <a:latin typeface="Arial"/>
                <a:ea typeface="Arial"/>
                <a:cs typeface="Arial"/>
                <a:sym typeface="Arial"/>
              </a:rPr>
              <a:t>Navid Amini</a:t>
            </a:r>
            <a:endParaRPr sz="3200">
              <a:solidFill>
                <a:srgbClr val="FFCC00"/>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1" lang="en-US" sz="3200">
                <a:solidFill>
                  <a:srgbClr val="FFCC00"/>
                </a:solidFill>
                <a:latin typeface="Arial"/>
                <a:ea typeface="Arial"/>
                <a:cs typeface="Arial"/>
                <a:sym typeface="Arial"/>
              </a:rPr>
              <a:t>Project Liaison: </a:t>
            </a:r>
            <a:r>
              <a:rPr lang="en-US" sz="3200">
                <a:solidFill>
                  <a:srgbClr val="FFCC00"/>
                </a:solidFill>
                <a:latin typeface="Arial"/>
                <a:ea typeface="Arial"/>
                <a:cs typeface="Arial"/>
                <a:sym typeface="Arial"/>
              </a:rPr>
              <a:t>Haley Kirk</a:t>
            </a:r>
            <a:br>
              <a:rPr b="0" i="0" lang="en-US" sz="3200" u="none">
                <a:solidFill>
                  <a:srgbClr val="FFCC00"/>
                </a:solidFill>
                <a:latin typeface="Arial"/>
                <a:ea typeface="Arial"/>
                <a:cs typeface="Arial"/>
                <a:sym typeface="Arial"/>
              </a:rPr>
            </a:br>
            <a:r>
              <a:rPr b="0" i="0" lang="en-US" sz="3200" u="none">
                <a:solidFill>
                  <a:srgbClr val="FFCC00"/>
                </a:solidFill>
                <a:latin typeface="Arial"/>
                <a:ea typeface="Arial"/>
                <a:cs typeface="Arial"/>
                <a:sym typeface="Arial"/>
              </a:rPr>
              <a:t>Department of Computer Science</a:t>
            </a:r>
            <a:br>
              <a:rPr b="0" i="0" lang="en-US" sz="3200" u="none">
                <a:solidFill>
                  <a:srgbClr val="FFCC00"/>
                </a:solidFill>
                <a:latin typeface="Arial"/>
                <a:ea typeface="Arial"/>
                <a:cs typeface="Arial"/>
                <a:sym typeface="Arial"/>
              </a:rPr>
            </a:br>
            <a:r>
              <a:rPr b="0" i="0" lang="en-US" sz="3200" u="none">
                <a:solidFill>
                  <a:srgbClr val="FFCC00"/>
                </a:solidFill>
                <a:latin typeface="Arial"/>
                <a:ea typeface="Arial"/>
                <a:cs typeface="Arial"/>
                <a:sym typeface="Arial"/>
              </a:rPr>
              <a:t>College of Engineering, Computer Science, and Technology</a:t>
            </a:r>
            <a:br>
              <a:rPr b="0" i="0" lang="en-US" sz="3200" u="none">
                <a:solidFill>
                  <a:srgbClr val="FFCC00"/>
                </a:solidFill>
                <a:latin typeface="Arial"/>
                <a:ea typeface="Arial"/>
                <a:cs typeface="Arial"/>
                <a:sym typeface="Arial"/>
              </a:rPr>
            </a:br>
            <a:r>
              <a:rPr b="0" i="0" lang="en-US" sz="3200" u="none">
                <a:solidFill>
                  <a:srgbClr val="FFCC00"/>
                </a:solidFill>
                <a:latin typeface="Arial"/>
                <a:ea typeface="Arial"/>
                <a:cs typeface="Arial"/>
                <a:sym typeface="Arial"/>
              </a:rPr>
              <a:t>California State University, Los Angeles</a:t>
            </a:r>
            <a:endParaRPr sz="14800"/>
          </a:p>
        </p:txBody>
      </p:sp>
      <p:pic>
        <p:nvPicPr>
          <p:cNvPr descr="CalStateLAlogo_badge_white.png" id="95" name="Google Shape;95;g22cf4a02a5e_0_37"/>
          <p:cNvPicPr preferRelativeResize="0"/>
          <p:nvPr/>
        </p:nvPicPr>
        <p:blipFill rotWithShape="1">
          <a:blip r:embed="rId3">
            <a:alphaModFix/>
          </a:blip>
          <a:srcRect b="0" l="0" r="0" t="0"/>
          <a:stretch/>
        </p:blipFill>
        <p:spPr>
          <a:xfrm>
            <a:off x="609600" y="1371600"/>
            <a:ext cx="2536825" cy="3155950"/>
          </a:xfrm>
          <a:prstGeom prst="rect">
            <a:avLst/>
          </a:prstGeom>
          <a:noFill/>
          <a:ln>
            <a:noFill/>
          </a:ln>
        </p:spPr>
      </p:pic>
      <p:pic>
        <p:nvPicPr>
          <p:cNvPr descr="CSUPERB 2022 | CSU" id="96" name="Google Shape;96;g22cf4a02a5e_0_37"/>
          <p:cNvPicPr preferRelativeResize="0"/>
          <p:nvPr/>
        </p:nvPicPr>
        <p:blipFill rotWithShape="1">
          <a:blip r:embed="rId4">
            <a:alphaModFix/>
          </a:blip>
          <a:srcRect b="0" l="0" r="0" t="0"/>
          <a:stretch/>
        </p:blipFill>
        <p:spPr>
          <a:xfrm>
            <a:off x="16372149" y="3386368"/>
            <a:ext cx="4517856" cy="1505953"/>
          </a:xfrm>
          <a:prstGeom prst="rect">
            <a:avLst/>
          </a:prstGeom>
          <a:noFill/>
          <a:ln>
            <a:noFill/>
          </a:ln>
        </p:spPr>
      </p:pic>
      <p:pic>
        <p:nvPicPr>
          <p:cNvPr id="97" name="Google Shape;97;g22cf4a02a5e_0_37"/>
          <p:cNvPicPr preferRelativeResize="0"/>
          <p:nvPr/>
        </p:nvPicPr>
        <p:blipFill rotWithShape="1">
          <a:blip r:embed="rId5">
            <a:alphaModFix/>
          </a:blip>
          <a:srcRect b="11401" l="0" r="0" t="-687"/>
          <a:stretch/>
        </p:blipFill>
        <p:spPr>
          <a:xfrm>
            <a:off x="16475250" y="-152400"/>
            <a:ext cx="4517850" cy="4034070"/>
          </a:xfrm>
          <a:prstGeom prst="rect">
            <a:avLst/>
          </a:prstGeom>
          <a:noFill/>
          <a:ln>
            <a:noFill/>
          </a:ln>
        </p:spPr>
      </p:pic>
      <p:sp>
        <p:nvSpPr>
          <p:cNvPr id="98" name="Google Shape;98;g22cf4a02a5e_0_37"/>
          <p:cNvSpPr/>
          <p:nvPr/>
        </p:nvSpPr>
        <p:spPr>
          <a:xfrm>
            <a:off x="457200" y="11430000"/>
            <a:ext cx="6400800" cy="20116800"/>
          </a:xfrm>
          <a:prstGeom prst="roundRect">
            <a:avLst>
              <a:gd fmla="val 0" name="adj"/>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2cf4a02a5e_0_37"/>
          <p:cNvSpPr/>
          <p:nvPr/>
        </p:nvSpPr>
        <p:spPr>
          <a:xfrm>
            <a:off x="1230625" y="11887200"/>
            <a:ext cx="5115000" cy="2476500"/>
          </a:xfrm>
          <a:prstGeom prst="roundRect">
            <a:avLst>
              <a:gd fmla="val 16667" name="adj"/>
            </a:avLst>
          </a:prstGeom>
          <a:solidFill>
            <a:schemeClr val="lt1"/>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t>Tableau Portal</a:t>
            </a:r>
            <a:endParaRPr b="1" sz="7200"/>
          </a:p>
        </p:txBody>
      </p:sp>
      <p:sp>
        <p:nvSpPr>
          <p:cNvPr id="100" name="Google Shape;100;g22cf4a02a5e_0_37"/>
          <p:cNvSpPr/>
          <p:nvPr/>
        </p:nvSpPr>
        <p:spPr>
          <a:xfrm>
            <a:off x="8059963" y="11887200"/>
            <a:ext cx="5115000" cy="2476500"/>
          </a:xfrm>
          <a:prstGeom prst="roundRect">
            <a:avLst>
              <a:gd fmla="val 16667" name="adj"/>
            </a:avLst>
          </a:prstGeom>
          <a:solidFill>
            <a:srgbClr val="FFE599"/>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0"/>
              <a:t>Visualization Application</a:t>
            </a:r>
            <a:endParaRPr b="1" sz="6000"/>
          </a:p>
        </p:txBody>
      </p:sp>
      <p:sp>
        <p:nvSpPr>
          <p:cNvPr id="101" name="Google Shape;101;g22cf4a02a5e_0_37"/>
          <p:cNvSpPr/>
          <p:nvPr/>
        </p:nvSpPr>
        <p:spPr>
          <a:xfrm>
            <a:off x="14813100" y="11887200"/>
            <a:ext cx="5115000" cy="2476500"/>
          </a:xfrm>
          <a:prstGeom prst="roundRect">
            <a:avLst>
              <a:gd fmla="val 16667" name="adj"/>
            </a:avLst>
          </a:prstGeom>
          <a:solidFill>
            <a:srgbClr val="EAD1DC"/>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300"/>
              <a:t>Blood Type Analysis</a:t>
            </a:r>
            <a:endParaRPr b="1" sz="6300"/>
          </a:p>
        </p:txBody>
      </p:sp>
      <p:pic>
        <p:nvPicPr>
          <p:cNvPr id="102" name="Google Shape;102;g22cf4a02a5e_0_37"/>
          <p:cNvPicPr preferRelativeResize="0"/>
          <p:nvPr/>
        </p:nvPicPr>
        <p:blipFill>
          <a:blip r:embed="rId6">
            <a:alphaModFix/>
          </a:blip>
          <a:stretch>
            <a:fillRect/>
          </a:stretch>
        </p:blipFill>
        <p:spPr>
          <a:xfrm>
            <a:off x="604175" y="28799800"/>
            <a:ext cx="2747124" cy="2747124"/>
          </a:xfrm>
          <a:prstGeom prst="rect">
            <a:avLst/>
          </a:prstGeom>
          <a:noFill/>
          <a:ln>
            <a:noFill/>
          </a:ln>
        </p:spPr>
      </p:pic>
      <p:sp>
        <p:nvSpPr>
          <p:cNvPr id="103" name="Google Shape;103;g22cf4a02a5e_0_37"/>
          <p:cNvSpPr/>
          <p:nvPr/>
        </p:nvSpPr>
        <p:spPr>
          <a:xfrm>
            <a:off x="685800" y="20429877"/>
            <a:ext cx="5947500" cy="121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A comparison of </a:t>
            </a:r>
            <a:r>
              <a:rPr lang="en-US" sz="1800">
                <a:extLst>
                  <a:ext uri="http://customooxmlschemas.google.com/">
                    <go:slidesCustomData xmlns:go="http://customooxmlschemas.google.com/" textRoundtripDataId="0"/>
                  </a:ext>
                </a:extLst>
              </a:rPr>
              <a:t>freedom score</a:t>
            </a:r>
            <a:r>
              <a:rPr lang="en-US" sz="1800"/>
              <a:t> of different countries and COVID-19 deaths in those countries, with the countries having more freedom also having more deaths.</a:t>
            </a:r>
            <a:endParaRPr sz="1800"/>
          </a:p>
        </p:txBody>
      </p:sp>
      <p:sp>
        <p:nvSpPr>
          <p:cNvPr id="104" name="Google Shape;104;g22cf4a02a5e_0_37"/>
          <p:cNvSpPr/>
          <p:nvPr/>
        </p:nvSpPr>
        <p:spPr>
          <a:xfrm>
            <a:off x="685800" y="26806153"/>
            <a:ext cx="5945400" cy="1191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A comparison using percentage of internet access of different countries and COVID-19 cases in those countries, with the countries having more access also having more cases.</a:t>
            </a:r>
            <a:endParaRPr sz="1800"/>
          </a:p>
        </p:txBody>
      </p:sp>
      <p:sp>
        <p:nvSpPr>
          <p:cNvPr id="105" name="Google Shape;105;g22cf4a02a5e_0_37"/>
          <p:cNvSpPr/>
          <p:nvPr/>
        </p:nvSpPr>
        <p:spPr>
          <a:xfrm>
            <a:off x="7741925" y="20574000"/>
            <a:ext cx="5489700" cy="845700"/>
          </a:xfrm>
          <a:prstGeom prst="roundRect">
            <a:avLst>
              <a:gd fmla="val 16667"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t>The application is created to display the visualizations </a:t>
            </a:r>
            <a:endParaRPr sz="2500"/>
          </a:p>
        </p:txBody>
      </p:sp>
      <p:pic>
        <p:nvPicPr>
          <p:cNvPr id="106" name="Google Shape;106;g22cf4a02a5e_0_37"/>
          <p:cNvPicPr preferRelativeResize="0"/>
          <p:nvPr/>
        </p:nvPicPr>
        <p:blipFill>
          <a:blip r:embed="rId7">
            <a:alphaModFix/>
          </a:blip>
          <a:stretch>
            <a:fillRect/>
          </a:stretch>
        </p:blipFill>
        <p:spPr>
          <a:xfrm>
            <a:off x="9767075" y="14630400"/>
            <a:ext cx="1554480" cy="1554480"/>
          </a:xfrm>
          <a:prstGeom prst="rect">
            <a:avLst/>
          </a:prstGeom>
          <a:noFill/>
          <a:ln>
            <a:noFill/>
          </a:ln>
        </p:spPr>
      </p:pic>
      <p:pic>
        <p:nvPicPr>
          <p:cNvPr id="107" name="Google Shape;107;g22cf4a02a5e_0_37"/>
          <p:cNvPicPr preferRelativeResize="0"/>
          <p:nvPr/>
        </p:nvPicPr>
        <p:blipFill>
          <a:blip r:embed="rId8">
            <a:alphaModFix/>
          </a:blip>
          <a:stretch>
            <a:fillRect/>
          </a:stretch>
        </p:blipFill>
        <p:spPr>
          <a:xfrm>
            <a:off x="7775013" y="14632213"/>
            <a:ext cx="1554480" cy="1554480"/>
          </a:xfrm>
          <a:prstGeom prst="rect">
            <a:avLst/>
          </a:prstGeom>
          <a:noFill/>
          <a:ln>
            <a:noFill/>
          </a:ln>
        </p:spPr>
      </p:pic>
      <p:pic>
        <p:nvPicPr>
          <p:cNvPr id="108" name="Google Shape;108;g22cf4a02a5e_0_37"/>
          <p:cNvPicPr preferRelativeResize="0"/>
          <p:nvPr/>
        </p:nvPicPr>
        <p:blipFill>
          <a:blip r:embed="rId9">
            <a:alphaModFix/>
          </a:blip>
          <a:stretch>
            <a:fillRect/>
          </a:stretch>
        </p:blipFill>
        <p:spPr>
          <a:xfrm>
            <a:off x="11893188" y="14630412"/>
            <a:ext cx="1554478" cy="1554479"/>
          </a:xfrm>
          <a:prstGeom prst="rect">
            <a:avLst/>
          </a:prstGeom>
          <a:noFill/>
          <a:ln>
            <a:noFill/>
          </a:ln>
        </p:spPr>
      </p:pic>
      <p:sp>
        <p:nvSpPr>
          <p:cNvPr id="109" name="Google Shape;109;g22cf4a02a5e_0_37"/>
          <p:cNvSpPr/>
          <p:nvPr/>
        </p:nvSpPr>
        <p:spPr>
          <a:xfrm>
            <a:off x="7746532" y="16611600"/>
            <a:ext cx="5819100" cy="588900"/>
          </a:xfrm>
          <a:prstGeom prst="roundRect">
            <a:avLst>
              <a:gd fmla="val 16667"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Libraries Used</a:t>
            </a:r>
            <a:endParaRPr sz="3000"/>
          </a:p>
        </p:txBody>
      </p:sp>
      <p:pic>
        <p:nvPicPr>
          <p:cNvPr id="110" name="Google Shape;110;g22cf4a02a5e_0_37"/>
          <p:cNvPicPr preferRelativeResize="0"/>
          <p:nvPr/>
        </p:nvPicPr>
        <p:blipFill rotWithShape="1">
          <a:blip r:embed="rId10">
            <a:alphaModFix/>
          </a:blip>
          <a:srcRect b="0" l="479" r="10647" t="5598"/>
          <a:stretch/>
        </p:blipFill>
        <p:spPr>
          <a:xfrm>
            <a:off x="685800" y="16444788"/>
            <a:ext cx="5945347" cy="3918676"/>
          </a:xfrm>
          <a:prstGeom prst="rect">
            <a:avLst/>
          </a:prstGeom>
          <a:noFill/>
          <a:ln cap="flat" cmpd="sng" w="19050">
            <a:solidFill>
              <a:schemeClr val="dk2"/>
            </a:solidFill>
            <a:prstDash val="solid"/>
            <a:round/>
            <a:headEnd len="sm" w="sm" type="none"/>
            <a:tailEnd len="sm" w="sm" type="none"/>
          </a:ln>
        </p:spPr>
      </p:pic>
      <p:sp>
        <p:nvSpPr>
          <p:cNvPr id="111" name="Google Shape;111;g22cf4a02a5e_0_37"/>
          <p:cNvSpPr/>
          <p:nvPr/>
        </p:nvSpPr>
        <p:spPr>
          <a:xfrm>
            <a:off x="685800" y="15662400"/>
            <a:ext cx="5947500" cy="708300"/>
          </a:xfrm>
          <a:prstGeom prst="roundRect">
            <a:avLst>
              <a:gd fmla="val 21758" name="adj"/>
            </a:avLst>
          </a:prstGeom>
          <a:solidFill>
            <a:schemeClr val="lt1"/>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2400"/>
              <a:t>Country's Freedoms Score and</a:t>
            </a:r>
            <a:br>
              <a:rPr b="1" lang="en-US" sz="2400"/>
            </a:br>
            <a:r>
              <a:rPr b="1" lang="en-US" sz="2400"/>
              <a:t>impact on COVID deaths </a:t>
            </a:r>
            <a:endParaRPr b="1" sz="2400"/>
          </a:p>
        </p:txBody>
      </p:sp>
      <p:sp>
        <p:nvSpPr>
          <p:cNvPr id="112" name="Google Shape;112;g22cf4a02a5e_0_37"/>
          <p:cNvSpPr/>
          <p:nvPr/>
        </p:nvSpPr>
        <p:spPr>
          <a:xfrm>
            <a:off x="685800" y="22372325"/>
            <a:ext cx="5945400" cy="435900"/>
          </a:xfrm>
          <a:prstGeom prst="roundRect">
            <a:avLst>
              <a:gd fmla="val 48973" name="adj"/>
            </a:avLst>
          </a:prstGeom>
          <a:solidFill>
            <a:schemeClr val="lt1"/>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2200"/>
              <a:t>Internet Access vs Covid Cases</a:t>
            </a:r>
            <a:endParaRPr b="1" sz="2200"/>
          </a:p>
        </p:txBody>
      </p:sp>
      <p:pic>
        <p:nvPicPr>
          <p:cNvPr id="113" name="Google Shape;113;g22cf4a02a5e_0_37"/>
          <p:cNvPicPr preferRelativeResize="0"/>
          <p:nvPr/>
        </p:nvPicPr>
        <p:blipFill rotWithShape="1">
          <a:blip r:embed="rId11">
            <a:alphaModFix/>
          </a:blip>
          <a:srcRect b="0" l="0" r="10674" t="5401"/>
          <a:stretch/>
        </p:blipFill>
        <p:spPr>
          <a:xfrm>
            <a:off x="685800" y="22884288"/>
            <a:ext cx="5947502" cy="3824345"/>
          </a:xfrm>
          <a:prstGeom prst="rect">
            <a:avLst/>
          </a:prstGeom>
          <a:noFill/>
          <a:ln cap="flat" cmpd="sng" w="19050">
            <a:solidFill>
              <a:schemeClr val="dk2"/>
            </a:solidFill>
            <a:prstDash val="solid"/>
            <a:round/>
            <a:headEnd len="sm" w="sm" type="none"/>
            <a:tailEnd len="sm" w="sm" type="none"/>
          </a:ln>
        </p:spPr>
      </p:pic>
      <p:pic>
        <p:nvPicPr>
          <p:cNvPr id="114" name="Google Shape;114;g22cf4a02a5e_0_37"/>
          <p:cNvPicPr preferRelativeResize="0"/>
          <p:nvPr/>
        </p:nvPicPr>
        <p:blipFill>
          <a:blip r:embed="rId12">
            <a:alphaModFix/>
          </a:blip>
          <a:stretch>
            <a:fillRect/>
          </a:stretch>
        </p:blipFill>
        <p:spPr>
          <a:xfrm>
            <a:off x="7938776" y="17327113"/>
            <a:ext cx="4924499" cy="2967866"/>
          </a:xfrm>
          <a:prstGeom prst="rect">
            <a:avLst/>
          </a:prstGeom>
          <a:noFill/>
          <a:ln>
            <a:noFill/>
          </a:ln>
        </p:spPr>
      </p:pic>
      <p:sp>
        <p:nvSpPr>
          <p:cNvPr id="115" name="Google Shape;115;g22cf4a02a5e_0_37"/>
          <p:cNvSpPr/>
          <p:nvPr/>
        </p:nvSpPr>
        <p:spPr>
          <a:xfrm>
            <a:off x="10241280" y="28877650"/>
            <a:ext cx="3354900" cy="2669100"/>
          </a:xfrm>
          <a:prstGeom prst="roundRect">
            <a:avLst>
              <a:gd fmla="val 12908"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300"/>
          </a:p>
          <a:p>
            <a:pPr indent="-387350" lvl="0" marL="457200" rtl="0" algn="l">
              <a:spcBef>
                <a:spcPts val="0"/>
              </a:spcBef>
              <a:spcAft>
                <a:spcPts val="0"/>
              </a:spcAft>
              <a:buSzPts val="2500"/>
              <a:buChar char="●"/>
            </a:pPr>
            <a:r>
              <a:rPr lang="en-US" sz="2500"/>
              <a:t>Realtime data</a:t>
            </a:r>
            <a:endParaRPr sz="2500"/>
          </a:p>
          <a:p>
            <a:pPr indent="-387350" lvl="0" marL="457200" rtl="0" algn="l">
              <a:spcBef>
                <a:spcPts val="0"/>
              </a:spcBef>
              <a:spcAft>
                <a:spcPts val="0"/>
              </a:spcAft>
              <a:buSzPts val="2500"/>
              <a:buChar char="●"/>
            </a:pPr>
            <a:r>
              <a:rPr lang="en-US" sz="2500"/>
              <a:t>Easy interaction</a:t>
            </a:r>
            <a:endParaRPr sz="2500"/>
          </a:p>
          <a:p>
            <a:pPr indent="-387350" lvl="0" marL="457200" rtl="0" algn="l">
              <a:spcBef>
                <a:spcPts val="0"/>
              </a:spcBef>
              <a:spcAft>
                <a:spcPts val="0"/>
              </a:spcAft>
              <a:buSzPts val="2500"/>
              <a:buChar char="●"/>
            </a:pPr>
            <a:r>
              <a:rPr lang="en-US" sz="2500"/>
              <a:t>Intuitive Design</a:t>
            </a:r>
            <a:endParaRPr sz="2500"/>
          </a:p>
          <a:p>
            <a:pPr indent="-387350" lvl="0" marL="457200" rtl="0" algn="l">
              <a:spcBef>
                <a:spcPts val="0"/>
              </a:spcBef>
              <a:spcAft>
                <a:spcPts val="0"/>
              </a:spcAft>
              <a:buSzPts val="2500"/>
              <a:buChar char="●"/>
            </a:pPr>
            <a:r>
              <a:rPr lang="en-US" sz="2500"/>
              <a:t>Custom Dashboard</a:t>
            </a:r>
            <a:endParaRPr sz="2500"/>
          </a:p>
        </p:txBody>
      </p:sp>
      <p:sp>
        <p:nvSpPr>
          <p:cNvPr id="116" name="Google Shape;116;g22cf4a02a5e_0_37"/>
          <p:cNvSpPr/>
          <p:nvPr/>
        </p:nvSpPr>
        <p:spPr>
          <a:xfrm>
            <a:off x="8118500" y="22393500"/>
            <a:ext cx="4791900" cy="5549400"/>
          </a:xfrm>
          <a:prstGeom prst="rect">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2cf4a02a5e_0_37"/>
          <p:cNvSpPr/>
          <p:nvPr/>
        </p:nvSpPr>
        <p:spPr>
          <a:xfrm>
            <a:off x="8611793" y="22626428"/>
            <a:ext cx="1847400" cy="481800"/>
          </a:xfrm>
          <a:prstGeom prst="rect">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Main Page</a:t>
            </a:r>
            <a:endParaRPr b="1" sz="2300"/>
          </a:p>
        </p:txBody>
      </p:sp>
      <p:sp>
        <p:nvSpPr>
          <p:cNvPr id="118" name="Google Shape;118;g22cf4a02a5e_0_37"/>
          <p:cNvSpPr/>
          <p:nvPr/>
        </p:nvSpPr>
        <p:spPr>
          <a:xfrm>
            <a:off x="10977445" y="24396229"/>
            <a:ext cx="980100" cy="225600"/>
          </a:xfrm>
          <a:prstGeom prst="rect">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Dashboard</a:t>
            </a:r>
            <a:endParaRPr sz="800"/>
          </a:p>
        </p:txBody>
      </p:sp>
      <p:sp>
        <p:nvSpPr>
          <p:cNvPr id="119" name="Google Shape;119;g22cf4a02a5e_0_37"/>
          <p:cNvSpPr/>
          <p:nvPr/>
        </p:nvSpPr>
        <p:spPr>
          <a:xfrm>
            <a:off x="10977455" y="24076944"/>
            <a:ext cx="980100" cy="225600"/>
          </a:xfrm>
          <a:prstGeom prst="rect">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Sponsors</a:t>
            </a:r>
            <a:endParaRPr sz="800"/>
          </a:p>
        </p:txBody>
      </p:sp>
      <p:sp>
        <p:nvSpPr>
          <p:cNvPr id="120" name="Google Shape;120;g22cf4a02a5e_0_37"/>
          <p:cNvSpPr/>
          <p:nvPr/>
        </p:nvSpPr>
        <p:spPr>
          <a:xfrm>
            <a:off x="10977451" y="23462811"/>
            <a:ext cx="980100" cy="225600"/>
          </a:xfrm>
          <a:prstGeom prst="rect">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About Us</a:t>
            </a:r>
            <a:endParaRPr sz="900"/>
          </a:p>
        </p:txBody>
      </p:sp>
      <p:sp>
        <p:nvSpPr>
          <p:cNvPr id="121" name="Google Shape;121;g22cf4a02a5e_0_37"/>
          <p:cNvSpPr/>
          <p:nvPr/>
        </p:nvSpPr>
        <p:spPr>
          <a:xfrm>
            <a:off x="10977455" y="23780484"/>
            <a:ext cx="980100" cy="225600"/>
          </a:xfrm>
          <a:prstGeom prst="rect">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Resources</a:t>
            </a:r>
            <a:endParaRPr sz="900"/>
          </a:p>
        </p:txBody>
      </p:sp>
      <p:sp>
        <p:nvSpPr>
          <p:cNvPr id="122" name="Google Shape;122;g22cf4a02a5e_0_37"/>
          <p:cNvSpPr/>
          <p:nvPr/>
        </p:nvSpPr>
        <p:spPr>
          <a:xfrm>
            <a:off x="8611803" y="23953899"/>
            <a:ext cx="1847400" cy="481800"/>
          </a:xfrm>
          <a:prstGeom prst="parallelogram">
            <a:avLst>
              <a:gd fmla="val 25000" name="adj"/>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t>Select</a:t>
            </a:r>
            <a:endParaRPr sz="1300"/>
          </a:p>
          <a:p>
            <a:pPr indent="0" lvl="0" marL="0" rtl="0" algn="ctr">
              <a:spcBef>
                <a:spcPts val="0"/>
              </a:spcBef>
              <a:spcAft>
                <a:spcPts val="0"/>
              </a:spcAft>
              <a:buNone/>
            </a:pPr>
            <a:r>
              <a:rPr lang="en-US" sz="1300"/>
              <a:t>Region</a:t>
            </a:r>
            <a:endParaRPr sz="1300"/>
          </a:p>
        </p:txBody>
      </p:sp>
      <p:sp>
        <p:nvSpPr>
          <p:cNvPr id="123" name="Google Shape;123;g22cf4a02a5e_0_37"/>
          <p:cNvSpPr/>
          <p:nvPr/>
        </p:nvSpPr>
        <p:spPr>
          <a:xfrm>
            <a:off x="8892112" y="25917542"/>
            <a:ext cx="3111900" cy="1869000"/>
          </a:xfrm>
          <a:prstGeom prst="rect">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2cf4a02a5e_0_37"/>
          <p:cNvSpPr/>
          <p:nvPr/>
        </p:nvSpPr>
        <p:spPr>
          <a:xfrm rot="-5400000">
            <a:off x="7698717" y="26595820"/>
            <a:ext cx="1871700" cy="514800"/>
          </a:xfrm>
          <a:prstGeom prst="rect">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4300"/>
              <a:t>Filter</a:t>
            </a:r>
            <a:endParaRPr sz="4300"/>
          </a:p>
        </p:txBody>
      </p:sp>
      <p:sp>
        <p:nvSpPr>
          <p:cNvPr id="125" name="Google Shape;125;g22cf4a02a5e_0_37"/>
          <p:cNvSpPr/>
          <p:nvPr/>
        </p:nvSpPr>
        <p:spPr>
          <a:xfrm>
            <a:off x="8377167" y="25579728"/>
            <a:ext cx="3627000" cy="341700"/>
          </a:xfrm>
          <a:prstGeom prst="rect">
            <a:avLst/>
          </a:prstGeom>
          <a:noFill/>
          <a:ln cap="flat" cmpd="sng" w="762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800"/>
              <a:t>Visuals</a:t>
            </a:r>
            <a:endParaRPr b="1" sz="2800"/>
          </a:p>
        </p:txBody>
      </p:sp>
      <p:cxnSp>
        <p:nvCxnSpPr>
          <p:cNvPr id="126" name="Google Shape;126;g22cf4a02a5e_0_37"/>
          <p:cNvCxnSpPr>
            <a:stCxn id="117" idx="2"/>
            <a:endCxn id="122" idx="0"/>
          </p:cNvCxnSpPr>
          <p:nvPr/>
        </p:nvCxnSpPr>
        <p:spPr>
          <a:xfrm>
            <a:off x="9535493" y="23108228"/>
            <a:ext cx="0" cy="845700"/>
          </a:xfrm>
          <a:prstGeom prst="straightConnector1">
            <a:avLst/>
          </a:prstGeom>
          <a:noFill/>
          <a:ln cap="flat" cmpd="sng" w="76200">
            <a:solidFill>
              <a:srgbClr val="595959"/>
            </a:solidFill>
            <a:prstDash val="solid"/>
            <a:round/>
            <a:headEnd len="med" w="med" type="none"/>
            <a:tailEnd len="med" w="med" type="triangle"/>
          </a:ln>
        </p:spPr>
      </p:cxnSp>
      <p:cxnSp>
        <p:nvCxnSpPr>
          <p:cNvPr id="127" name="Google Shape;127;g22cf4a02a5e_0_37"/>
          <p:cNvCxnSpPr>
            <a:stCxn id="122" idx="4"/>
            <a:endCxn id="125" idx="0"/>
          </p:cNvCxnSpPr>
          <p:nvPr/>
        </p:nvCxnSpPr>
        <p:spPr>
          <a:xfrm flipH="1" rot="-5400000">
            <a:off x="9291153" y="24680049"/>
            <a:ext cx="1143900" cy="655200"/>
          </a:xfrm>
          <a:prstGeom prst="bentConnector3">
            <a:avLst>
              <a:gd fmla="val 50000" name="adj1"/>
            </a:avLst>
          </a:prstGeom>
          <a:noFill/>
          <a:ln cap="flat" cmpd="sng" w="76200">
            <a:solidFill>
              <a:srgbClr val="595959"/>
            </a:solidFill>
            <a:prstDash val="solid"/>
            <a:round/>
            <a:headEnd len="med" w="med" type="none"/>
            <a:tailEnd len="med" w="med" type="triangle"/>
          </a:ln>
        </p:spPr>
      </p:cxnSp>
      <p:cxnSp>
        <p:nvCxnSpPr>
          <p:cNvPr id="128" name="Google Shape;128;g22cf4a02a5e_0_37"/>
          <p:cNvCxnSpPr>
            <a:stCxn id="129" idx="3"/>
            <a:endCxn id="120" idx="3"/>
          </p:cNvCxnSpPr>
          <p:nvPr/>
        </p:nvCxnSpPr>
        <p:spPr>
          <a:xfrm flipH="1">
            <a:off x="11957680" y="22867280"/>
            <a:ext cx="414600" cy="708300"/>
          </a:xfrm>
          <a:prstGeom prst="bentConnector3">
            <a:avLst>
              <a:gd fmla="val -47303" name="adj1"/>
            </a:avLst>
          </a:prstGeom>
          <a:noFill/>
          <a:ln cap="flat" cmpd="sng" w="38100">
            <a:solidFill>
              <a:srgbClr val="595959"/>
            </a:solidFill>
            <a:prstDash val="solid"/>
            <a:round/>
            <a:headEnd len="med" w="med" type="none"/>
            <a:tailEnd len="med" w="med" type="triangle"/>
          </a:ln>
        </p:spPr>
      </p:cxnSp>
      <p:cxnSp>
        <p:nvCxnSpPr>
          <p:cNvPr id="130" name="Google Shape;130;g22cf4a02a5e_0_37"/>
          <p:cNvCxnSpPr>
            <a:stCxn id="129" idx="3"/>
            <a:endCxn id="121" idx="3"/>
          </p:cNvCxnSpPr>
          <p:nvPr/>
        </p:nvCxnSpPr>
        <p:spPr>
          <a:xfrm flipH="1">
            <a:off x="11957680" y="22867280"/>
            <a:ext cx="414600" cy="1026000"/>
          </a:xfrm>
          <a:prstGeom prst="bentConnector3">
            <a:avLst>
              <a:gd fmla="val -47303" name="adj1"/>
            </a:avLst>
          </a:prstGeom>
          <a:noFill/>
          <a:ln cap="flat" cmpd="sng" w="38100">
            <a:solidFill>
              <a:srgbClr val="595959"/>
            </a:solidFill>
            <a:prstDash val="solid"/>
            <a:round/>
            <a:headEnd len="med" w="med" type="none"/>
            <a:tailEnd len="med" w="med" type="triangle"/>
          </a:ln>
        </p:spPr>
      </p:cxnSp>
      <p:cxnSp>
        <p:nvCxnSpPr>
          <p:cNvPr id="131" name="Google Shape;131;g22cf4a02a5e_0_37"/>
          <p:cNvCxnSpPr>
            <a:stCxn id="129" idx="3"/>
            <a:endCxn id="119" idx="3"/>
          </p:cNvCxnSpPr>
          <p:nvPr/>
        </p:nvCxnSpPr>
        <p:spPr>
          <a:xfrm flipH="1">
            <a:off x="11957680" y="22867280"/>
            <a:ext cx="414600" cy="1322400"/>
          </a:xfrm>
          <a:prstGeom prst="bentConnector3">
            <a:avLst>
              <a:gd fmla="val -47303" name="adj1"/>
            </a:avLst>
          </a:prstGeom>
          <a:noFill/>
          <a:ln cap="flat" cmpd="sng" w="38100">
            <a:solidFill>
              <a:srgbClr val="595959"/>
            </a:solidFill>
            <a:prstDash val="solid"/>
            <a:round/>
            <a:headEnd len="med" w="med" type="none"/>
            <a:tailEnd len="med" w="med" type="triangle"/>
          </a:ln>
        </p:spPr>
      </p:cxnSp>
      <p:cxnSp>
        <p:nvCxnSpPr>
          <p:cNvPr id="132" name="Google Shape;132;g22cf4a02a5e_0_37"/>
          <p:cNvCxnSpPr>
            <a:stCxn id="117" idx="3"/>
            <a:endCxn id="129" idx="1"/>
          </p:cNvCxnSpPr>
          <p:nvPr/>
        </p:nvCxnSpPr>
        <p:spPr>
          <a:xfrm>
            <a:off x="10459193" y="22867328"/>
            <a:ext cx="962700" cy="600"/>
          </a:xfrm>
          <a:prstGeom prst="bentConnector3">
            <a:avLst>
              <a:gd fmla="val 49994" name="adj1"/>
            </a:avLst>
          </a:prstGeom>
          <a:noFill/>
          <a:ln cap="flat" cmpd="sng" w="38100">
            <a:solidFill>
              <a:srgbClr val="595959"/>
            </a:solidFill>
            <a:prstDash val="solid"/>
            <a:round/>
            <a:headEnd len="med" w="med" type="oval"/>
            <a:tailEnd len="med" w="med" type="oval"/>
          </a:ln>
        </p:spPr>
      </p:cxnSp>
      <p:sp>
        <p:nvSpPr>
          <p:cNvPr id="129" name="Google Shape;129;g22cf4a02a5e_0_37"/>
          <p:cNvSpPr/>
          <p:nvPr/>
        </p:nvSpPr>
        <p:spPr>
          <a:xfrm>
            <a:off x="11421880" y="22661930"/>
            <a:ext cx="950400" cy="410700"/>
          </a:xfrm>
          <a:prstGeom prst="roundRect">
            <a:avLst>
              <a:gd fmla="val 16667" name="adj"/>
            </a:avLst>
          </a:prstGeom>
          <a:no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00000"/>
                </a:solidFill>
              </a:rPr>
              <a:t>Toolbar</a:t>
            </a:r>
            <a:endParaRPr sz="700"/>
          </a:p>
        </p:txBody>
      </p:sp>
      <p:cxnSp>
        <p:nvCxnSpPr>
          <p:cNvPr id="133" name="Google Shape;133;g22cf4a02a5e_0_37"/>
          <p:cNvCxnSpPr>
            <a:stCxn id="129" idx="3"/>
            <a:endCxn id="118" idx="3"/>
          </p:cNvCxnSpPr>
          <p:nvPr/>
        </p:nvCxnSpPr>
        <p:spPr>
          <a:xfrm flipH="1">
            <a:off x="11957680" y="22867280"/>
            <a:ext cx="414600" cy="1641600"/>
          </a:xfrm>
          <a:prstGeom prst="bentConnector3">
            <a:avLst>
              <a:gd fmla="val -47303" name="adj1"/>
            </a:avLst>
          </a:prstGeom>
          <a:noFill/>
          <a:ln cap="flat" cmpd="sng" w="38100">
            <a:solidFill>
              <a:srgbClr val="595959"/>
            </a:solidFill>
            <a:prstDash val="solid"/>
            <a:round/>
            <a:headEnd len="med" w="med" type="none"/>
            <a:tailEnd len="med" w="med" type="none"/>
          </a:ln>
        </p:spPr>
      </p:cxnSp>
      <p:cxnSp>
        <p:nvCxnSpPr>
          <p:cNvPr id="134" name="Google Shape;134;g22cf4a02a5e_0_37"/>
          <p:cNvCxnSpPr>
            <a:stCxn id="123" idx="3"/>
            <a:endCxn id="118" idx="2"/>
          </p:cNvCxnSpPr>
          <p:nvPr/>
        </p:nvCxnSpPr>
        <p:spPr>
          <a:xfrm rot="10800000">
            <a:off x="11467612" y="24621842"/>
            <a:ext cx="536400" cy="2230200"/>
          </a:xfrm>
          <a:prstGeom prst="bentConnector4">
            <a:avLst>
              <a:gd fmla="val -76694" name="adj1"/>
              <a:gd fmla="val 70948" name="adj2"/>
            </a:avLst>
          </a:prstGeom>
          <a:noFill/>
          <a:ln cap="flat" cmpd="sng" w="38100">
            <a:solidFill>
              <a:srgbClr val="595959"/>
            </a:solidFill>
            <a:prstDash val="dot"/>
            <a:round/>
            <a:headEnd len="med" w="med" type="none"/>
            <a:tailEnd len="med" w="med" type="triangle"/>
          </a:ln>
        </p:spPr>
      </p:cxnSp>
      <p:sp>
        <p:nvSpPr>
          <p:cNvPr id="135" name="Google Shape;135;g22cf4a02a5e_0_37"/>
          <p:cNvSpPr/>
          <p:nvPr/>
        </p:nvSpPr>
        <p:spPr>
          <a:xfrm>
            <a:off x="9134987" y="26145965"/>
            <a:ext cx="2479200" cy="948600"/>
          </a:xfrm>
          <a:prstGeom prst="rect">
            <a:avLst/>
          </a:prstGeom>
          <a:solidFill>
            <a:srgbClr val="EEEEEE"/>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2cf4a02a5e_0_37"/>
          <p:cNvSpPr/>
          <p:nvPr/>
        </p:nvSpPr>
        <p:spPr>
          <a:xfrm>
            <a:off x="9174045" y="27192944"/>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2cf4a02a5e_0_37"/>
          <p:cNvSpPr/>
          <p:nvPr/>
        </p:nvSpPr>
        <p:spPr>
          <a:xfrm>
            <a:off x="10067086" y="27192944"/>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2cf4a02a5e_0_37"/>
          <p:cNvSpPr/>
          <p:nvPr/>
        </p:nvSpPr>
        <p:spPr>
          <a:xfrm>
            <a:off x="10914847" y="27198804"/>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2cf4a02a5e_0_37"/>
          <p:cNvSpPr/>
          <p:nvPr/>
        </p:nvSpPr>
        <p:spPr>
          <a:xfrm>
            <a:off x="9290725" y="26197398"/>
            <a:ext cx="2167800" cy="845700"/>
          </a:xfrm>
          <a:prstGeom prst="roundRect">
            <a:avLst>
              <a:gd fmla="val 16667" name="adj"/>
            </a:avLst>
          </a:prstGeom>
          <a:solidFill>
            <a:srgbClr val="EEEEEE"/>
          </a:solidFill>
          <a:ln cap="flat" cmpd="sng" w="3810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t>Active Visualization</a:t>
            </a:r>
            <a:endParaRPr b="1" sz="1300"/>
          </a:p>
        </p:txBody>
      </p:sp>
      <p:sp>
        <p:nvSpPr>
          <p:cNvPr id="140" name="Google Shape;140;g22cf4a02a5e_0_37"/>
          <p:cNvSpPr/>
          <p:nvPr/>
        </p:nvSpPr>
        <p:spPr>
          <a:xfrm>
            <a:off x="9174045" y="27467690"/>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2cf4a02a5e_0_37"/>
          <p:cNvSpPr/>
          <p:nvPr/>
        </p:nvSpPr>
        <p:spPr>
          <a:xfrm>
            <a:off x="10067086" y="27467690"/>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2cf4a02a5e_0_37"/>
          <p:cNvSpPr/>
          <p:nvPr/>
        </p:nvSpPr>
        <p:spPr>
          <a:xfrm>
            <a:off x="10914847" y="27473550"/>
            <a:ext cx="611100" cy="225600"/>
          </a:xfrm>
          <a:prstGeom prst="rect">
            <a:avLst/>
          </a:prstGeom>
          <a:solidFill>
            <a:srgbClr val="EEEEEE"/>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3" name="Google Shape;143;g22cf4a02a5e_0_37"/>
          <p:cNvGraphicFramePr/>
          <p:nvPr/>
        </p:nvGraphicFramePr>
        <p:xfrm>
          <a:off x="14411600" y="20431525"/>
          <a:ext cx="3000000" cy="3000000"/>
        </p:xfrm>
        <a:graphic>
          <a:graphicData uri="http://schemas.openxmlformats.org/drawingml/2006/table">
            <a:tbl>
              <a:tblPr>
                <a:noFill/>
                <a:tableStyleId>{91C6FEDA-1FF1-426B-8A4B-762BEF7CB331}</a:tableStyleId>
              </a:tblPr>
              <a:tblGrid>
                <a:gridCol w="2886850"/>
              </a:tblGrid>
              <a:tr h="975300">
                <a:tc>
                  <a:txBody>
                    <a:bodyPr/>
                    <a:lstStyle/>
                    <a:p>
                      <a:pPr indent="0" lvl="0" marL="0" rtl="0" algn="ctr">
                        <a:spcBef>
                          <a:spcPts val="0"/>
                        </a:spcBef>
                        <a:spcAft>
                          <a:spcPts val="0"/>
                        </a:spcAft>
                        <a:buNone/>
                      </a:pPr>
                      <a:r>
                        <a:rPr b="1" lang="en-US" sz="2000"/>
                        <a:t>Boruta Core </a:t>
                      </a:r>
                      <a:r>
                        <a:rPr b="1" lang="en-US" sz="1800"/>
                        <a:t>Selected </a:t>
                      </a:r>
                      <a:r>
                        <a:rPr b="1" lang="en-US" sz="1800">
                          <a:solidFill>
                            <a:schemeClr val="dk1"/>
                          </a:solidFill>
                        </a:rPr>
                        <a:t>Features for Mortality</a:t>
                      </a:r>
                      <a:endParaRPr b="1" sz="1800"/>
                    </a:p>
                    <a:p>
                      <a:pPr indent="0" lvl="0" marL="0" rtl="0" algn="ctr">
                        <a:spcBef>
                          <a:spcPts val="0"/>
                        </a:spcBef>
                        <a:spcAft>
                          <a:spcPts val="0"/>
                        </a:spcAft>
                        <a:buNone/>
                      </a:pPr>
                      <a:r>
                        <a:rPr b="1" lang="en-US" sz="1800"/>
                        <a:t>(All Blood Types)</a:t>
                      </a:r>
                      <a:endParaRPr b="1" sz="1800"/>
                    </a:p>
                  </a:txBody>
                  <a:tcPr marT="91425" marB="91425" marR="91425" marL="91425">
                    <a:lnL cap="flat" cmpd="sng" w="76200">
                      <a:solidFill>
                        <a:srgbClr val="212D74"/>
                      </a:solidFill>
                      <a:prstDash val="solid"/>
                      <a:round/>
                      <a:headEnd len="sm" w="sm" type="none"/>
                      <a:tailEnd len="sm" w="sm" type="none"/>
                    </a:lnL>
                    <a:lnR cap="flat" cmpd="sng" w="76200">
                      <a:solidFill>
                        <a:srgbClr val="212D74"/>
                      </a:solidFill>
                      <a:prstDash val="solid"/>
                      <a:round/>
                      <a:headEnd len="sm" w="sm" type="none"/>
                      <a:tailEnd len="sm" w="sm" type="none"/>
                    </a:lnR>
                    <a:lnT cap="flat" cmpd="sng" w="76200">
                      <a:solidFill>
                        <a:srgbClr val="212D74"/>
                      </a:solidFill>
                      <a:prstDash val="solid"/>
                      <a:round/>
                      <a:headEnd len="sm" w="sm" type="none"/>
                      <a:tailEnd len="sm" w="sm" type="none"/>
                    </a:lnT>
                    <a:lnB cap="flat" cmpd="sng" w="76200">
                      <a:solidFill>
                        <a:srgbClr val="212D74"/>
                      </a:solidFill>
                      <a:prstDash val="solid"/>
                      <a:round/>
                      <a:headEnd len="sm" w="sm" type="none"/>
                      <a:tailEnd len="sm" w="sm" type="none"/>
                    </a:lnB>
                    <a:solidFill>
                      <a:srgbClr val="EAD1DC"/>
                    </a:solidFill>
                  </a:tcPr>
                </a:tc>
              </a:tr>
              <a:tr h="545000">
                <a:tc>
                  <a:txBody>
                    <a:bodyPr/>
                    <a:lstStyle/>
                    <a:p>
                      <a:pPr indent="0" lvl="0" marL="0" rtl="0" algn="ctr">
                        <a:spcBef>
                          <a:spcPts val="0"/>
                        </a:spcBef>
                        <a:spcAft>
                          <a:spcPts val="0"/>
                        </a:spcAft>
                        <a:buNone/>
                      </a:pPr>
                      <a:r>
                        <a:rPr lang="en-US" sz="2600"/>
                        <a:t>Chills</a:t>
                      </a:r>
                      <a:endParaRPr sz="2600"/>
                    </a:p>
                  </a:txBody>
                  <a:tcPr marT="91425" marB="91425" marR="91425" marL="91425">
                    <a:lnL cap="flat" cmpd="sng" w="38100">
                      <a:solidFill>
                        <a:srgbClr val="212D74"/>
                      </a:solidFill>
                      <a:prstDash val="solid"/>
                      <a:round/>
                      <a:headEnd len="sm" w="sm" type="none"/>
                      <a:tailEnd len="sm" w="sm" type="none"/>
                    </a:lnL>
                    <a:lnR cap="flat" cmpd="sng" w="38100">
                      <a:solidFill>
                        <a:srgbClr val="212D74"/>
                      </a:solidFill>
                      <a:prstDash val="solid"/>
                      <a:round/>
                      <a:headEnd len="sm" w="sm" type="none"/>
                      <a:tailEnd len="sm" w="sm" type="none"/>
                    </a:lnR>
                    <a:lnT cap="flat" cmpd="sng" w="76200">
                      <a:solidFill>
                        <a:srgbClr val="212D74"/>
                      </a:solidFill>
                      <a:prstDash val="solid"/>
                      <a:round/>
                      <a:headEnd len="sm" w="sm" type="none"/>
                      <a:tailEnd len="sm" w="sm" type="none"/>
                    </a:lnT>
                    <a:lnB cap="flat" cmpd="sng" w="38100">
                      <a:solidFill>
                        <a:srgbClr val="212D74"/>
                      </a:solidFill>
                      <a:prstDash val="solid"/>
                      <a:round/>
                      <a:headEnd len="sm" w="sm" type="none"/>
                      <a:tailEnd len="sm" w="sm" type="none"/>
                    </a:lnB>
                    <a:solidFill>
                      <a:srgbClr val="DD7E6B"/>
                    </a:solidFill>
                  </a:tcPr>
                </a:tc>
              </a:tr>
              <a:tr h="545000">
                <a:tc>
                  <a:txBody>
                    <a:bodyPr/>
                    <a:lstStyle/>
                    <a:p>
                      <a:pPr indent="0" lvl="0" marL="0" rtl="0" algn="ctr">
                        <a:spcBef>
                          <a:spcPts val="0"/>
                        </a:spcBef>
                        <a:spcAft>
                          <a:spcPts val="0"/>
                        </a:spcAft>
                        <a:buNone/>
                      </a:pPr>
                      <a:r>
                        <a:rPr lang="en-US" sz="2600"/>
                        <a:t>Cyanosis</a:t>
                      </a:r>
                      <a:endParaRPr sz="2600"/>
                    </a:p>
                  </a:txBody>
                  <a:tcPr marT="91425" marB="91425" marR="91425" marL="91425">
                    <a:lnL cap="flat" cmpd="sng" w="38100">
                      <a:solidFill>
                        <a:srgbClr val="212D74"/>
                      </a:solidFill>
                      <a:prstDash val="solid"/>
                      <a:round/>
                      <a:headEnd len="sm" w="sm" type="none"/>
                      <a:tailEnd len="sm" w="sm" type="none"/>
                    </a:lnL>
                    <a:lnR cap="flat" cmpd="sng" w="38100">
                      <a:solidFill>
                        <a:srgbClr val="212D74"/>
                      </a:solidFill>
                      <a:prstDash val="solid"/>
                      <a:round/>
                      <a:headEnd len="sm" w="sm" type="none"/>
                      <a:tailEnd len="sm" w="sm" type="none"/>
                    </a:lnR>
                    <a:lnT cap="flat" cmpd="sng" w="38100">
                      <a:solidFill>
                        <a:srgbClr val="212D74"/>
                      </a:solidFill>
                      <a:prstDash val="solid"/>
                      <a:round/>
                      <a:headEnd len="sm" w="sm" type="none"/>
                      <a:tailEnd len="sm" w="sm" type="none"/>
                    </a:lnT>
                    <a:lnB cap="flat" cmpd="sng" w="38100">
                      <a:solidFill>
                        <a:srgbClr val="212D74"/>
                      </a:solidFill>
                      <a:prstDash val="solid"/>
                      <a:round/>
                      <a:headEnd len="sm" w="sm" type="none"/>
                      <a:tailEnd len="sm" w="sm" type="none"/>
                    </a:lnB>
                    <a:solidFill>
                      <a:srgbClr val="999999"/>
                    </a:solidFill>
                  </a:tcPr>
                </a:tc>
              </a:tr>
              <a:tr h="545000">
                <a:tc>
                  <a:txBody>
                    <a:bodyPr/>
                    <a:lstStyle/>
                    <a:p>
                      <a:pPr indent="0" lvl="0" marL="0" rtl="0" algn="ctr">
                        <a:spcBef>
                          <a:spcPts val="0"/>
                        </a:spcBef>
                        <a:spcAft>
                          <a:spcPts val="0"/>
                        </a:spcAft>
                        <a:buNone/>
                      </a:pPr>
                      <a:r>
                        <a:rPr lang="en-US" sz="2600"/>
                        <a:t>Diarrhea</a:t>
                      </a:r>
                      <a:endParaRPr sz="2600"/>
                    </a:p>
                  </a:txBody>
                  <a:tcPr marT="91425" marB="91425" marR="91425" marL="91425">
                    <a:lnL cap="flat" cmpd="sng" w="38100">
                      <a:solidFill>
                        <a:srgbClr val="212D74"/>
                      </a:solidFill>
                      <a:prstDash val="solid"/>
                      <a:round/>
                      <a:headEnd len="sm" w="sm" type="none"/>
                      <a:tailEnd len="sm" w="sm" type="none"/>
                    </a:lnL>
                    <a:lnR cap="flat" cmpd="sng" w="38100">
                      <a:solidFill>
                        <a:srgbClr val="212D74"/>
                      </a:solidFill>
                      <a:prstDash val="solid"/>
                      <a:round/>
                      <a:headEnd len="sm" w="sm" type="none"/>
                      <a:tailEnd len="sm" w="sm" type="none"/>
                    </a:lnR>
                    <a:lnT cap="flat" cmpd="sng" w="38100">
                      <a:solidFill>
                        <a:srgbClr val="212D74"/>
                      </a:solidFill>
                      <a:prstDash val="solid"/>
                      <a:round/>
                      <a:headEnd len="sm" w="sm" type="none"/>
                      <a:tailEnd len="sm" w="sm" type="none"/>
                    </a:lnT>
                    <a:lnB cap="flat" cmpd="sng" w="38100">
                      <a:solidFill>
                        <a:srgbClr val="212D74"/>
                      </a:solidFill>
                      <a:prstDash val="solid"/>
                      <a:round/>
                      <a:headEnd len="sm" w="sm" type="none"/>
                      <a:tailEnd len="sm" w="sm" type="none"/>
                    </a:lnB>
                    <a:solidFill>
                      <a:srgbClr val="B4A7D6"/>
                    </a:solidFill>
                  </a:tcPr>
                </a:tc>
              </a:tr>
              <a:tr h="545000">
                <a:tc>
                  <a:txBody>
                    <a:bodyPr/>
                    <a:lstStyle/>
                    <a:p>
                      <a:pPr indent="0" lvl="0" marL="0" rtl="0" algn="ctr">
                        <a:spcBef>
                          <a:spcPts val="0"/>
                        </a:spcBef>
                        <a:spcAft>
                          <a:spcPts val="0"/>
                        </a:spcAft>
                        <a:buNone/>
                      </a:pPr>
                      <a:r>
                        <a:rPr lang="en-US" sz="2600"/>
                        <a:t>Cough</a:t>
                      </a:r>
                      <a:endParaRPr sz="2600"/>
                    </a:p>
                  </a:txBody>
                  <a:tcPr marT="91425" marB="91425" marR="91425" marL="91425">
                    <a:lnL cap="flat" cmpd="sng" w="38100">
                      <a:solidFill>
                        <a:srgbClr val="212D74"/>
                      </a:solidFill>
                      <a:prstDash val="solid"/>
                      <a:round/>
                      <a:headEnd len="sm" w="sm" type="none"/>
                      <a:tailEnd len="sm" w="sm" type="none"/>
                    </a:lnL>
                    <a:lnR cap="flat" cmpd="sng" w="38100">
                      <a:solidFill>
                        <a:srgbClr val="212D74"/>
                      </a:solidFill>
                      <a:prstDash val="solid"/>
                      <a:round/>
                      <a:headEnd len="sm" w="sm" type="none"/>
                      <a:tailEnd len="sm" w="sm" type="none"/>
                    </a:lnR>
                    <a:lnT cap="flat" cmpd="sng" w="38100">
                      <a:solidFill>
                        <a:srgbClr val="212D74"/>
                      </a:solidFill>
                      <a:prstDash val="solid"/>
                      <a:round/>
                      <a:headEnd len="sm" w="sm" type="none"/>
                      <a:tailEnd len="sm" w="sm" type="none"/>
                    </a:lnT>
                    <a:lnB cap="flat" cmpd="sng" w="38100">
                      <a:solidFill>
                        <a:srgbClr val="212D74"/>
                      </a:solidFill>
                      <a:prstDash val="solid"/>
                      <a:round/>
                      <a:headEnd len="sm" w="sm" type="none"/>
                      <a:tailEnd len="sm" w="sm" type="none"/>
                    </a:lnB>
                    <a:solidFill>
                      <a:srgbClr val="F1C232"/>
                    </a:solidFill>
                  </a:tcPr>
                </a:tc>
              </a:tr>
              <a:tr h="545000">
                <a:tc>
                  <a:txBody>
                    <a:bodyPr/>
                    <a:lstStyle/>
                    <a:p>
                      <a:pPr indent="0" lvl="0" marL="0" rtl="0" algn="ctr">
                        <a:spcBef>
                          <a:spcPts val="0"/>
                        </a:spcBef>
                        <a:spcAft>
                          <a:spcPts val="0"/>
                        </a:spcAft>
                        <a:buNone/>
                      </a:pPr>
                      <a:r>
                        <a:rPr lang="en-US" sz="2600"/>
                        <a:t>Sore Throat</a:t>
                      </a:r>
                      <a:endParaRPr sz="2600"/>
                    </a:p>
                  </a:txBody>
                  <a:tcPr marT="91425" marB="91425" marR="91425" marL="91425">
                    <a:lnL cap="flat" cmpd="sng" w="38100">
                      <a:solidFill>
                        <a:srgbClr val="212D74"/>
                      </a:solidFill>
                      <a:prstDash val="solid"/>
                      <a:round/>
                      <a:headEnd len="sm" w="sm" type="none"/>
                      <a:tailEnd len="sm" w="sm" type="none"/>
                    </a:lnL>
                    <a:lnR cap="flat" cmpd="sng" w="38100">
                      <a:solidFill>
                        <a:srgbClr val="212D74"/>
                      </a:solidFill>
                      <a:prstDash val="solid"/>
                      <a:round/>
                      <a:headEnd len="sm" w="sm" type="none"/>
                      <a:tailEnd len="sm" w="sm" type="none"/>
                    </a:lnR>
                    <a:lnT cap="flat" cmpd="sng" w="38100">
                      <a:solidFill>
                        <a:srgbClr val="212D74"/>
                      </a:solidFill>
                      <a:prstDash val="solid"/>
                      <a:round/>
                      <a:headEnd len="sm" w="sm" type="none"/>
                      <a:tailEnd len="sm" w="sm" type="none"/>
                    </a:lnT>
                    <a:lnB cap="flat" cmpd="sng" w="38100">
                      <a:solidFill>
                        <a:srgbClr val="212D74"/>
                      </a:solidFill>
                      <a:prstDash val="solid"/>
                      <a:round/>
                      <a:headEnd len="sm" w="sm" type="none"/>
                      <a:tailEnd len="sm" w="sm" type="none"/>
                    </a:lnB>
                    <a:solidFill>
                      <a:srgbClr val="8E7CC3"/>
                    </a:solidFill>
                  </a:tcPr>
                </a:tc>
              </a:tr>
            </a:tbl>
          </a:graphicData>
        </a:graphic>
      </p:graphicFrame>
      <p:sp>
        <p:nvSpPr>
          <p:cNvPr id="144" name="Google Shape;144;g22cf4a02a5e_0_37"/>
          <p:cNvSpPr/>
          <p:nvPr/>
        </p:nvSpPr>
        <p:spPr>
          <a:xfrm>
            <a:off x="14338200" y="15411825"/>
            <a:ext cx="5947500" cy="779400"/>
          </a:xfrm>
          <a:prstGeom prst="roundRect">
            <a:avLst>
              <a:gd fmla="val 16667" name="adj"/>
            </a:avLst>
          </a:prstGeom>
          <a:solidFill>
            <a:srgbClr val="EAD1DC"/>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500"/>
              <a:t>Comorbidities and Traits </a:t>
            </a:r>
            <a:r>
              <a:rPr b="1" lang="en-US" sz="2500">
                <a:solidFill>
                  <a:schemeClr val="dk1"/>
                </a:solidFill>
              </a:rPr>
              <a:t>Investigated </a:t>
            </a:r>
            <a:endParaRPr b="1" sz="2500"/>
          </a:p>
        </p:txBody>
      </p:sp>
      <p:sp>
        <p:nvSpPr>
          <p:cNvPr id="145" name="Google Shape;145;g22cf4a02a5e_0_37"/>
          <p:cNvSpPr/>
          <p:nvPr/>
        </p:nvSpPr>
        <p:spPr>
          <a:xfrm>
            <a:off x="14351775" y="16271425"/>
            <a:ext cx="3008700" cy="2967900"/>
          </a:xfrm>
          <a:prstGeom prst="roundRect">
            <a:avLst>
              <a:gd fmla="val 0" name="adj"/>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lnSpc>
                <a:spcPct val="115000"/>
              </a:lnSpc>
              <a:spcBef>
                <a:spcPts val="1200"/>
              </a:spcBef>
              <a:spcAft>
                <a:spcPts val="0"/>
              </a:spcAft>
              <a:buClr>
                <a:srgbClr val="111111"/>
              </a:buClr>
              <a:buSzPts val="2000"/>
              <a:buChar char="●"/>
            </a:pPr>
            <a:r>
              <a:rPr lang="en-US" sz="2000">
                <a:solidFill>
                  <a:srgbClr val="111111"/>
                </a:solidFill>
              </a:rPr>
              <a:t>Blood Group</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Fever</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Chills</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Cough</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Dyspnea</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Anosmia Ageusia</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Loss of Appetite</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Asthenia</a:t>
            </a:r>
            <a:endParaRPr b="1" sz="2000"/>
          </a:p>
        </p:txBody>
      </p:sp>
      <p:sp>
        <p:nvSpPr>
          <p:cNvPr id="146" name="Google Shape;146;g22cf4a02a5e_0_37"/>
          <p:cNvSpPr/>
          <p:nvPr/>
        </p:nvSpPr>
        <p:spPr>
          <a:xfrm>
            <a:off x="17436825" y="16271475"/>
            <a:ext cx="2848800" cy="2967900"/>
          </a:xfrm>
          <a:prstGeom prst="roundRect">
            <a:avLst>
              <a:gd fmla="val 0" name="adj"/>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55600" lvl="0" marL="457200" rtl="0" algn="l">
              <a:lnSpc>
                <a:spcPct val="115000"/>
              </a:lnSpc>
              <a:spcBef>
                <a:spcPts val="1200"/>
              </a:spcBef>
              <a:spcAft>
                <a:spcPts val="0"/>
              </a:spcAft>
              <a:buClr>
                <a:srgbClr val="111111"/>
              </a:buClr>
              <a:buSzPts val="2000"/>
              <a:buChar char="●"/>
            </a:pPr>
            <a:r>
              <a:rPr lang="en-US" sz="2000">
                <a:solidFill>
                  <a:srgbClr val="111111"/>
                </a:solidFill>
              </a:rPr>
              <a:t>Cyanosis</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Rhinorrhea</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Sore Throat</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Diarrhea</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Muscle Ache</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Nausea Vomiting</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Headache</a:t>
            </a:r>
            <a:endParaRPr sz="2000">
              <a:solidFill>
                <a:srgbClr val="111111"/>
              </a:solidFill>
            </a:endParaRPr>
          </a:p>
          <a:p>
            <a:pPr indent="-355600" lvl="0" marL="457200" rtl="0" algn="l">
              <a:lnSpc>
                <a:spcPct val="115000"/>
              </a:lnSpc>
              <a:spcBef>
                <a:spcPts val="0"/>
              </a:spcBef>
              <a:spcAft>
                <a:spcPts val="0"/>
              </a:spcAft>
              <a:buClr>
                <a:srgbClr val="111111"/>
              </a:buClr>
              <a:buSzPts val="2000"/>
              <a:buChar char="●"/>
            </a:pPr>
            <a:r>
              <a:rPr lang="en-US" sz="2000">
                <a:solidFill>
                  <a:srgbClr val="111111"/>
                </a:solidFill>
              </a:rPr>
              <a:t>Gender.</a:t>
            </a:r>
            <a:endParaRPr b="1" sz="2000"/>
          </a:p>
        </p:txBody>
      </p:sp>
      <p:sp>
        <p:nvSpPr>
          <p:cNvPr id="147" name="Google Shape;147;g22cf4a02a5e_0_37"/>
          <p:cNvSpPr/>
          <p:nvPr/>
        </p:nvSpPr>
        <p:spPr>
          <a:xfrm>
            <a:off x="14338025" y="29062701"/>
            <a:ext cx="5947500" cy="2335200"/>
          </a:xfrm>
          <a:prstGeom prst="roundRect">
            <a:avLst>
              <a:gd fmla="val 0" name="adj"/>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
          </a:p>
          <a:p>
            <a:pPr indent="0" lvl="0" marL="0" rtl="0" algn="l">
              <a:spcBef>
                <a:spcPts val="0"/>
              </a:spcBef>
              <a:spcAft>
                <a:spcPts val="0"/>
              </a:spcAft>
              <a:buNone/>
            </a:pPr>
            <a:r>
              <a:t/>
            </a:r>
            <a:endParaRPr sz="2100"/>
          </a:p>
        </p:txBody>
      </p:sp>
      <p:sp>
        <p:nvSpPr>
          <p:cNvPr id="148" name="Google Shape;148;g22cf4a02a5e_0_37"/>
          <p:cNvSpPr/>
          <p:nvPr/>
        </p:nvSpPr>
        <p:spPr>
          <a:xfrm>
            <a:off x="14430244" y="28803600"/>
            <a:ext cx="5640600" cy="540000"/>
          </a:xfrm>
          <a:prstGeom prst="roundRect">
            <a:avLst>
              <a:gd fmla="val 50000" name="adj"/>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t>Results:</a:t>
            </a:r>
            <a:endParaRPr b="1" sz="3200"/>
          </a:p>
        </p:txBody>
      </p:sp>
      <p:sp>
        <p:nvSpPr>
          <p:cNvPr id="149" name="Google Shape;149;g22cf4a02a5e_0_37"/>
          <p:cNvSpPr/>
          <p:nvPr/>
        </p:nvSpPr>
        <p:spPr>
          <a:xfrm>
            <a:off x="10241280" y="28803600"/>
            <a:ext cx="3354900" cy="572100"/>
          </a:xfrm>
          <a:prstGeom prst="roundRect">
            <a:avLst>
              <a:gd fmla="val 50000"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t>Features:</a:t>
            </a:r>
            <a:endParaRPr sz="2400"/>
          </a:p>
        </p:txBody>
      </p:sp>
      <p:sp>
        <p:nvSpPr>
          <p:cNvPr id="150" name="Google Shape;150;g22cf4a02a5e_0_37"/>
          <p:cNvSpPr/>
          <p:nvPr/>
        </p:nvSpPr>
        <p:spPr>
          <a:xfrm>
            <a:off x="14337000" y="19317125"/>
            <a:ext cx="5947500" cy="948600"/>
          </a:xfrm>
          <a:prstGeom prst="flowChartOffpageConnector">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After </a:t>
            </a:r>
            <a:r>
              <a:rPr lang="en-US" sz="2000"/>
              <a:t>preprocessing</a:t>
            </a:r>
            <a:r>
              <a:rPr lang="en-US" sz="2000"/>
              <a:t> the data t</a:t>
            </a:r>
            <a:r>
              <a:rPr lang="en-US" sz="2000"/>
              <a:t>he Boruta Algorithm was used to identify core features.</a:t>
            </a:r>
            <a:endParaRPr sz="2000"/>
          </a:p>
        </p:txBody>
      </p:sp>
      <p:sp>
        <p:nvSpPr>
          <p:cNvPr id="151" name="Google Shape;151;g22cf4a02a5e_0_37"/>
          <p:cNvSpPr/>
          <p:nvPr/>
        </p:nvSpPr>
        <p:spPr>
          <a:xfrm>
            <a:off x="17489625" y="21164525"/>
            <a:ext cx="2743200" cy="2835600"/>
          </a:xfrm>
          <a:prstGeom prst="rect">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Features were further supported by high rank order stability in Fisher’s Exact and Chi Squared tests.</a:t>
            </a:r>
            <a:endParaRPr sz="2300"/>
          </a:p>
        </p:txBody>
      </p:sp>
      <p:sp>
        <p:nvSpPr>
          <p:cNvPr id="152" name="Google Shape;152;g22cf4a02a5e_0_37"/>
          <p:cNvSpPr/>
          <p:nvPr/>
        </p:nvSpPr>
        <p:spPr>
          <a:xfrm>
            <a:off x="14359975" y="25925275"/>
            <a:ext cx="5947500" cy="2476500"/>
          </a:xfrm>
          <a:prstGeom prst="rect">
            <a:avLst/>
          </a:prstGeom>
          <a:solidFill>
            <a:srgbClr val="EAD1D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g22cf4a02a5e_0_37"/>
          <p:cNvPicPr preferRelativeResize="0"/>
          <p:nvPr/>
        </p:nvPicPr>
        <p:blipFill>
          <a:blip r:embed="rId13">
            <a:alphaModFix/>
          </a:blip>
          <a:stretch>
            <a:fillRect/>
          </a:stretch>
        </p:blipFill>
        <p:spPr>
          <a:xfrm>
            <a:off x="17398650" y="26143972"/>
            <a:ext cx="2886900" cy="2194028"/>
          </a:xfrm>
          <a:prstGeom prst="rect">
            <a:avLst/>
          </a:prstGeom>
          <a:noFill/>
          <a:ln>
            <a:noFill/>
          </a:ln>
        </p:spPr>
      </p:pic>
      <p:pic>
        <p:nvPicPr>
          <p:cNvPr id="154" name="Google Shape;154;g22cf4a02a5e_0_37"/>
          <p:cNvPicPr preferRelativeResize="0"/>
          <p:nvPr/>
        </p:nvPicPr>
        <p:blipFill>
          <a:blip r:embed="rId14">
            <a:alphaModFix/>
          </a:blip>
          <a:stretch>
            <a:fillRect/>
          </a:stretch>
        </p:blipFill>
        <p:spPr>
          <a:xfrm>
            <a:off x="14338025" y="26051404"/>
            <a:ext cx="3008700" cy="2286595"/>
          </a:xfrm>
          <a:prstGeom prst="rect">
            <a:avLst/>
          </a:prstGeom>
          <a:noFill/>
          <a:ln>
            <a:noFill/>
          </a:ln>
        </p:spPr>
      </p:pic>
      <p:sp>
        <p:nvSpPr>
          <p:cNvPr id="155" name="Google Shape;155;g22cf4a02a5e_0_37"/>
          <p:cNvSpPr/>
          <p:nvPr/>
        </p:nvSpPr>
        <p:spPr>
          <a:xfrm>
            <a:off x="1944300" y="6605825"/>
            <a:ext cx="7998600" cy="1210800"/>
          </a:xfrm>
          <a:prstGeom prst="roundRect">
            <a:avLst>
              <a:gd fmla="val 50000" name="adj"/>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t>Background</a:t>
            </a:r>
            <a:endParaRPr b="1" sz="7200"/>
          </a:p>
        </p:txBody>
      </p:sp>
      <p:sp>
        <p:nvSpPr>
          <p:cNvPr id="156" name="Google Shape;156;g22cf4a02a5e_0_37"/>
          <p:cNvSpPr/>
          <p:nvPr/>
        </p:nvSpPr>
        <p:spPr>
          <a:xfrm>
            <a:off x="11321550" y="6400800"/>
            <a:ext cx="8229600" cy="45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2cf4a02a5e_0_37"/>
          <p:cNvSpPr/>
          <p:nvPr/>
        </p:nvSpPr>
        <p:spPr>
          <a:xfrm>
            <a:off x="11437050" y="6605825"/>
            <a:ext cx="7998600" cy="1210800"/>
          </a:xfrm>
          <a:prstGeom prst="roundRect">
            <a:avLst>
              <a:gd fmla="val 50000" name="adj"/>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t>Objective</a:t>
            </a:r>
            <a:endParaRPr b="1" sz="7200"/>
          </a:p>
        </p:txBody>
      </p:sp>
      <p:sp>
        <p:nvSpPr>
          <p:cNvPr id="158" name="Google Shape;158;g22cf4a02a5e_0_37"/>
          <p:cNvSpPr/>
          <p:nvPr/>
        </p:nvSpPr>
        <p:spPr>
          <a:xfrm>
            <a:off x="2289600" y="8046720"/>
            <a:ext cx="7308000" cy="2476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chemeClr val="dk1"/>
                </a:solidFill>
              </a:rPr>
              <a:t>COVID-19, a highly infectious disease caused by the SARS-CoV-2 virus, has had a profound impact on the world, affecting health, economies, and daily life. Despite extensive research, there are still several overlooked aspects related to the disease that have been considered controversial and therefore, have not been thoroughly studied. It is important to consider these areas to gain a complete understanding of the virus and its impact on human health.</a:t>
            </a:r>
            <a:endParaRPr sz="2000"/>
          </a:p>
        </p:txBody>
      </p:sp>
      <p:sp>
        <p:nvSpPr>
          <p:cNvPr id="159" name="Google Shape;159;g22cf4a02a5e_0_37"/>
          <p:cNvSpPr/>
          <p:nvPr/>
        </p:nvSpPr>
        <p:spPr>
          <a:xfrm>
            <a:off x="11614175" y="8122925"/>
            <a:ext cx="7553400" cy="24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t>The objective of this project is to study overlooked or unconsidered aspects related to COVID-19 to gain a better understanding of the disease. This is </a:t>
            </a:r>
            <a:r>
              <a:rPr lang="en-US" sz="2000"/>
              <a:t>being </a:t>
            </a:r>
            <a:r>
              <a:rPr lang="en-US" sz="2000"/>
              <a:t>done by studying various areas, including clinical factors such as blood type and its association with disease severity and mortality, as well as the impact of geographical, economical, and social factors on COVID-19 cases, vaccinations, and mortality. Our approach involves segmenting the deliverables into three separate branches.</a:t>
            </a:r>
            <a:endParaRPr sz="2000"/>
          </a:p>
        </p:txBody>
      </p:sp>
      <p:sp>
        <p:nvSpPr>
          <p:cNvPr id="160" name="Google Shape;160;g22cf4a02a5e_0_37"/>
          <p:cNvSpPr/>
          <p:nvPr/>
        </p:nvSpPr>
        <p:spPr>
          <a:xfrm>
            <a:off x="3383280" y="28877650"/>
            <a:ext cx="3354900" cy="2669100"/>
          </a:xfrm>
          <a:prstGeom prst="roundRect">
            <a:avLst>
              <a:gd fmla="val 12908"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US" sz="2000">
                <a:solidFill>
                  <a:schemeClr val="dk1"/>
                </a:solidFill>
              </a:rPr>
              <a:t>You can use the following QR codes to access the project’s online versions.</a:t>
            </a:r>
            <a:endParaRPr sz="2000"/>
          </a:p>
        </p:txBody>
      </p:sp>
      <p:sp>
        <p:nvSpPr>
          <p:cNvPr id="161" name="Google Shape;161;g22cf4a02a5e_0_37"/>
          <p:cNvSpPr/>
          <p:nvPr/>
        </p:nvSpPr>
        <p:spPr>
          <a:xfrm>
            <a:off x="3383280" y="28803600"/>
            <a:ext cx="3354900" cy="572100"/>
          </a:xfrm>
          <a:prstGeom prst="roundRect">
            <a:avLst>
              <a:gd fmla="val 50000" name="adj"/>
            </a:avLst>
          </a:prstGeom>
          <a:solidFill>
            <a:srgbClr val="FFE599"/>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t>Note:</a:t>
            </a:r>
            <a:endParaRPr sz="2400"/>
          </a:p>
        </p:txBody>
      </p:sp>
      <p:pic>
        <p:nvPicPr>
          <p:cNvPr id="162" name="Google Shape;162;g22cf4a02a5e_0_37"/>
          <p:cNvPicPr preferRelativeResize="0"/>
          <p:nvPr/>
        </p:nvPicPr>
        <p:blipFill>
          <a:blip r:embed="rId15">
            <a:alphaModFix/>
          </a:blip>
          <a:stretch>
            <a:fillRect/>
          </a:stretch>
        </p:blipFill>
        <p:spPr>
          <a:xfrm>
            <a:off x="14924350" y="14464925"/>
            <a:ext cx="1569774" cy="845700"/>
          </a:xfrm>
          <a:prstGeom prst="rect">
            <a:avLst/>
          </a:prstGeom>
          <a:noFill/>
          <a:ln>
            <a:noFill/>
          </a:ln>
        </p:spPr>
      </p:pic>
      <p:pic>
        <p:nvPicPr>
          <p:cNvPr id="163" name="Google Shape;163;g22cf4a02a5e_0_37"/>
          <p:cNvPicPr preferRelativeResize="0"/>
          <p:nvPr/>
        </p:nvPicPr>
        <p:blipFill>
          <a:blip r:embed="rId16">
            <a:alphaModFix/>
          </a:blip>
          <a:stretch>
            <a:fillRect/>
          </a:stretch>
        </p:blipFill>
        <p:spPr>
          <a:xfrm>
            <a:off x="18100675" y="14467150"/>
            <a:ext cx="2231281" cy="841248"/>
          </a:xfrm>
          <a:prstGeom prst="rect">
            <a:avLst/>
          </a:prstGeom>
          <a:noFill/>
          <a:ln>
            <a:noFill/>
          </a:ln>
        </p:spPr>
      </p:pic>
      <p:pic>
        <p:nvPicPr>
          <p:cNvPr id="164" name="Google Shape;164;g22cf4a02a5e_0_37"/>
          <p:cNvPicPr preferRelativeResize="0"/>
          <p:nvPr/>
        </p:nvPicPr>
        <p:blipFill>
          <a:blip r:embed="rId17">
            <a:alphaModFix/>
          </a:blip>
          <a:stretch>
            <a:fillRect/>
          </a:stretch>
        </p:blipFill>
        <p:spPr>
          <a:xfrm>
            <a:off x="1883125" y="14678025"/>
            <a:ext cx="3810000" cy="857250"/>
          </a:xfrm>
          <a:prstGeom prst="rect">
            <a:avLst/>
          </a:prstGeom>
          <a:noFill/>
          <a:ln>
            <a:noFill/>
          </a:ln>
        </p:spPr>
      </p:pic>
      <p:sp>
        <p:nvSpPr>
          <p:cNvPr id="165" name="Google Shape;165;g22cf4a02a5e_0_37"/>
          <p:cNvSpPr txBox="1"/>
          <p:nvPr/>
        </p:nvSpPr>
        <p:spPr>
          <a:xfrm>
            <a:off x="15101588" y="31070525"/>
            <a:ext cx="4720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200">
                <a:solidFill>
                  <a:schemeClr val="dk1"/>
                </a:solidFill>
              </a:rPr>
              <a:t>similar were found for results severity</a:t>
            </a:r>
            <a:endParaRPr>
              <a:latin typeface="Times New Roman"/>
              <a:ea typeface="Times New Roman"/>
              <a:cs typeface="Times New Roman"/>
              <a:sym typeface="Times New Roman"/>
            </a:endParaRPr>
          </a:p>
        </p:txBody>
      </p:sp>
      <p:pic>
        <p:nvPicPr>
          <p:cNvPr id="166" name="Google Shape;166;g22cf4a02a5e_0_37"/>
          <p:cNvPicPr preferRelativeResize="0"/>
          <p:nvPr/>
        </p:nvPicPr>
        <p:blipFill>
          <a:blip r:embed="rId18">
            <a:alphaModFix/>
          </a:blip>
          <a:stretch>
            <a:fillRect/>
          </a:stretch>
        </p:blipFill>
        <p:spPr>
          <a:xfrm>
            <a:off x="7472100" y="28862200"/>
            <a:ext cx="2743200" cy="2684725"/>
          </a:xfrm>
          <a:prstGeom prst="rect">
            <a:avLst/>
          </a:prstGeom>
          <a:noFill/>
          <a:ln>
            <a:noFill/>
          </a:ln>
        </p:spPr>
      </p:pic>
      <p:sp>
        <p:nvSpPr>
          <p:cNvPr id="167" name="Google Shape;167;g22cf4a02a5e_0_37"/>
          <p:cNvSpPr txBox="1"/>
          <p:nvPr/>
        </p:nvSpPr>
        <p:spPr>
          <a:xfrm>
            <a:off x="14246300" y="29273900"/>
            <a:ext cx="6071400" cy="1800900"/>
          </a:xfrm>
          <a:prstGeom prst="rect">
            <a:avLst/>
          </a:prstGeom>
          <a:noFill/>
          <a:ln>
            <a:noFill/>
          </a:ln>
        </p:spPr>
        <p:txBody>
          <a:bodyPr anchorCtr="0" anchor="t" bIns="91425" lIns="91425" spcFirstLastPara="1" rIns="91425" wrap="square" tIns="91425">
            <a:spAutoFit/>
          </a:bodyPr>
          <a:lstStyle/>
          <a:p>
            <a:pPr indent="-339725" lvl="0" marL="457200" rtl="0" algn="l">
              <a:spcBef>
                <a:spcPts val="0"/>
              </a:spcBef>
              <a:spcAft>
                <a:spcPts val="0"/>
              </a:spcAft>
              <a:buClr>
                <a:schemeClr val="dk1"/>
              </a:buClr>
              <a:buSzPts val="1750"/>
              <a:buChar char="●"/>
            </a:pPr>
            <a:r>
              <a:rPr lang="en-US" sz="1750">
                <a:solidFill>
                  <a:schemeClr val="dk1"/>
                </a:solidFill>
              </a:rPr>
              <a:t>Identified Core Comorbidities associated with COVID-19</a:t>
            </a:r>
            <a:endParaRPr sz="1750">
              <a:solidFill>
                <a:schemeClr val="dk1"/>
              </a:solidFill>
            </a:endParaRPr>
          </a:p>
          <a:p>
            <a:pPr indent="-339725" lvl="0" marL="457200" rtl="0" algn="l">
              <a:spcBef>
                <a:spcPts val="0"/>
              </a:spcBef>
              <a:spcAft>
                <a:spcPts val="0"/>
              </a:spcAft>
              <a:buClr>
                <a:schemeClr val="dk1"/>
              </a:buClr>
              <a:buSzPts val="1750"/>
              <a:buChar char="●"/>
            </a:pPr>
            <a:r>
              <a:rPr lang="en-US" sz="1750">
                <a:solidFill>
                  <a:schemeClr val="dk1"/>
                </a:solidFill>
              </a:rPr>
              <a:t>Core Comorbidities helped reduce noise in the models</a:t>
            </a:r>
            <a:endParaRPr sz="1750">
              <a:solidFill>
                <a:schemeClr val="dk1"/>
              </a:solidFill>
            </a:endParaRPr>
          </a:p>
          <a:p>
            <a:pPr indent="-339725" lvl="0" marL="457200" rtl="0" algn="l">
              <a:spcBef>
                <a:spcPts val="0"/>
              </a:spcBef>
              <a:spcAft>
                <a:spcPts val="0"/>
              </a:spcAft>
              <a:buClr>
                <a:schemeClr val="dk1"/>
              </a:buClr>
              <a:buSzPts val="1750"/>
              <a:buChar char="●"/>
            </a:pPr>
            <a:r>
              <a:rPr lang="en-US" sz="1750">
                <a:solidFill>
                  <a:schemeClr val="dk1"/>
                </a:solidFill>
              </a:rPr>
              <a:t>No significant changes were found when examining blood type</a:t>
            </a:r>
            <a:endParaRPr sz="1750">
              <a:solidFill>
                <a:schemeClr val="dk1"/>
              </a:solidFill>
            </a:endParaRPr>
          </a:p>
          <a:p>
            <a:pPr indent="-339725" lvl="0" marL="457200" rtl="0" algn="l">
              <a:spcBef>
                <a:spcPts val="0"/>
              </a:spcBef>
              <a:spcAft>
                <a:spcPts val="0"/>
              </a:spcAft>
              <a:buClr>
                <a:schemeClr val="dk1"/>
              </a:buClr>
              <a:buSzPts val="1750"/>
              <a:buChar char="●"/>
            </a:pPr>
            <a:r>
              <a:rPr lang="en-US" sz="1750">
                <a:solidFill>
                  <a:schemeClr val="dk1"/>
                </a:solidFill>
              </a:rPr>
              <a:t>Blood type likely has no effect on COVID-19 mortality</a:t>
            </a:r>
            <a:endParaRPr sz="175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2003-02-05T00:13:20Z</dcterms:created>
  <dc:creator>lfa</dc:creator>
</cp:coreProperties>
</file>