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2004000" cx="21031200"/>
  <p:notesSz cx="6858000" cy="9144000"/>
  <p:embeddedFontLst>
    <p:embeddedFont>
      <p:font typeface="Source Code Pro"/>
      <p:regular r:id="rId8"/>
      <p:bold r:id="rId9"/>
      <p:italic r:id="rId10"/>
      <p:boldItalic r:id="rId11"/>
    </p:embeddedFont>
    <p:embeddedFont>
      <p:font typeface="Average"/>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0">
          <p15:clr>
            <a:srgbClr val="000000"/>
          </p15:clr>
        </p15:guide>
        <p15:guide id="2" pos="6624">
          <p15:clr>
            <a:srgbClr val="000000"/>
          </p15:clr>
        </p15:guide>
      </p15:sldGuideLst>
    </p:ext>
    <p:ext uri="http://customooxmlschemas.google.com/">
      <go:slidesCustomData xmlns:go="http://customooxmlschemas.google.com/" r:id="rId13" roundtripDataSignature="AMtx7mhIW3H/tVEQTyx7ePc/qIN4E1BK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7AE71D-E0E4-45CF-9E46-B6483626FAC0}">
  <a:tblStyle styleId="{7C7AE71D-E0E4-45CF-9E46-B6483626FAC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0" orient="horz"/>
        <p:guide pos="662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SourceCodePro-boldItalic.fntdata"/><Relationship Id="rId10" Type="http://schemas.openxmlformats.org/officeDocument/2006/relationships/font" Target="fonts/SourceCodePro-italic.fntdata"/><Relationship Id="rId13" Type="http://customschemas.google.com/relationships/presentationmetadata" Target="metadata"/><Relationship Id="rId12" Type="http://schemas.openxmlformats.org/officeDocument/2006/relationships/font" Target="fonts/Averag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SourceCodePr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SourceCodePr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2301875" y="685800"/>
            <a:ext cx="22542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300"/>
              <a:buFont typeface="Times New Roman"/>
              <a:buNone/>
            </a:pPr>
            <a:fld id="{00000000-1234-1234-1234-123412341234}" type="slidenum">
              <a:rPr b="0" i="0" lang="en-US" sz="2300" u="none">
                <a:solidFill>
                  <a:srgbClr val="000000"/>
                </a:solidFill>
                <a:latin typeface="Times New Roman"/>
                <a:ea typeface="Times New Roman"/>
                <a:cs typeface="Times New Roman"/>
                <a:sym typeface="Times New Roman"/>
              </a:rPr>
              <a:t>‹#›</a:t>
            </a:fld>
            <a:endParaRPr/>
          </a:p>
        </p:txBody>
      </p:sp>
      <p:sp>
        <p:nvSpPr>
          <p:cNvPr id="86" name="Google Shape;86;p1:notes"/>
          <p:cNvSpPr/>
          <p:nvPr>
            <p:ph idx="2" type="sldImg"/>
          </p:nvPr>
        </p:nvSpPr>
        <p:spPr>
          <a:xfrm>
            <a:off x="2301875" y="685800"/>
            <a:ext cx="22542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Have students check that the logo is the appropriate one to use.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3"/>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
          <p:cNvSpPr txBox="1"/>
          <p:nvPr>
            <p:ph idx="1" type="body"/>
          </p:nvPr>
        </p:nvSpPr>
        <p:spPr>
          <a:xfrm>
            <a:off x="1577975" y="9245600"/>
            <a:ext cx="8861425" cy="19202400"/>
          </a:xfrm>
          <a:prstGeom prst="rect">
            <a:avLst/>
          </a:prstGeom>
          <a:noFill/>
          <a:ln>
            <a:noFill/>
          </a:ln>
        </p:spPr>
        <p:txBody>
          <a:bodyPr anchorCtr="0" anchor="t" bIns="151500" lIns="303025" spcFirstLastPara="1" rIns="303025" wrap="square" tIns="1515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18" name="Google Shape;18;p3"/>
          <p:cNvSpPr txBox="1"/>
          <p:nvPr>
            <p:ph idx="2" type="body"/>
          </p:nvPr>
        </p:nvSpPr>
        <p:spPr>
          <a:xfrm>
            <a:off x="10591800" y="9245600"/>
            <a:ext cx="8861425" cy="19202400"/>
          </a:xfrm>
          <a:prstGeom prst="rect">
            <a:avLst/>
          </a:prstGeom>
          <a:noFill/>
          <a:ln>
            <a:noFill/>
          </a:ln>
        </p:spPr>
        <p:txBody>
          <a:bodyPr anchorCtr="0" anchor="t" bIns="151500" lIns="303025" spcFirstLastPara="1" rIns="303025" wrap="square" tIns="1515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19" name="Google Shape;19;p3"/>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2"/>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2"/>
          <p:cNvSpPr txBox="1"/>
          <p:nvPr>
            <p:ph idx="1" type="body"/>
          </p:nvPr>
        </p:nvSpPr>
        <p:spPr>
          <a:xfrm>
            <a:off x="1577975" y="9245600"/>
            <a:ext cx="17875250" cy="19202400"/>
          </a:xfrm>
          <a:prstGeom prst="rect">
            <a:avLst/>
          </a:prstGeom>
          <a:noFill/>
          <a:ln>
            <a:noFill/>
          </a:ln>
        </p:spPr>
        <p:txBody>
          <a:bodyPr anchorCtr="0" anchor="t" bIns="151500" lIns="303025" spcFirstLastPara="1" rIns="303025" wrap="square" tIns="1515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2"/>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13"/>
          <p:cNvSpPr txBox="1"/>
          <p:nvPr>
            <p:ph type="ctrTitle"/>
          </p:nvPr>
        </p:nvSpPr>
        <p:spPr>
          <a:xfrm>
            <a:off x="1577975" y="9942513"/>
            <a:ext cx="17875250" cy="6859587"/>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3"/>
          <p:cNvSpPr txBox="1"/>
          <p:nvPr>
            <p:ph idx="1" type="subTitle"/>
          </p:nvPr>
        </p:nvSpPr>
        <p:spPr>
          <a:xfrm>
            <a:off x="3154363" y="18135600"/>
            <a:ext cx="14722475" cy="8178800"/>
          </a:xfrm>
          <a:prstGeom prst="rect">
            <a:avLst/>
          </a:prstGeom>
          <a:noFill/>
          <a:ln>
            <a:noFill/>
          </a:ln>
        </p:spPr>
        <p:txBody>
          <a:bodyPr anchorCtr="0" anchor="t" bIns="151500" lIns="303025" spcFirstLastPara="1" rIns="303025" wrap="square" tIns="151500">
            <a:noAutofit/>
          </a:bodyPr>
          <a:lstStyle>
            <a:lvl1pPr lvl="0" algn="ctr">
              <a:spcBef>
                <a:spcPts val="2120"/>
              </a:spcBef>
              <a:spcAft>
                <a:spcPts val="0"/>
              </a:spcAft>
              <a:buClr>
                <a:schemeClr val="dk1"/>
              </a:buClr>
              <a:buSzPts val="10600"/>
              <a:buFont typeface="Times New Roman"/>
              <a:buNone/>
              <a:defRPr/>
            </a:lvl1pPr>
            <a:lvl2pPr lvl="1" algn="ctr">
              <a:spcBef>
                <a:spcPts val="1860"/>
              </a:spcBef>
              <a:spcAft>
                <a:spcPts val="0"/>
              </a:spcAft>
              <a:buClr>
                <a:schemeClr val="dk1"/>
              </a:buClr>
              <a:buSzPts val="9300"/>
              <a:buFont typeface="Times New Roman"/>
              <a:buNone/>
              <a:defRPr/>
            </a:lvl2pPr>
            <a:lvl3pPr lvl="2" algn="ctr">
              <a:spcBef>
                <a:spcPts val="1580"/>
              </a:spcBef>
              <a:spcAft>
                <a:spcPts val="0"/>
              </a:spcAft>
              <a:buClr>
                <a:schemeClr val="dk1"/>
              </a:buClr>
              <a:buSzPts val="7900"/>
              <a:buFont typeface="Times New Roman"/>
              <a:buNone/>
              <a:defRPr/>
            </a:lvl3pPr>
            <a:lvl4pPr lvl="3" algn="ctr">
              <a:spcBef>
                <a:spcPts val="1340"/>
              </a:spcBef>
              <a:spcAft>
                <a:spcPts val="0"/>
              </a:spcAft>
              <a:buClr>
                <a:schemeClr val="dk1"/>
              </a:buClr>
              <a:buSzPts val="6700"/>
              <a:buFont typeface="Times New Roman"/>
              <a:buNone/>
              <a:defRPr/>
            </a:lvl4pPr>
            <a:lvl5pPr lvl="4" algn="ctr">
              <a:spcBef>
                <a:spcPts val="1340"/>
              </a:spcBef>
              <a:spcAft>
                <a:spcPts val="0"/>
              </a:spcAft>
              <a:buClr>
                <a:schemeClr val="dk1"/>
              </a:buClr>
              <a:buSzPts val="6700"/>
              <a:buFont typeface="Times New Roman"/>
              <a:buNone/>
              <a:defRPr/>
            </a:lvl5pPr>
            <a:lvl6pPr lvl="5" algn="ctr">
              <a:spcBef>
                <a:spcPts val="1340"/>
              </a:spcBef>
              <a:spcAft>
                <a:spcPts val="0"/>
              </a:spcAft>
              <a:buClr>
                <a:schemeClr val="dk1"/>
              </a:buClr>
              <a:buSzPts val="6700"/>
              <a:buFont typeface="Times New Roman"/>
              <a:buNone/>
              <a:defRPr/>
            </a:lvl6pPr>
            <a:lvl7pPr lvl="6" algn="ctr">
              <a:spcBef>
                <a:spcPts val="1340"/>
              </a:spcBef>
              <a:spcAft>
                <a:spcPts val="0"/>
              </a:spcAft>
              <a:buClr>
                <a:schemeClr val="dk1"/>
              </a:buClr>
              <a:buSzPts val="6700"/>
              <a:buFont typeface="Times New Roman"/>
              <a:buNone/>
              <a:defRPr/>
            </a:lvl7pPr>
            <a:lvl8pPr lvl="7" algn="ctr">
              <a:spcBef>
                <a:spcPts val="1340"/>
              </a:spcBef>
              <a:spcAft>
                <a:spcPts val="0"/>
              </a:spcAft>
              <a:buClr>
                <a:schemeClr val="dk1"/>
              </a:buClr>
              <a:buSzPts val="6700"/>
              <a:buFont typeface="Times New Roman"/>
              <a:buNone/>
              <a:defRPr/>
            </a:lvl8pPr>
            <a:lvl9pPr lvl="8" algn="ctr">
              <a:spcBef>
                <a:spcPts val="1340"/>
              </a:spcBef>
              <a:spcAft>
                <a:spcPts val="0"/>
              </a:spcAft>
              <a:buClr>
                <a:schemeClr val="dk1"/>
              </a:buClr>
              <a:buSzPts val="6700"/>
              <a:buFont typeface="Times New Roman"/>
              <a:buNone/>
              <a:defRPr/>
            </a:lvl9pPr>
          </a:lstStyle>
          <a:p/>
        </p:txBody>
      </p:sp>
      <p:sp>
        <p:nvSpPr>
          <p:cNvPr id="81" name="Google Shape;81;p13"/>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Google Shape;23;p4"/>
          <p:cNvSpPr txBox="1"/>
          <p:nvPr>
            <p:ph type="title"/>
          </p:nvPr>
        </p:nvSpPr>
        <p:spPr>
          <a:xfrm rot="5400000">
            <a:off x="4417219" y="13411994"/>
            <a:ext cx="25603200" cy="4468812"/>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4"/>
          <p:cNvSpPr txBox="1"/>
          <p:nvPr>
            <p:ph idx="1" type="body"/>
          </p:nvPr>
        </p:nvSpPr>
        <p:spPr>
          <a:xfrm rot="5400000">
            <a:off x="-4596606" y="9019381"/>
            <a:ext cx="25603200" cy="13254038"/>
          </a:xfrm>
          <a:prstGeom prst="rect">
            <a:avLst/>
          </a:prstGeom>
          <a:noFill/>
          <a:ln>
            <a:noFill/>
          </a:ln>
        </p:spPr>
        <p:txBody>
          <a:bodyPr anchorCtr="0" anchor="t" bIns="151500" lIns="303025" spcFirstLastPara="1" rIns="303025" wrap="square" tIns="1515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4"/>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5"/>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5"/>
          <p:cNvSpPr txBox="1"/>
          <p:nvPr>
            <p:ph idx="1" type="body"/>
          </p:nvPr>
        </p:nvSpPr>
        <p:spPr>
          <a:xfrm rot="5400000">
            <a:off x="914400" y="9909175"/>
            <a:ext cx="19202400" cy="17875250"/>
          </a:xfrm>
          <a:prstGeom prst="rect">
            <a:avLst/>
          </a:prstGeom>
          <a:noFill/>
          <a:ln>
            <a:noFill/>
          </a:ln>
        </p:spPr>
        <p:txBody>
          <a:bodyPr anchorCtr="0" anchor="t" bIns="151500" lIns="303025" spcFirstLastPara="1" rIns="303025" wrap="square" tIns="1515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5"/>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6"/>
          <p:cNvSpPr txBox="1"/>
          <p:nvPr>
            <p:ph type="title"/>
          </p:nvPr>
        </p:nvSpPr>
        <p:spPr>
          <a:xfrm>
            <a:off x="4122738" y="22402800"/>
            <a:ext cx="12619037" cy="2644775"/>
          </a:xfrm>
          <a:prstGeom prst="rect">
            <a:avLst/>
          </a:prstGeom>
          <a:noFill/>
          <a:ln>
            <a:noFill/>
          </a:ln>
        </p:spPr>
        <p:txBody>
          <a:bodyPr anchorCtr="0" anchor="b" bIns="151500" lIns="303025" spcFirstLastPara="1" rIns="303025" wrap="square" tIns="1515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6"/>
          <p:cNvSpPr/>
          <p:nvPr>
            <p:ph idx="2" type="pic"/>
          </p:nvPr>
        </p:nvSpPr>
        <p:spPr>
          <a:xfrm>
            <a:off x="4122738" y="2859088"/>
            <a:ext cx="12619037" cy="19202400"/>
          </a:xfrm>
          <a:prstGeom prst="rect">
            <a:avLst/>
          </a:prstGeom>
          <a:noFill/>
          <a:ln>
            <a:noFill/>
          </a:ln>
        </p:spPr>
      </p:sp>
      <p:sp>
        <p:nvSpPr>
          <p:cNvPr id="37" name="Google Shape;37;p6"/>
          <p:cNvSpPr txBox="1"/>
          <p:nvPr>
            <p:ph idx="1" type="body"/>
          </p:nvPr>
        </p:nvSpPr>
        <p:spPr>
          <a:xfrm>
            <a:off x="4122738" y="25047575"/>
            <a:ext cx="12619037" cy="3756025"/>
          </a:xfrm>
          <a:prstGeom prst="rect">
            <a:avLst/>
          </a:prstGeom>
          <a:noFill/>
          <a:ln>
            <a:noFill/>
          </a:ln>
        </p:spPr>
        <p:txBody>
          <a:bodyPr anchorCtr="0" anchor="t" bIns="151500" lIns="303025" spcFirstLastPara="1" rIns="303025" wrap="square" tIns="1515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38" name="Google Shape;38;p6"/>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7"/>
          <p:cNvSpPr txBox="1"/>
          <p:nvPr>
            <p:ph type="title"/>
          </p:nvPr>
        </p:nvSpPr>
        <p:spPr>
          <a:xfrm>
            <a:off x="1050925" y="1274763"/>
            <a:ext cx="6919913" cy="5422900"/>
          </a:xfrm>
          <a:prstGeom prst="rect">
            <a:avLst/>
          </a:prstGeom>
          <a:noFill/>
          <a:ln>
            <a:noFill/>
          </a:ln>
        </p:spPr>
        <p:txBody>
          <a:bodyPr anchorCtr="0" anchor="b" bIns="151500" lIns="303025" spcFirstLastPara="1" rIns="303025" wrap="square" tIns="1515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7"/>
          <p:cNvSpPr txBox="1"/>
          <p:nvPr>
            <p:ph idx="1" type="body"/>
          </p:nvPr>
        </p:nvSpPr>
        <p:spPr>
          <a:xfrm>
            <a:off x="8223250" y="1274763"/>
            <a:ext cx="11757025" cy="27314525"/>
          </a:xfrm>
          <a:prstGeom prst="rect">
            <a:avLst/>
          </a:prstGeom>
          <a:noFill/>
          <a:ln>
            <a:noFill/>
          </a:ln>
        </p:spPr>
        <p:txBody>
          <a:bodyPr anchorCtr="0" anchor="t" bIns="151500" lIns="303025" spcFirstLastPara="1" rIns="303025" wrap="square" tIns="1515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44" name="Google Shape;44;p7"/>
          <p:cNvSpPr txBox="1"/>
          <p:nvPr>
            <p:ph idx="2" type="body"/>
          </p:nvPr>
        </p:nvSpPr>
        <p:spPr>
          <a:xfrm>
            <a:off x="1050925" y="6697663"/>
            <a:ext cx="6919913" cy="21891625"/>
          </a:xfrm>
          <a:prstGeom prst="rect">
            <a:avLst/>
          </a:prstGeom>
          <a:noFill/>
          <a:ln>
            <a:noFill/>
          </a:ln>
        </p:spPr>
        <p:txBody>
          <a:bodyPr anchorCtr="0" anchor="t" bIns="151500" lIns="303025" spcFirstLastPara="1" rIns="303025" wrap="square" tIns="1515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45" name="Google Shape;45;p7"/>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8"/>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9"/>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9"/>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10"/>
          <p:cNvSpPr txBox="1"/>
          <p:nvPr>
            <p:ph type="title"/>
          </p:nvPr>
        </p:nvSpPr>
        <p:spPr>
          <a:xfrm>
            <a:off x="1050925" y="1281113"/>
            <a:ext cx="189293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10"/>
          <p:cNvSpPr txBox="1"/>
          <p:nvPr>
            <p:ph idx="1" type="body"/>
          </p:nvPr>
        </p:nvSpPr>
        <p:spPr>
          <a:xfrm>
            <a:off x="1050925" y="7164388"/>
            <a:ext cx="9293225" cy="2984500"/>
          </a:xfrm>
          <a:prstGeom prst="rect">
            <a:avLst/>
          </a:prstGeom>
          <a:noFill/>
          <a:ln>
            <a:noFill/>
          </a:ln>
        </p:spPr>
        <p:txBody>
          <a:bodyPr anchorCtr="0" anchor="b" bIns="151500" lIns="303025" spcFirstLastPara="1" rIns="303025" wrap="square" tIns="1515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60" name="Google Shape;60;p10"/>
          <p:cNvSpPr txBox="1"/>
          <p:nvPr>
            <p:ph idx="2" type="body"/>
          </p:nvPr>
        </p:nvSpPr>
        <p:spPr>
          <a:xfrm>
            <a:off x="1050925" y="10148888"/>
            <a:ext cx="9293225" cy="18440400"/>
          </a:xfrm>
          <a:prstGeom prst="rect">
            <a:avLst/>
          </a:prstGeom>
          <a:noFill/>
          <a:ln>
            <a:noFill/>
          </a:ln>
        </p:spPr>
        <p:txBody>
          <a:bodyPr anchorCtr="0" anchor="t" bIns="151500" lIns="303025" spcFirstLastPara="1" rIns="303025" wrap="square" tIns="1515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1" name="Google Shape;61;p10"/>
          <p:cNvSpPr txBox="1"/>
          <p:nvPr>
            <p:ph idx="3" type="body"/>
          </p:nvPr>
        </p:nvSpPr>
        <p:spPr>
          <a:xfrm>
            <a:off x="10683875" y="7164388"/>
            <a:ext cx="9296400" cy="2984500"/>
          </a:xfrm>
          <a:prstGeom prst="rect">
            <a:avLst/>
          </a:prstGeom>
          <a:noFill/>
          <a:ln>
            <a:noFill/>
          </a:ln>
        </p:spPr>
        <p:txBody>
          <a:bodyPr anchorCtr="0" anchor="b" bIns="151500" lIns="303025" spcFirstLastPara="1" rIns="303025" wrap="square" tIns="1515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62" name="Google Shape;62;p10"/>
          <p:cNvSpPr txBox="1"/>
          <p:nvPr>
            <p:ph idx="4" type="body"/>
          </p:nvPr>
        </p:nvSpPr>
        <p:spPr>
          <a:xfrm>
            <a:off x="10683875" y="10148888"/>
            <a:ext cx="9296400" cy="18440400"/>
          </a:xfrm>
          <a:prstGeom prst="rect">
            <a:avLst/>
          </a:prstGeom>
          <a:noFill/>
          <a:ln>
            <a:noFill/>
          </a:ln>
        </p:spPr>
        <p:txBody>
          <a:bodyPr anchorCtr="0" anchor="t" bIns="151500" lIns="303025" spcFirstLastPara="1" rIns="303025" wrap="square" tIns="1515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3" name="Google Shape;63;p10"/>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1"/>
          <p:cNvSpPr txBox="1"/>
          <p:nvPr>
            <p:ph type="title"/>
          </p:nvPr>
        </p:nvSpPr>
        <p:spPr>
          <a:xfrm>
            <a:off x="1662113" y="20566063"/>
            <a:ext cx="17875250" cy="6356350"/>
          </a:xfrm>
          <a:prstGeom prst="rect">
            <a:avLst/>
          </a:prstGeom>
          <a:noFill/>
          <a:ln>
            <a:noFill/>
          </a:ln>
        </p:spPr>
        <p:txBody>
          <a:bodyPr anchorCtr="0" anchor="t" bIns="151500" lIns="303025" spcFirstLastPara="1" rIns="303025" wrap="square" tIns="1515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11"/>
          <p:cNvSpPr txBox="1"/>
          <p:nvPr>
            <p:ph idx="1" type="body"/>
          </p:nvPr>
        </p:nvSpPr>
        <p:spPr>
          <a:xfrm>
            <a:off x="1662113" y="13565188"/>
            <a:ext cx="17875250" cy="7000875"/>
          </a:xfrm>
          <a:prstGeom prst="rect">
            <a:avLst/>
          </a:prstGeom>
          <a:noFill/>
          <a:ln>
            <a:noFill/>
          </a:ln>
        </p:spPr>
        <p:txBody>
          <a:bodyPr anchorCtr="0" anchor="b" bIns="151500" lIns="303025" spcFirstLastPara="1" rIns="303025" wrap="square" tIns="1515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69" name="Google Shape;69;p11"/>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EBCF"/>
            </a:gs>
            <a:gs pos="50000">
              <a:srgbClr val="9CB86E"/>
            </a:gs>
            <a:gs pos="100000">
              <a:srgbClr val="156B13"/>
            </a:gs>
          </a:gsLst>
          <a:lin ang="2700000" scaled="0"/>
        </a:gra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11" name="Google Shape;11;p2"/>
          <p:cNvSpPr txBox="1"/>
          <p:nvPr>
            <p:ph idx="1" type="body"/>
          </p:nvPr>
        </p:nvSpPr>
        <p:spPr>
          <a:xfrm>
            <a:off x="1577975" y="9245600"/>
            <a:ext cx="17875250" cy="19202400"/>
          </a:xfrm>
          <a:prstGeom prst="rect">
            <a:avLst/>
          </a:prstGeom>
          <a:noFill/>
          <a:ln>
            <a:noFill/>
          </a:ln>
        </p:spPr>
        <p:txBody>
          <a:bodyPr anchorCtr="0" anchor="t" bIns="151500" lIns="303025" spcFirstLastPara="1" rIns="303025" wrap="square" tIns="151500">
            <a:noAutofit/>
          </a:bodyPr>
          <a:lstStyle>
            <a:lvl1pPr indent="-901700" lvl="0" marL="457200" marR="0" rtl="0" algn="l">
              <a:spcBef>
                <a:spcPts val="212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1pPr>
            <a:lvl2pPr indent="-819150" lvl="1" marL="914400" marR="0" rtl="0" algn="l">
              <a:spcBef>
                <a:spcPts val="1860"/>
              </a:spcBef>
              <a:spcAft>
                <a:spcPts val="0"/>
              </a:spcAft>
              <a:buClr>
                <a:schemeClr val="dk1"/>
              </a:buClr>
              <a:buSzPts val="9300"/>
              <a:buFont typeface="Times New Roman"/>
              <a:buChar char="–"/>
              <a:defRPr b="0" i="0" sz="9300" u="none" cap="none" strike="noStrike">
                <a:solidFill>
                  <a:schemeClr val="dk1"/>
                </a:solidFill>
                <a:latin typeface="Times New Roman"/>
                <a:ea typeface="Times New Roman"/>
                <a:cs typeface="Times New Roman"/>
                <a:sym typeface="Times New Roman"/>
              </a:defRPr>
            </a:lvl2pPr>
            <a:lvl3pPr indent="-730250" lvl="2" marL="1371600" marR="0" rtl="0" algn="l">
              <a:spcBef>
                <a:spcPts val="1580"/>
              </a:spcBef>
              <a:spcAft>
                <a:spcPts val="0"/>
              </a:spcAft>
              <a:buClr>
                <a:schemeClr val="dk1"/>
              </a:buClr>
              <a:buSzPts val="7900"/>
              <a:buFont typeface="Times New Roman"/>
              <a:buChar char="•"/>
              <a:defRPr b="0" i="0" sz="7900" u="none" cap="none" strike="noStrike">
                <a:solidFill>
                  <a:schemeClr val="dk1"/>
                </a:solidFill>
                <a:latin typeface="Times New Roman"/>
                <a:ea typeface="Times New Roman"/>
                <a:cs typeface="Times New Roman"/>
                <a:sym typeface="Times New Roman"/>
              </a:defRPr>
            </a:lvl3pPr>
            <a:lvl4pPr indent="-654050" lvl="3" marL="1828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4pPr>
            <a:lvl5pPr indent="-654050" lvl="4" marL="22860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5pPr>
            <a:lvl6pPr indent="-654050" lvl="5" marL="27432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6pPr>
            <a:lvl7pPr indent="-654050" lvl="6" marL="32004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7pPr>
            <a:lvl8pPr indent="-654050" lvl="7" marL="36576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8pPr>
            <a:lvl9pPr indent="-654050" lvl="8" marL="4114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9pPr>
          </a:lstStyle>
          <a:p/>
        </p:txBody>
      </p:sp>
      <p:sp>
        <p:nvSpPr>
          <p:cNvPr id="12" name="Google Shape;12;p2"/>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13" name="Google Shape;13;p2"/>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14" name="Google Shape;14;p2"/>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
          <p:cNvSpPr txBox="1"/>
          <p:nvPr/>
        </p:nvSpPr>
        <p:spPr>
          <a:xfrm>
            <a:off x="0" y="100"/>
            <a:ext cx="21031200" cy="320040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300" u="none">
              <a:solidFill>
                <a:schemeClr val="dk1"/>
              </a:solidFill>
              <a:latin typeface="Times New Roman"/>
              <a:ea typeface="Times New Roman"/>
              <a:cs typeface="Times New Roman"/>
              <a:sym typeface="Times New Roman"/>
            </a:endParaRPr>
          </a:p>
        </p:txBody>
      </p:sp>
      <p:sp>
        <p:nvSpPr>
          <p:cNvPr id="90" name="Google Shape;90;p1"/>
          <p:cNvSpPr/>
          <p:nvPr/>
        </p:nvSpPr>
        <p:spPr>
          <a:xfrm>
            <a:off x="-1174000" y="5313625"/>
            <a:ext cx="22205100" cy="5334000"/>
          </a:xfrm>
          <a:prstGeom prst="snip2DiagRect">
            <a:avLst>
              <a:gd fmla="val 0" name="adj1"/>
              <a:gd fmla="val 16667" name="adj2"/>
            </a:avLst>
          </a:prstGeom>
          <a:solidFill>
            <a:srgbClr val="D1D5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txBox="1"/>
          <p:nvPr>
            <p:ph type="title"/>
          </p:nvPr>
        </p:nvSpPr>
        <p:spPr>
          <a:xfrm>
            <a:off x="2857500" y="97475"/>
            <a:ext cx="15372900" cy="5007900"/>
          </a:xfrm>
          <a:prstGeom prst="rect">
            <a:avLst/>
          </a:prstGeom>
          <a:noFill/>
          <a:ln>
            <a:noFill/>
          </a:ln>
        </p:spPr>
        <p:txBody>
          <a:bodyPr anchorCtr="0" anchor="ctr" bIns="151500" lIns="303025" spcFirstLastPara="1" rIns="303025" wrap="square" tIns="151500">
            <a:noAutofit/>
          </a:bodyPr>
          <a:lstStyle/>
          <a:p>
            <a:pPr indent="0" lvl="0" marL="0" rtl="0" algn="ctr">
              <a:lnSpc>
                <a:spcPct val="100000"/>
              </a:lnSpc>
              <a:spcBef>
                <a:spcPts val="0"/>
              </a:spcBef>
              <a:spcAft>
                <a:spcPts val="0"/>
              </a:spcAft>
              <a:buClr>
                <a:srgbClr val="FFCC00"/>
              </a:buClr>
              <a:buSzPts val="6600"/>
              <a:buFont typeface="Arial"/>
              <a:buNone/>
            </a:pPr>
            <a:r>
              <a:rPr b="1" lang="en-US" sz="6300">
                <a:solidFill>
                  <a:srgbClr val="FFCC00"/>
                </a:solidFill>
                <a:latin typeface="Arial"/>
                <a:ea typeface="Arial"/>
                <a:cs typeface="Arial"/>
                <a:sym typeface="Arial"/>
              </a:rPr>
              <a:t>Self-Attention Mechanism of ChatGPT</a:t>
            </a:r>
            <a:br>
              <a:rPr b="0" i="0" lang="en-US" sz="6600" u="none">
                <a:solidFill>
                  <a:srgbClr val="FFCC00"/>
                </a:solidFill>
                <a:latin typeface="Arial"/>
                <a:ea typeface="Arial"/>
                <a:cs typeface="Arial"/>
                <a:sym typeface="Arial"/>
              </a:rPr>
            </a:br>
            <a:br>
              <a:rPr b="0" i="0" lang="en-US" sz="2100" u="none">
                <a:solidFill>
                  <a:srgbClr val="FFCC00"/>
                </a:solidFill>
                <a:latin typeface="Arial"/>
                <a:ea typeface="Arial"/>
                <a:cs typeface="Arial"/>
                <a:sym typeface="Arial"/>
              </a:rPr>
            </a:br>
            <a:r>
              <a:rPr b="1" i="0" lang="en-US" sz="3000" u="none">
                <a:solidFill>
                  <a:srgbClr val="FFCC00"/>
                </a:solidFill>
                <a:latin typeface="Arial"/>
                <a:ea typeface="Arial"/>
                <a:cs typeface="Arial"/>
                <a:sym typeface="Arial"/>
              </a:rPr>
              <a:t>Team Members:</a:t>
            </a:r>
            <a:r>
              <a:rPr b="0" i="0" lang="en-US" sz="3000" u="none">
                <a:solidFill>
                  <a:srgbClr val="FFCC00"/>
                </a:solidFill>
                <a:latin typeface="Arial"/>
                <a:ea typeface="Arial"/>
                <a:cs typeface="Arial"/>
                <a:sym typeface="Arial"/>
              </a:rPr>
              <a:t> </a:t>
            </a:r>
            <a:r>
              <a:rPr lang="en-US" sz="3000">
                <a:solidFill>
                  <a:srgbClr val="FFCC00"/>
                </a:solidFill>
                <a:latin typeface="Arial"/>
                <a:ea typeface="Arial"/>
                <a:cs typeface="Arial"/>
                <a:sym typeface="Arial"/>
              </a:rPr>
              <a:t>Fardeen Abir, Nathan Campos, Anthony Edeza, Jose De Flores Santiago, Edward (Jong Yeon Kim) Fjura, Kenneth Lieu, Kevin Mateo, Michael Nguyen, Roberto Reyes, Maggie Yang</a:t>
            </a:r>
            <a:br>
              <a:rPr b="0" i="0" lang="en-US" sz="3000" u="none">
                <a:solidFill>
                  <a:srgbClr val="FFCC00"/>
                </a:solidFill>
                <a:latin typeface="Arial"/>
                <a:ea typeface="Arial"/>
                <a:cs typeface="Arial"/>
                <a:sym typeface="Arial"/>
              </a:rPr>
            </a:br>
            <a:r>
              <a:rPr b="1" i="0" lang="en-US" sz="3000" u="none">
                <a:solidFill>
                  <a:srgbClr val="FFCC00"/>
                </a:solidFill>
                <a:latin typeface="Arial"/>
                <a:ea typeface="Arial"/>
                <a:cs typeface="Arial"/>
                <a:sym typeface="Arial"/>
              </a:rPr>
              <a:t>Faculty Advisor:</a:t>
            </a:r>
            <a:r>
              <a:rPr b="0" i="0" lang="en-US" sz="3000" u="none">
                <a:solidFill>
                  <a:srgbClr val="FFCC00"/>
                </a:solidFill>
                <a:latin typeface="Arial"/>
                <a:ea typeface="Arial"/>
                <a:cs typeface="Arial"/>
                <a:sym typeface="Arial"/>
              </a:rPr>
              <a:t> Dr. </a:t>
            </a:r>
            <a:r>
              <a:rPr lang="en-US" sz="3000">
                <a:solidFill>
                  <a:srgbClr val="FFCC00"/>
                </a:solidFill>
                <a:latin typeface="Arial"/>
                <a:ea typeface="Arial"/>
                <a:cs typeface="Arial"/>
                <a:sym typeface="Arial"/>
              </a:rPr>
              <a:t>Yuqing Zhu</a:t>
            </a:r>
            <a:br>
              <a:rPr b="0" i="0" lang="en-US" sz="3000" u="none">
                <a:solidFill>
                  <a:srgbClr val="FFCC00"/>
                </a:solidFill>
                <a:latin typeface="Arial"/>
                <a:ea typeface="Arial"/>
                <a:cs typeface="Arial"/>
                <a:sym typeface="Arial"/>
              </a:rPr>
            </a:br>
            <a:r>
              <a:rPr b="1" lang="en-US" sz="3000">
                <a:solidFill>
                  <a:srgbClr val="FFCC00"/>
                </a:solidFill>
                <a:latin typeface="Arial"/>
                <a:ea typeface="Arial"/>
                <a:cs typeface="Arial"/>
                <a:sym typeface="Arial"/>
              </a:rPr>
              <a:t>Computer Science</a:t>
            </a:r>
            <a:r>
              <a:rPr b="1" i="0" lang="en-US" sz="3000" u="none">
                <a:solidFill>
                  <a:srgbClr val="FFCC00"/>
                </a:solidFill>
                <a:latin typeface="Arial"/>
                <a:ea typeface="Arial"/>
                <a:cs typeface="Arial"/>
                <a:sym typeface="Arial"/>
              </a:rPr>
              <a:t> Liaison:</a:t>
            </a:r>
            <a:r>
              <a:rPr b="0" i="0" lang="en-US" sz="3000" u="none">
                <a:solidFill>
                  <a:srgbClr val="FFCC00"/>
                </a:solidFill>
                <a:latin typeface="Arial"/>
                <a:ea typeface="Arial"/>
                <a:cs typeface="Arial"/>
                <a:sym typeface="Arial"/>
              </a:rPr>
              <a:t> </a:t>
            </a:r>
            <a:r>
              <a:rPr lang="en-US" sz="3000">
                <a:solidFill>
                  <a:srgbClr val="FFCC00"/>
                </a:solidFill>
                <a:latin typeface="Arial"/>
                <a:ea typeface="Arial"/>
                <a:cs typeface="Arial"/>
                <a:sym typeface="Arial"/>
              </a:rPr>
              <a:t>Dr. Russ Abbott</a:t>
            </a:r>
            <a:br>
              <a:rPr b="0" i="0" lang="en-US" sz="3000" u="none">
                <a:solidFill>
                  <a:srgbClr val="FFCC00"/>
                </a:solidFill>
                <a:latin typeface="Arial"/>
                <a:ea typeface="Arial"/>
                <a:cs typeface="Arial"/>
                <a:sym typeface="Arial"/>
              </a:rPr>
            </a:br>
            <a:r>
              <a:rPr b="0" i="0" lang="en-US" sz="3000" u="none">
                <a:solidFill>
                  <a:srgbClr val="FFCC00"/>
                </a:solidFill>
                <a:latin typeface="Arial"/>
                <a:ea typeface="Arial"/>
                <a:cs typeface="Arial"/>
                <a:sym typeface="Arial"/>
              </a:rPr>
              <a:t>Department(s) of </a:t>
            </a:r>
            <a:r>
              <a:rPr lang="en-US" sz="3000">
                <a:solidFill>
                  <a:srgbClr val="FFCC00"/>
                </a:solidFill>
                <a:latin typeface="Arial"/>
                <a:ea typeface="Arial"/>
                <a:cs typeface="Arial"/>
                <a:sym typeface="Arial"/>
              </a:rPr>
              <a:t>Computer Science</a:t>
            </a:r>
            <a:r>
              <a:rPr b="0" i="0" lang="en-US" sz="3000" u="none">
                <a:solidFill>
                  <a:srgbClr val="FFCC00"/>
                </a:solidFill>
                <a:latin typeface="Arial"/>
                <a:ea typeface="Arial"/>
                <a:cs typeface="Arial"/>
                <a:sym typeface="Arial"/>
              </a:rPr>
              <a:t> </a:t>
            </a:r>
            <a:br>
              <a:rPr b="0" i="0" lang="en-US" sz="3000" u="none">
                <a:solidFill>
                  <a:srgbClr val="FFCC00"/>
                </a:solidFill>
                <a:latin typeface="Arial"/>
                <a:ea typeface="Arial"/>
                <a:cs typeface="Arial"/>
                <a:sym typeface="Arial"/>
              </a:rPr>
            </a:br>
            <a:r>
              <a:rPr b="0" i="0" lang="en-US" sz="3000" u="none">
                <a:solidFill>
                  <a:srgbClr val="FFCC00"/>
                </a:solidFill>
                <a:latin typeface="Arial"/>
                <a:ea typeface="Arial"/>
                <a:cs typeface="Arial"/>
                <a:sym typeface="Arial"/>
              </a:rPr>
              <a:t>College of Engineering, Computer Science, and Technology</a:t>
            </a:r>
            <a:br>
              <a:rPr b="0" i="0" lang="en-US" sz="3000" u="none">
                <a:solidFill>
                  <a:srgbClr val="FFCC00"/>
                </a:solidFill>
                <a:latin typeface="Arial"/>
                <a:ea typeface="Arial"/>
                <a:cs typeface="Arial"/>
                <a:sym typeface="Arial"/>
              </a:rPr>
            </a:br>
            <a:r>
              <a:rPr b="0" i="0" lang="en-US" sz="3000" u="none">
                <a:solidFill>
                  <a:srgbClr val="FFCC00"/>
                </a:solidFill>
                <a:latin typeface="Arial"/>
                <a:ea typeface="Arial"/>
                <a:cs typeface="Arial"/>
                <a:sym typeface="Arial"/>
              </a:rPr>
              <a:t>California State University, Los Angeles</a:t>
            </a:r>
            <a:endParaRPr/>
          </a:p>
        </p:txBody>
      </p:sp>
      <p:grpSp>
        <p:nvGrpSpPr>
          <p:cNvPr id="92" name="Google Shape;92;p1"/>
          <p:cNvGrpSpPr/>
          <p:nvPr/>
        </p:nvGrpSpPr>
        <p:grpSpPr>
          <a:xfrm>
            <a:off x="17678400" y="1235075"/>
            <a:ext cx="3048000" cy="2209800"/>
            <a:chOff x="17678400" y="2284413"/>
            <a:chExt cx="3048000" cy="2209800"/>
          </a:xfrm>
        </p:grpSpPr>
        <p:sp>
          <p:nvSpPr>
            <p:cNvPr id="93" name="Google Shape;93;p1"/>
            <p:cNvSpPr txBox="1"/>
            <p:nvPr/>
          </p:nvSpPr>
          <p:spPr>
            <a:xfrm>
              <a:off x="17983200" y="2284413"/>
              <a:ext cx="2438400" cy="2209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300" u="none">
                <a:solidFill>
                  <a:schemeClr val="dk1"/>
                </a:solidFill>
                <a:latin typeface="Times New Roman"/>
                <a:ea typeface="Times New Roman"/>
                <a:cs typeface="Times New Roman"/>
                <a:sym typeface="Times New Roman"/>
              </a:endParaRPr>
            </a:p>
          </p:txBody>
        </p:sp>
        <p:sp>
          <p:nvSpPr>
            <p:cNvPr id="94" name="Google Shape;94;p1"/>
            <p:cNvSpPr txBox="1"/>
            <p:nvPr/>
          </p:nvSpPr>
          <p:spPr>
            <a:xfrm>
              <a:off x="17678400" y="2452688"/>
              <a:ext cx="30480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5400"/>
                <a:buFont typeface="Times New Roman"/>
                <a:buNone/>
              </a:pPr>
              <a:r>
                <a:rPr b="0" i="0" lang="en-US" sz="5400" u="none">
                  <a:solidFill>
                    <a:schemeClr val="dk1"/>
                  </a:solidFill>
                  <a:latin typeface="Times New Roman"/>
                  <a:ea typeface="Times New Roman"/>
                  <a:cs typeface="Times New Roman"/>
                  <a:sym typeface="Times New Roman"/>
                </a:rPr>
                <a:t>Sponsor Logo</a:t>
              </a:r>
              <a:endParaRPr/>
            </a:p>
          </p:txBody>
        </p:sp>
      </p:grpSp>
      <p:sp>
        <p:nvSpPr>
          <p:cNvPr id="95" name="Google Shape;95;p1"/>
          <p:cNvSpPr txBox="1"/>
          <p:nvPr/>
        </p:nvSpPr>
        <p:spPr>
          <a:xfrm>
            <a:off x="17526000" y="1143000"/>
            <a:ext cx="3352800" cy="2971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300" u="none">
              <a:solidFill>
                <a:schemeClr val="dk1"/>
              </a:solidFill>
              <a:latin typeface="Times New Roman"/>
              <a:ea typeface="Times New Roman"/>
              <a:cs typeface="Times New Roman"/>
              <a:sym typeface="Times New Roman"/>
            </a:endParaRPr>
          </a:p>
        </p:txBody>
      </p:sp>
      <p:pic>
        <p:nvPicPr>
          <p:cNvPr descr="CalStateLAlogo_badge_white.png" id="96" name="Google Shape;96;p1"/>
          <p:cNvPicPr preferRelativeResize="0"/>
          <p:nvPr/>
        </p:nvPicPr>
        <p:blipFill rotWithShape="1">
          <a:blip r:embed="rId3">
            <a:alphaModFix/>
          </a:blip>
          <a:srcRect b="0" l="0" r="0" t="0"/>
          <a:stretch/>
        </p:blipFill>
        <p:spPr>
          <a:xfrm>
            <a:off x="432375" y="762000"/>
            <a:ext cx="2536825" cy="3155950"/>
          </a:xfrm>
          <a:prstGeom prst="rect">
            <a:avLst/>
          </a:prstGeom>
          <a:noFill/>
          <a:ln>
            <a:noFill/>
          </a:ln>
        </p:spPr>
      </p:pic>
      <p:sp>
        <p:nvSpPr>
          <p:cNvPr id="97" name="Google Shape;97;p1"/>
          <p:cNvSpPr/>
          <p:nvPr/>
        </p:nvSpPr>
        <p:spPr>
          <a:xfrm>
            <a:off x="1257300" y="5105400"/>
            <a:ext cx="9512700" cy="5181600"/>
          </a:xfrm>
          <a:prstGeom prst="snip2DiagRect">
            <a:avLst>
              <a:gd fmla="val 0" name="adj1"/>
              <a:gd fmla="val 16667" name="adj2"/>
            </a:avLst>
          </a:prstGeom>
          <a:solidFill>
            <a:srgbClr val="44CDB0"/>
          </a:solidFill>
          <a:ln cap="flat" cmpd="sng" w="114300">
            <a:solidFill>
              <a:srgbClr val="44CDB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txBox="1"/>
          <p:nvPr/>
        </p:nvSpPr>
        <p:spPr>
          <a:xfrm>
            <a:off x="1447800" y="4953000"/>
            <a:ext cx="8324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500">
                <a:latin typeface="Source Code Pro"/>
                <a:ea typeface="Source Code Pro"/>
                <a:cs typeface="Source Code Pro"/>
                <a:sym typeface="Source Code Pro"/>
              </a:rPr>
              <a:t>Background</a:t>
            </a:r>
            <a:endParaRPr sz="5500">
              <a:latin typeface="Source Code Pro"/>
              <a:ea typeface="Source Code Pro"/>
              <a:cs typeface="Source Code Pro"/>
              <a:sym typeface="Source Code Pro"/>
            </a:endParaRPr>
          </a:p>
        </p:txBody>
      </p:sp>
      <p:pic>
        <p:nvPicPr>
          <p:cNvPr id="99" name="Google Shape;99;p1"/>
          <p:cNvPicPr preferRelativeResize="0"/>
          <p:nvPr/>
        </p:nvPicPr>
        <p:blipFill rotWithShape="1">
          <a:blip r:embed="rId4">
            <a:alphaModFix/>
          </a:blip>
          <a:srcRect b="0" l="21611" r="20851" t="0"/>
          <a:stretch/>
        </p:blipFill>
        <p:spPr>
          <a:xfrm>
            <a:off x="12316050" y="5702758"/>
            <a:ext cx="3561479" cy="3481999"/>
          </a:xfrm>
          <a:prstGeom prst="rect">
            <a:avLst/>
          </a:prstGeom>
          <a:noFill/>
          <a:ln>
            <a:noFill/>
          </a:ln>
        </p:spPr>
      </p:pic>
      <p:sp>
        <p:nvSpPr>
          <p:cNvPr id="100" name="Google Shape;100;p1"/>
          <p:cNvSpPr txBox="1"/>
          <p:nvPr/>
        </p:nvSpPr>
        <p:spPr>
          <a:xfrm>
            <a:off x="2348025" y="6006500"/>
            <a:ext cx="8422200" cy="4293900"/>
          </a:xfrm>
          <a:prstGeom prst="rect">
            <a:avLst/>
          </a:prstGeom>
          <a:noFill/>
          <a:ln cap="flat" cmpd="sng" w="28575">
            <a:solidFill>
              <a:srgbClr val="444654"/>
            </a:solidFill>
            <a:prstDash val="solid"/>
            <a:round/>
            <a:headEnd len="sm" w="sm" type="none"/>
            <a:tailEnd len="sm" w="sm" type="none"/>
          </a:ln>
        </p:spPr>
        <p:txBody>
          <a:bodyPr anchorCtr="0" anchor="t" bIns="91425" lIns="91425" spcFirstLastPara="1" rIns="91425" wrap="square" tIns="91425">
            <a:noAutofit/>
          </a:bodyPr>
          <a:lstStyle/>
          <a:p>
            <a:pPr indent="457200" lvl="0" marL="0" rtl="0" algn="l">
              <a:spcBef>
                <a:spcPts val="0"/>
              </a:spcBef>
              <a:spcAft>
                <a:spcPts val="0"/>
              </a:spcAft>
              <a:buNone/>
            </a:pPr>
            <a:r>
              <a:rPr lang="en-US" sz="2800">
                <a:latin typeface="Times New Roman"/>
                <a:ea typeface="Times New Roman"/>
                <a:cs typeface="Times New Roman"/>
                <a:sym typeface="Times New Roman"/>
              </a:rPr>
              <a:t>ChatGPT is a language model created by OpenAI, based on the GPT-3.5 architecture. It is a type of artificial intelligence that can understand and generate natural language, which means it can read and write like a human would. </a:t>
            </a:r>
            <a:endParaRPr sz="2800">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rPr lang="en-US" sz="2800">
                <a:solidFill>
                  <a:schemeClr val="dk1"/>
                </a:solidFill>
                <a:latin typeface="Times New Roman"/>
                <a:ea typeface="Times New Roman"/>
                <a:cs typeface="Times New Roman"/>
                <a:sym typeface="Times New Roman"/>
              </a:rPr>
              <a:t>Based on Andrej Karpathy’s “Let's build GPT: from scratch, in code, spelled out.” The team has created a report that contains the simplified understanding of the core mechanism that makes ChatGPT work.</a:t>
            </a:r>
            <a:endParaRPr sz="2600">
              <a:solidFill>
                <a:schemeClr val="dk1"/>
              </a:solidFill>
              <a:latin typeface="Times New Roman"/>
              <a:ea typeface="Times New Roman"/>
              <a:cs typeface="Times New Roman"/>
              <a:sym typeface="Times New Roman"/>
            </a:endParaRPr>
          </a:p>
          <a:p>
            <a:pPr indent="457200" lvl="0" marL="0" rtl="0" algn="l">
              <a:spcBef>
                <a:spcPts val="0"/>
              </a:spcBef>
              <a:spcAft>
                <a:spcPts val="0"/>
              </a:spcAft>
              <a:buNone/>
            </a:pPr>
            <a:r>
              <a:t/>
            </a:r>
            <a:endParaRPr sz="2800">
              <a:latin typeface="Times New Roman"/>
              <a:ea typeface="Times New Roman"/>
              <a:cs typeface="Times New Roman"/>
              <a:sym typeface="Times New Roman"/>
            </a:endParaRPr>
          </a:p>
        </p:txBody>
      </p:sp>
      <p:sp>
        <p:nvSpPr>
          <p:cNvPr id="101" name="Google Shape;101;p1"/>
          <p:cNvSpPr/>
          <p:nvPr/>
        </p:nvSpPr>
        <p:spPr>
          <a:xfrm>
            <a:off x="16850536" y="7091923"/>
            <a:ext cx="2005800" cy="146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16531767" y="8609122"/>
            <a:ext cx="2579400" cy="1040400"/>
          </a:xfrm>
          <a:prstGeom prst="trapezoid">
            <a:avLst>
              <a:gd fmla="val 3244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16971248" y="7179887"/>
            <a:ext cx="1764300" cy="12861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16739428" y="8692897"/>
            <a:ext cx="2163900" cy="872700"/>
          </a:xfrm>
          <a:prstGeom prst="trapezoid">
            <a:avLst>
              <a:gd fmla="val 32443" name="adj"/>
            </a:avLst>
          </a:prstGeom>
          <a:solidFill>
            <a:srgbClr val="D1D5D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rot="1054252">
            <a:off x="15341266" y="5631247"/>
            <a:ext cx="2075955" cy="1040154"/>
          </a:xfrm>
          <a:prstGeom prst="uturnArrow">
            <a:avLst>
              <a:gd fmla="val 32053" name="adj1"/>
              <a:gd fmla="val 25000" name="adj2"/>
              <a:gd fmla="val 21791" name="adj3"/>
              <a:gd fmla="val 43750" name="adj4"/>
              <a:gd fmla="val 100000" name="adj5"/>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rot="-9593034">
            <a:off x="14080561" y="9094338"/>
            <a:ext cx="2076043" cy="1040021"/>
          </a:xfrm>
          <a:prstGeom prst="uturnArrow">
            <a:avLst>
              <a:gd fmla="val 32053" name="adj1"/>
              <a:gd fmla="val 25000" name="adj2"/>
              <a:gd fmla="val 21791" name="adj3"/>
              <a:gd fmla="val 43750" name="adj4"/>
              <a:gd fmla="val 100000" name="adj5"/>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1"/>
          <p:cNvPicPr preferRelativeResize="0"/>
          <p:nvPr/>
        </p:nvPicPr>
        <p:blipFill>
          <a:blip r:embed="rId5">
            <a:alphaModFix/>
          </a:blip>
          <a:stretch>
            <a:fillRect/>
          </a:stretch>
        </p:blipFill>
        <p:spPr>
          <a:xfrm>
            <a:off x="17953525" y="991889"/>
            <a:ext cx="2536825" cy="3023235"/>
          </a:xfrm>
          <a:prstGeom prst="rect">
            <a:avLst/>
          </a:prstGeom>
          <a:noFill/>
          <a:ln>
            <a:noFill/>
          </a:ln>
        </p:spPr>
      </p:pic>
      <p:sp>
        <p:nvSpPr>
          <p:cNvPr id="108" name="Google Shape;108;p1"/>
          <p:cNvSpPr/>
          <p:nvPr/>
        </p:nvSpPr>
        <p:spPr>
          <a:xfrm>
            <a:off x="-1859800" y="11521275"/>
            <a:ext cx="24453900" cy="3482100"/>
          </a:xfrm>
          <a:prstGeom prst="snip2DiagRect">
            <a:avLst>
              <a:gd fmla="val 0" name="adj1"/>
              <a:gd fmla="val 16667" name="adj2"/>
            </a:avLst>
          </a:prstGeom>
          <a:solidFill>
            <a:srgbClr val="D1D5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571500" y="11160650"/>
            <a:ext cx="9512700" cy="3649500"/>
          </a:xfrm>
          <a:prstGeom prst="snip2DiagRect">
            <a:avLst>
              <a:gd fmla="val 0" name="adj1"/>
              <a:gd fmla="val 16667" name="adj2"/>
            </a:avLst>
          </a:prstGeom>
          <a:solidFill>
            <a:srgbClr val="44CDB0"/>
          </a:solidFill>
          <a:ln cap="flat" cmpd="sng" w="114300">
            <a:solidFill>
              <a:srgbClr val="44CDB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txBox="1"/>
          <p:nvPr/>
        </p:nvSpPr>
        <p:spPr>
          <a:xfrm>
            <a:off x="762000" y="11160650"/>
            <a:ext cx="8324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500">
                <a:latin typeface="Source Code Pro"/>
                <a:ea typeface="Source Code Pro"/>
                <a:cs typeface="Source Code Pro"/>
                <a:sym typeface="Source Code Pro"/>
              </a:rPr>
              <a:t>Self-Attention</a:t>
            </a:r>
            <a:endParaRPr sz="5500">
              <a:latin typeface="Source Code Pro"/>
              <a:ea typeface="Source Code Pro"/>
              <a:cs typeface="Source Code Pro"/>
              <a:sym typeface="Source Code Pro"/>
            </a:endParaRPr>
          </a:p>
        </p:txBody>
      </p:sp>
      <p:sp>
        <p:nvSpPr>
          <p:cNvPr id="111" name="Google Shape;111;p1"/>
          <p:cNvSpPr txBox="1"/>
          <p:nvPr/>
        </p:nvSpPr>
        <p:spPr>
          <a:xfrm>
            <a:off x="1662225" y="12214150"/>
            <a:ext cx="8422200" cy="2595900"/>
          </a:xfrm>
          <a:prstGeom prst="rect">
            <a:avLst/>
          </a:prstGeom>
          <a:noFill/>
          <a:ln cap="flat" cmpd="sng" w="28575">
            <a:solidFill>
              <a:srgbClr val="444654"/>
            </a:solidFill>
            <a:prstDash val="solid"/>
            <a:round/>
            <a:headEnd len="sm" w="sm" type="none"/>
            <a:tailEnd len="sm" w="sm" type="none"/>
          </a:ln>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US" sz="2800">
                <a:latin typeface="Times New Roman"/>
                <a:ea typeface="Times New Roman"/>
                <a:cs typeface="Times New Roman"/>
                <a:sym typeface="Times New Roman"/>
              </a:rPr>
              <a:t>The overall goal of this code is to construct for each token a picture (in terms of features) of the token that will follow it. This picture will be used (in code not included here) to find tokens that best match that feature portrait.</a:t>
            </a:r>
            <a:endParaRPr sz="2800">
              <a:latin typeface="Times New Roman"/>
              <a:ea typeface="Times New Roman"/>
              <a:cs typeface="Times New Roman"/>
              <a:sym typeface="Times New Roman"/>
            </a:endParaRPr>
          </a:p>
          <a:p>
            <a:pPr indent="457200" lvl="0" marL="0" rtl="0" algn="l">
              <a:spcBef>
                <a:spcPts val="0"/>
              </a:spcBef>
              <a:spcAft>
                <a:spcPts val="0"/>
              </a:spcAft>
              <a:buNone/>
            </a:pPr>
            <a:r>
              <a:t/>
            </a:r>
            <a:endParaRPr sz="2800">
              <a:latin typeface="Times New Roman"/>
              <a:ea typeface="Times New Roman"/>
              <a:cs typeface="Times New Roman"/>
              <a:sym typeface="Times New Roman"/>
            </a:endParaRPr>
          </a:p>
        </p:txBody>
      </p:sp>
      <p:sp>
        <p:nvSpPr>
          <p:cNvPr id="112" name="Google Shape;112;p1"/>
          <p:cNvSpPr/>
          <p:nvPr/>
        </p:nvSpPr>
        <p:spPr>
          <a:xfrm>
            <a:off x="11041900" y="11160650"/>
            <a:ext cx="9512700" cy="3649500"/>
          </a:xfrm>
          <a:prstGeom prst="snip2DiagRect">
            <a:avLst>
              <a:gd fmla="val 0" name="adj1"/>
              <a:gd fmla="val 16667" name="adj2"/>
            </a:avLst>
          </a:prstGeom>
          <a:solidFill>
            <a:srgbClr val="44CDB0"/>
          </a:solidFill>
          <a:ln cap="flat" cmpd="sng" w="114300">
            <a:solidFill>
              <a:srgbClr val="44CDB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txBox="1"/>
          <p:nvPr/>
        </p:nvSpPr>
        <p:spPr>
          <a:xfrm>
            <a:off x="11232400" y="11160650"/>
            <a:ext cx="8324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500">
                <a:latin typeface="Source Code Pro"/>
                <a:ea typeface="Source Code Pro"/>
                <a:cs typeface="Source Code Pro"/>
                <a:sym typeface="Source Code Pro"/>
              </a:rPr>
              <a:t>Overview</a:t>
            </a:r>
            <a:endParaRPr sz="5500">
              <a:latin typeface="Source Code Pro"/>
              <a:ea typeface="Source Code Pro"/>
              <a:cs typeface="Source Code Pro"/>
              <a:sym typeface="Source Code Pro"/>
            </a:endParaRPr>
          </a:p>
        </p:txBody>
      </p:sp>
      <p:sp>
        <p:nvSpPr>
          <p:cNvPr id="114" name="Google Shape;114;p1"/>
          <p:cNvSpPr/>
          <p:nvPr/>
        </p:nvSpPr>
        <p:spPr>
          <a:xfrm>
            <a:off x="11232400" y="12550025"/>
            <a:ext cx="2732400" cy="1461900"/>
          </a:xfrm>
          <a:prstGeom prst="snip2DiagRect">
            <a:avLst>
              <a:gd fmla="val 0" name="adj1"/>
              <a:gd fmla="val 16667" name="adj2"/>
            </a:avLst>
          </a:prstGeom>
          <a:solidFill>
            <a:srgbClr val="A4C2F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400"/>
              <a:t>Tokens</a:t>
            </a:r>
            <a:endParaRPr sz="3400"/>
          </a:p>
        </p:txBody>
      </p:sp>
      <p:sp>
        <p:nvSpPr>
          <p:cNvPr id="115" name="Google Shape;115;p1"/>
          <p:cNvSpPr/>
          <p:nvPr/>
        </p:nvSpPr>
        <p:spPr>
          <a:xfrm>
            <a:off x="14379200" y="12550025"/>
            <a:ext cx="2732400" cy="1461900"/>
          </a:xfrm>
          <a:prstGeom prst="snip2DiagRect">
            <a:avLst>
              <a:gd fmla="val 0" name="adj1"/>
              <a:gd fmla="val 16667" name="adj2"/>
            </a:avLst>
          </a:prstGeom>
          <a:solidFill>
            <a:srgbClr val="B6D7A8"/>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400"/>
              <a:t>Weights</a:t>
            </a:r>
            <a:endParaRPr sz="3400"/>
          </a:p>
        </p:txBody>
      </p:sp>
      <p:sp>
        <p:nvSpPr>
          <p:cNvPr id="116" name="Google Shape;116;p1"/>
          <p:cNvSpPr/>
          <p:nvPr/>
        </p:nvSpPr>
        <p:spPr>
          <a:xfrm>
            <a:off x="17526000" y="12516375"/>
            <a:ext cx="2732400" cy="1461900"/>
          </a:xfrm>
          <a:prstGeom prst="snip2DiagRect">
            <a:avLst>
              <a:gd fmla="val 0" name="adj1"/>
              <a:gd fmla="val 16667" name="adj2"/>
            </a:avLst>
          </a:prstGeom>
          <a:solidFill>
            <a:srgbClr val="C27BA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400"/>
              <a:t>Output</a:t>
            </a:r>
            <a:endParaRPr sz="3400"/>
          </a:p>
        </p:txBody>
      </p:sp>
      <p:sp>
        <p:nvSpPr>
          <p:cNvPr id="117" name="Google Shape;117;p1"/>
          <p:cNvSpPr/>
          <p:nvPr/>
        </p:nvSpPr>
        <p:spPr>
          <a:xfrm>
            <a:off x="-1683000" y="15750450"/>
            <a:ext cx="24453900" cy="6459000"/>
          </a:xfrm>
          <a:prstGeom prst="snip2DiagRect">
            <a:avLst>
              <a:gd fmla="val 0" name="adj1"/>
              <a:gd fmla="val 16667" name="adj2"/>
            </a:avLst>
          </a:prstGeom>
          <a:solidFill>
            <a:srgbClr val="D1D5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748300" y="15389825"/>
            <a:ext cx="9512700" cy="6459000"/>
          </a:xfrm>
          <a:prstGeom prst="snip2DiagRect">
            <a:avLst>
              <a:gd fmla="val 0" name="adj1"/>
              <a:gd fmla="val 16667" name="adj2"/>
            </a:avLst>
          </a:prstGeom>
          <a:solidFill>
            <a:srgbClr val="44CDB0"/>
          </a:solidFill>
          <a:ln cap="flat" cmpd="sng" w="114300">
            <a:solidFill>
              <a:srgbClr val="44CDB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txBox="1"/>
          <p:nvPr/>
        </p:nvSpPr>
        <p:spPr>
          <a:xfrm>
            <a:off x="938800" y="15389825"/>
            <a:ext cx="8324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500">
                <a:latin typeface="Source Code Pro"/>
                <a:ea typeface="Source Code Pro"/>
                <a:cs typeface="Source Code Pro"/>
                <a:sym typeface="Source Code Pro"/>
              </a:rPr>
              <a:t>Tokens</a:t>
            </a:r>
            <a:endParaRPr sz="5500">
              <a:latin typeface="Source Code Pro"/>
              <a:ea typeface="Source Code Pro"/>
              <a:cs typeface="Source Code Pro"/>
              <a:sym typeface="Source Code Pro"/>
            </a:endParaRPr>
          </a:p>
        </p:txBody>
      </p:sp>
      <p:sp>
        <p:nvSpPr>
          <p:cNvPr id="120" name="Google Shape;120;p1"/>
          <p:cNvSpPr txBox="1"/>
          <p:nvPr/>
        </p:nvSpPr>
        <p:spPr>
          <a:xfrm>
            <a:off x="1814625" y="16405150"/>
            <a:ext cx="8422200" cy="5443800"/>
          </a:xfrm>
          <a:prstGeom prst="rect">
            <a:avLst/>
          </a:prstGeom>
          <a:noFill/>
          <a:ln cap="flat" cmpd="sng" w="28575">
            <a:solidFill>
              <a:srgbClr val="444654"/>
            </a:solidFill>
            <a:prstDash val="solid"/>
            <a:round/>
            <a:headEnd len="sm" w="sm" type="none"/>
            <a:tailEnd len="sm" w="sm" type="none"/>
          </a:ln>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US" sz="2800">
                <a:latin typeface="Times New Roman"/>
                <a:ea typeface="Times New Roman"/>
                <a:cs typeface="Times New Roman"/>
                <a:sym typeface="Times New Roman"/>
              </a:rPr>
              <a:t>Each token t gives the tokens that precede it weights based on the extent to which those preceding tokens help token t predict the token that follows it. In other words:</a:t>
            </a:r>
            <a:endParaRPr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lang="en-US" sz="2800">
                <a:latin typeface="Times New Roman"/>
                <a:ea typeface="Times New Roman"/>
                <a:cs typeface="Times New Roman"/>
                <a:sym typeface="Times New Roman"/>
              </a:rPr>
              <a:t>Each token t paints a picture of what preceding tokens should look like (in terms of their features) so that those preceding tokens will be useful to t for predicting the token that will follow t. That picture is expressed as a vector called q (for query).</a:t>
            </a:r>
            <a:endParaRPr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lang="en-US" sz="2800">
                <a:latin typeface="Times New Roman"/>
                <a:ea typeface="Times New Roman"/>
                <a:cs typeface="Times New Roman"/>
                <a:sym typeface="Times New Roman"/>
              </a:rPr>
              <a:t>Each token paints a picture of itself, i.e., a self-portrait, that characterizes that token in terms of its features. These self-portraits are expressed as vectors called k (for key). </a:t>
            </a:r>
            <a:endParaRPr sz="2800">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t/>
            </a:r>
            <a:endParaRPr sz="2800">
              <a:latin typeface="Times New Roman"/>
              <a:ea typeface="Times New Roman"/>
              <a:cs typeface="Times New Roman"/>
              <a:sym typeface="Times New Roman"/>
            </a:endParaRPr>
          </a:p>
          <a:p>
            <a:pPr indent="457200" lvl="0" marL="0" rtl="0" algn="l">
              <a:spcBef>
                <a:spcPts val="0"/>
              </a:spcBef>
              <a:spcAft>
                <a:spcPts val="0"/>
              </a:spcAft>
              <a:buNone/>
            </a:pPr>
            <a:r>
              <a:t/>
            </a:r>
            <a:endParaRPr sz="2800">
              <a:latin typeface="Times New Roman"/>
              <a:ea typeface="Times New Roman"/>
              <a:cs typeface="Times New Roman"/>
              <a:sym typeface="Times New Roman"/>
            </a:endParaRPr>
          </a:p>
        </p:txBody>
      </p:sp>
      <p:sp>
        <p:nvSpPr>
          <p:cNvPr id="121" name="Google Shape;121;p1"/>
          <p:cNvSpPr/>
          <p:nvPr/>
        </p:nvSpPr>
        <p:spPr>
          <a:xfrm>
            <a:off x="-1683000" y="23017725"/>
            <a:ext cx="24453900" cy="3482100"/>
          </a:xfrm>
          <a:prstGeom prst="snip2DiagRect">
            <a:avLst>
              <a:gd fmla="val 0" name="adj1"/>
              <a:gd fmla="val 16667" name="adj2"/>
            </a:avLst>
          </a:prstGeom>
          <a:solidFill>
            <a:srgbClr val="D1D5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748300" y="22657100"/>
            <a:ext cx="9512700" cy="3482100"/>
          </a:xfrm>
          <a:prstGeom prst="snip2DiagRect">
            <a:avLst>
              <a:gd fmla="val 0" name="adj1"/>
              <a:gd fmla="val 16667" name="adj2"/>
            </a:avLst>
          </a:prstGeom>
          <a:solidFill>
            <a:srgbClr val="44CDB0"/>
          </a:solidFill>
          <a:ln cap="flat" cmpd="sng" w="114300">
            <a:solidFill>
              <a:srgbClr val="44CDB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txBox="1"/>
          <p:nvPr/>
        </p:nvSpPr>
        <p:spPr>
          <a:xfrm>
            <a:off x="938800" y="22657100"/>
            <a:ext cx="8324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500">
                <a:latin typeface="Source Code Pro"/>
                <a:ea typeface="Source Code Pro"/>
                <a:cs typeface="Source Code Pro"/>
                <a:sym typeface="Source Code Pro"/>
              </a:rPr>
              <a:t>Weights</a:t>
            </a:r>
            <a:endParaRPr sz="5500">
              <a:latin typeface="Source Code Pro"/>
              <a:ea typeface="Source Code Pro"/>
              <a:cs typeface="Source Code Pro"/>
              <a:sym typeface="Source Code Pro"/>
            </a:endParaRPr>
          </a:p>
        </p:txBody>
      </p:sp>
      <p:sp>
        <p:nvSpPr>
          <p:cNvPr id="124" name="Google Shape;124;p1"/>
          <p:cNvSpPr txBox="1"/>
          <p:nvPr/>
        </p:nvSpPr>
        <p:spPr>
          <a:xfrm>
            <a:off x="1814625" y="23672425"/>
            <a:ext cx="8422200" cy="2479200"/>
          </a:xfrm>
          <a:prstGeom prst="rect">
            <a:avLst/>
          </a:prstGeom>
          <a:noFill/>
          <a:ln cap="flat" cmpd="sng" w="28575">
            <a:solidFill>
              <a:srgbClr val="444654"/>
            </a:solidFill>
            <a:prstDash val="solid"/>
            <a:round/>
            <a:headEnd len="sm" w="sm" type="none"/>
            <a:tailEnd len="sm" w="sm" type="none"/>
          </a:ln>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US" sz="2800">
                <a:latin typeface="Times New Roman"/>
                <a:ea typeface="Times New Roman"/>
                <a:cs typeface="Times New Roman"/>
                <a:sym typeface="Times New Roman"/>
              </a:rPr>
              <a:t>Independently, each token paints a picture of the features that characterize tokens that it expects will appear sometime in the future. This portrait is expressed as the value (v) vector. In other words, a token's v vector is its way of setting the context for what comes next.</a:t>
            </a:r>
            <a:endParaRPr sz="2800">
              <a:latin typeface="Times New Roman"/>
              <a:ea typeface="Times New Roman"/>
              <a:cs typeface="Times New Roman"/>
              <a:sym typeface="Times New Roman"/>
            </a:endParaRPr>
          </a:p>
          <a:p>
            <a:pPr indent="457200" lvl="0" marL="0" rtl="0" algn="l">
              <a:spcBef>
                <a:spcPts val="0"/>
              </a:spcBef>
              <a:spcAft>
                <a:spcPts val="0"/>
              </a:spcAft>
              <a:buNone/>
            </a:pPr>
            <a:r>
              <a:t/>
            </a:r>
            <a:endParaRPr sz="2800">
              <a:latin typeface="Times New Roman"/>
              <a:ea typeface="Times New Roman"/>
              <a:cs typeface="Times New Roman"/>
              <a:sym typeface="Times New Roman"/>
            </a:endParaRPr>
          </a:p>
        </p:txBody>
      </p:sp>
      <p:sp>
        <p:nvSpPr>
          <p:cNvPr id="125" name="Google Shape;125;p1"/>
          <p:cNvSpPr/>
          <p:nvPr/>
        </p:nvSpPr>
        <p:spPr>
          <a:xfrm>
            <a:off x="-1683000" y="27384175"/>
            <a:ext cx="24453900" cy="3649500"/>
          </a:xfrm>
          <a:prstGeom prst="snip2DiagRect">
            <a:avLst>
              <a:gd fmla="val 0" name="adj1"/>
              <a:gd fmla="val 16667" name="adj2"/>
            </a:avLst>
          </a:prstGeom>
          <a:solidFill>
            <a:srgbClr val="D1D5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748300" y="27023550"/>
            <a:ext cx="9512700" cy="3753900"/>
          </a:xfrm>
          <a:prstGeom prst="snip2DiagRect">
            <a:avLst>
              <a:gd fmla="val 0" name="adj1"/>
              <a:gd fmla="val 16667" name="adj2"/>
            </a:avLst>
          </a:prstGeom>
          <a:solidFill>
            <a:srgbClr val="44CDB0"/>
          </a:solidFill>
          <a:ln cap="flat" cmpd="sng" w="114300">
            <a:solidFill>
              <a:srgbClr val="44CDB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txBox="1"/>
          <p:nvPr/>
        </p:nvSpPr>
        <p:spPr>
          <a:xfrm>
            <a:off x="1814625" y="28038875"/>
            <a:ext cx="8422200" cy="2725500"/>
          </a:xfrm>
          <a:prstGeom prst="rect">
            <a:avLst/>
          </a:prstGeom>
          <a:noFill/>
          <a:ln cap="flat" cmpd="sng" w="28575">
            <a:solidFill>
              <a:srgbClr val="444654"/>
            </a:solidFill>
            <a:prstDash val="solid"/>
            <a:round/>
            <a:headEnd len="sm" w="sm" type="none"/>
            <a:tailEnd len="sm" w="sm" type="none"/>
          </a:ln>
        </p:spPr>
        <p:txBody>
          <a:bodyPr anchorCtr="0" anchor="t" bIns="91425" lIns="91425" spcFirstLastPara="1" rIns="91425" wrap="square" tIns="91425">
            <a:noAutofit/>
          </a:bodyPr>
          <a:lstStyle/>
          <a:p>
            <a:pPr indent="457200" lvl="0" marL="0" rtl="0" algn="l">
              <a:spcBef>
                <a:spcPts val="0"/>
              </a:spcBef>
              <a:spcAft>
                <a:spcPts val="0"/>
              </a:spcAft>
              <a:buNone/>
            </a:pPr>
            <a:r>
              <a:rPr lang="en-US" sz="2800">
                <a:latin typeface="Times New Roman"/>
                <a:ea typeface="Times New Roman"/>
                <a:cs typeface="Times New Roman"/>
                <a:sym typeface="Times New Roman"/>
              </a:rPr>
              <a:t>We combine these two collections of weights to achieve our goal: enable token t to characterize as well as possible the  features of the token that will follow it. Dot-product of: </a:t>
            </a:r>
            <a:r>
              <a:rPr b="1" lang="en-US" sz="2800">
                <a:latin typeface="Times New Roman"/>
                <a:ea typeface="Times New Roman"/>
                <a:cs typeface="Times New Roman"/>
                <a:sym typeface="Times New Roman"/>
              </a:rPr>
              <a:t>(a) </a:t>
            </a:r>
            <a:r>
              <a:rPr lang="en-US" sz="2800">
                <a:latin typeface="Times New Roman"/>
                <a:ea typeface="Times New Roman"/>
                <a:cs typeface="Times New Roman"/>
                <a:sym typeface="Times New Roman"/>
              </a:rPr>
              <a:t>the weights token t gives the preceding tokens and </a:t>
            </a:r>
            <a:r>
              <a:rPr b="1" lang="en-US" sz="2800">
                <a:latin typeface="Times New Roman"/>
                <a:ea typeface="Times New Roman"/>
                <a:cs typeface="Times New Roman"/>
                <a:sym typeface="Times New Roman"/>
              </a:rPr>
              <a:t>(b)</a:t>
            </a:r>
            <a:r>
              <a:rPr lang="en-US" sz="2800">
                <a:latin typeface="Times New Roman"/>
                <a:ea typeface="Times New Roman"/>
                <a:cs typeface="Times New Roman"/>
                <a:sym typeface="Times New Roman"/>
              </a:rPr>
              <a:t> the weights feature f is given by those preceding tokens.</a:t>
            </a:r>
            <a:endParaRPr sz="2800">
              <a:latin typeface="Times New Roman"/>
              <a:ea typeface="Times New Roman"/>
              <a:cs typeface="Times New Roman"/>
              <a:sym typeface="Times New Roman"/>
            </a:endParaRPr>
          </a:p>
          <a:p>
            <a:pPr indent="457200" lvl="0" marL="0" rtl="0" algn="l">
              <a:spcBef>
                <a:spcPts val="0"/>
              </a:spcBef>
              <a:spcAft>
                <a:spcPts val="0"/>
              </a:spcAft>
              <a:buNone/>
            </a:pPr>
            <a:r>
              <a:t/>
            </a:r>
            <a:endParaRPr sz="2800">
              <a:latin typeface="Times New Roman"/>
              <a:ea typeface="Times New Roman"/>
              <a:cs typeface="Times New Roman"/>
              <a:sym typeface="Times New Roman"/>
            </a:endParaRPr>
          </a:p>
          <a:p>
            <a:pPr indent="457200" lvl="0" marL="0" rtl="0" algn="l">
              <a:spcBef>
                <a:spcPts val="0"/>
              </a:spcBef>
              <a:spcAft>
                <a:spcPts val="0"/>
              </a:spcAft>
              <a:buNone/>
            </a:pPr>
            <a:r>
              <a:t/>
            </a:r>
            <a:endParaRPr sz="2800">
              <a:latin typeface="Times New Roman"/>
              <a:ea typeface="Times New Roman"/>
              <a:cs typeface="Times New Roman"/>
              <a:sym typeface="Times New Roman"/>
            </a:endParaRPr>
          </a:p>
        </p:txBody>
      </p:sp>
      <p:sp>
        <p:nvSpPr>
          <p:cNvPr id="128" name="Google Shape;128;p1"/>
          <p:cNvSpPr txBox="1"/>
          <p:nvPr/>
        </p:nvSpPr>
        <p:spPr>
          <a:xfrm>
            <a:off x="1165500" y="27023550"/>
            <a:ext cx="8324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500">
                <a:latin typeface="Source Code Pro"/>
                <a:ea typeface="Source Code Pro"/>
                <a:cs typeface="Source Code Pro"/>
                <a:sym typeface="Source Code Pro"/>
              </a:rPr>
              <a:t>Output</a:t>
            </a:r>
            <a:endParaRPr sz="5500">
              <a:latin typeface="Source Code Pro"/>
              <a:ea typeface="Source Code Pro"/>
              <a:cs typeface="Source Code Pro"/>
              <a:sym typeface="Source Code Pro"/>
            </a:endParaRPr>
          </a:p>
        </p:txBody>
      </p:sp>
      <p:sp>
        <p:nvSpPr>
          <p:cNvPr id="129" name="Google Shape;129;p1"/>
          <p:cNvSpPr/>
          <p:nvPr/>
        </p:nvSpPr>
        <p:spPr>
          <a:xfrm>
            <a:off x="10515600" y="17461652"/>
            <a:ext cx="3864600" cy="38871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700"/>
              <a:t>First Citizen:</a:t>
            </a:r>
            <a:endParaRPr sz="1700"/>
          </a:p>
          <a:p>
            <a:pPr indent="0" lvl="0" marL="0" rtl="0" algn="l">
              <a:spcBef>
                <a:spcPts val="0"/>
              </a:spcBef>
              <a:spcAft>
                <a:spcPts val="0"/>
              </a:spcAft>
              <a:buNone/>
            </a:pPr>
            <a:r>
              <a:rPr lang="en-US" sz="1700"/>
              <a:t>Well, I'll hear it, sir: yet you must not think to</a:t>
            </a:r>
            <a:endParaRPr sz="1700"/>
          </a:p>
          <a:p>
            <a:pPr indent="0" lvl="0" marL="0" rtl="0" algn="l">
              <a:spcBef>
                <a:spcPts val="0"/>
              </a:spcBef>
              <a:spcAft>
                <a:spcPts val="0"/>
              </a:spcAft>
              <a:buNone/>
            </a:pPr>
            <a:r>
              <a:rPr lang="en-US" sz="1700"/>
              <a:t>fob off our disgrace with a tale: but, an 't please</a:t>
            </a:r>
            <a:endParaRPr sz="1700"/>
          </a:p>
          <a:p>
            <a:pPr indent="0" lvl="0" marL="0" rtl="0" algn="l">
              <a:spcBef>
                <a:spcPts val="0"/>
              </a:spcBef>
              <a:spcAft>
                <a:spcPts val="0"/>
              </a:spcAft>
              <a:buNone/>
            </a:pPr>
            <a:r>
              <a:rPr lang="en-US" sz="1700"/>
              <a:t>you, deliver.</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a:t>MENENIUS:</a:t>
            </a:r>
            <a:endParaRPr sz="1700"/>
          </a:p>
          <a:p>
            <a:pPr indent="0" lvl="0" marL="0" rtl="0" algn="l">
              <a:spcBef>
                <a:spcPts val="0"/>
              </a:spcBef>
              <a:spcAft>
                <a:spcPts val="0"/>
              </a:spcAft>
              <a:buNone/>
            </a:pPr>
            <a:r>
              <a:rPr lang="en-US" sz="1700"/>
              <a:t>There was a time when all the body's members</a:t>
            </a:r>
            <a:endParaRPr sz="1700"/>
          </a:p>
          <a:p>
            <a:pPr indent="0" lvl="0" marL="0" rtl="0" algn="l">
              <a:spcBef>
                <a:spcPts val="0"/>
              </a:spcBef>
              <a:spcAft>
                <a:spcPts val="0"/>
              </a:spcAft>
              <a:buNone/>
            </a:pPr>
            <a:r>
              <a:rPr lang="en-US" sz="1700"/>
              <a:t>Rebell'd against the belly, thus accused it:</a:t>
            </a:r>
            <a:endParaRPr sz="1700"/>
          </a:p>
          <a:p>
            <a:pPr indent="0" lvl="0" marL="0" rtl="0" algn="l">
              <a:spcBef>
                <a:spcPts val="0"/>
              </a:spcBef>
              <a:spcAft>
                <a:spcPts val="0"/>
              </a:spcAft>
              <a:buNone/>
            </a:pPr>
            <a:r>
              <a:rPr lang="en-US" sz="1700"/>
              <a:t>That only like a gulf it did remain</a:t>
            </a:r>
            <a:endParaRPr sz="2000"/>
          </a:p>
        </p:txBody>
      </p:sp>
      <p:sp>
        <p:nvSpPr>
          <p:cNvPr id="130" name="Google Shape;130;p1"/>
          <p:cNvSpPr/>
          <p:nvPr/>
        </p:nvSpPr>
        <p:spPr>
          <a:xfrm>
            <a:off x="14634800" y="18838975"/>
            <a:ext cx="598500" cy="1035300"/>
          </a:xfrm>
          <a:prstGeom prst="rightArrow">
            <a:avLst>
              <a:gd fmla="val 50000" name="adj1"/>
              <a:gd fmla="val 50000" name="adj2"/>
            </a:avLst>
          </a:prstGeom>
          <a:solidFill>
            <a:srgbClr val="FFFFFF"/>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31" name="Google Shape;131;p1"/>
          <p:cNvGraphicFramePr/>
          <p:nvPr/>
        </p:nvGraphicFramePr>
        <p:xfrm>
          <a:off x="16145413" y="18058680"/>
          <a:ext cx="3000000" cy="3000000"/>
        </p:xfrm>
        <a:graphic>
          <a:graphicData uri="http://schemas.openxmlformats.org/drawingml/2006/table">
            <a:tbl>
              <a:tblPr>
                <a:noFill/>
                <a:tableStyleId>{7C7AE71D-E0E4-45CF-9E46-B6483626FAC0}</a:tableStyleId>
              </a:tblPr>
              <a:tblGrid>
                <a:gridCol w="606750"/>
                <a:gridCol w="606750"/>
                <a:gridCol w="606750"/>
                <a:gridCol w="606750"/>
                <a:gridCol w="606750"/>
                <a:gridCol w="606750"/>
                <a:gridCol w="606750"/>
              </a:tblGrid>
              <a:tr h="865300">
                <a:tc>
                  <a:txBody>
                    <a:bodyPr/>
                    <a:lstStyle/>
                    <a:p>
                      <a:pPr indent="0" lvl="0" marL="0" rtl="0" algn="ctr">
                        <a:spcBef>
                          <a:spcPts val="0"/>
                        </a:spcBef>
                        <a:spcAft>
                          <a:spcPts val="0"/>
                        </a:spcAft>
                        <a:buNone/>
                      </a:pPr>
                      <a:r>
                        <a:rPr lang="en-US" sz="3600"/>
                        <a:t>0</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2</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2</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0</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1</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4</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0</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r>
              <a:tr h="865300">
                <a:tc>
                  <a:txBody>
                    <a:bodyPr/>
                    <a:lstStyle/>
                    <a:p>
                      <a:pPr indent="0" lvl="0" marL="0" rtl="0" algn="ctr">
                        <a:spcBef>
                          <a:spcPts val="0"/>
                        </a:spcBef>
                        <a:spcAft>
                          <a:spcPts val="0"/>
                        </a:spcAft>
                        <a:buNone/>
                      </a:pPr>
                      <a:r>
                        <a:rPr lang="en-US" sz="3600"/>
                        <a:t>3</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0</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0</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4</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2</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1</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0</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r>
              <a:tr h="865300">
                <a:tc>
                  <a:txBody>
                    <a:bodyPr/>
                    <a:lstStyle/>
                    <a:p>
                      <a:pPr indent="0" lvl="0" marL="0" rtl="0" algn="ctr">
                        <a:spcBef>
                          <a:spcPts val="0"/>
                        </a:spcBef>
                        <a:spcAft>
                          <a:spcPts val="0"/>
                        </a:spcAft>
                        <a:buNone/>
                      </a:pPr>
                      <a:r>
                        <a:rPr lang="en-US" sz="3600"/>
                        <a:t>2</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0</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2</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1</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3</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3</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3600"/>
                        <a:t>0</a:t>
                      </a:r>
                      <a:endParaRPr sz="3600"/>
                    </a:p>
                  </a:txBody>
                  <a:tcPr marT="91425" marB="91425" marR="91425" marL="91425" anchor="ctr">
                    <a:lnL cap="flat" cmpd="sng" w="28575">
                      <a:solidFill>
                        <a:srgbClr val="37474F"/>
                      </a:solidFill>
                      <a:prstDash val="solid"/>
                      <a:round/>
                      <a:headEnd len="sm" w="sm" type="none"/>
                      <a:tailEnd len="sm" w="sm" type="none"/>
                    </a:lnL>
                    <a:lnR cap="flat" cmpd="sng" w="28575">
                      <a:solidFill>
                        <a:srgbClr val="37474F"/>
                      </a:solidFill>
                      <a:prstDash val="solid"/>
                      <a:round/>
                      <a:headEnd len="sm" w="sm" type="none"/>
                      <a:tailEnd len="sm" w="sm" type="none"/>
                    </a:lnR>
                    <a:lnT cap="flat" cmpd="sng" w="28575">
                      <a:solidFill>
                        <a:srgbClr val="37474F"/>
                      </a:solidFill>
                      <a:prstDash val="solid"/>
                      <a:round/>
                      <a:headEnd len="sm" w="sm" type="none"/>
                      <a:tailEnd len="sm" w="sm" type="none"/>
                    </a:lnT>
                    <a:lnB cap="flat" cmpd="sng" w="28575">
                      <a:solidFill>
                        <a:srgbClr val="37474F"/>
                      </a:solidFill>
                      <a:prstDash val="solid"/>
                      <a:round/>
                      <a:headEnd len="sm" w="sm" type="none"/>
                      <a:tailEnd len="sm" w="sm" type="none"/>
                    </a:lnB>
                    <a:solidFill>
                      <a:srgbClr val="FFFFFF"/>
                    </a:solidFill>
                  </a:tcPr>
                </a:tc>
              </a:tr>
            </a:tbl>
          </a:graphicData>
        </a:graphic>
      </p:graphicFrame>
      <p:sp>
        <p:nvSpPr>
          <p:cNvPr id="132" name="Google Shape;132;p1"/>
          <p:cNvSpPr/>
          <p:nvPr/>
        </p:nvSpPr>
        <p:spPr>
          <a:xfrm>
            <a:off x="15573525" y="18058675"/>
            <a:ext cx="546300" cy="872700"/>
          </a:xfrm>
          <a:prstGeom prst="roundRect">
            <a:avLst>
              <a:gd fmla="val 16667" name="adj"/>
            </a:avLst>
          </a:prstGeom>
          <a:solidFill>
            <a:srgbClr val="B6D7A8"/>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a:t>
            </a:r>
            <a:endParaRPr/>
          </a:p>
        </p:txBody>
      </p:sp>
      <p:sp>
        <p:nvSpPr>
          <p:cNvPr id="133" name="Google Shape;133;p1"/>
          <p:cNvSpPr/>
          <p:nvPr/>
        </p:nvSpPr>
        <p:spPr>
          <a:xfrm>
            <a:off x="15573525" y="18923975"/>
            <a:ext cx="546300" cy="872700"/>
          </a:xfrm>
          <a:prstGeom prst="roundRect">
            <a:avLst>
              <a:gd fmla="val 16667" name="adj"/>
            </a:avLst>
          </a:prstGeom>
          <a:solidFill>
            <a:srgbClr val="B6D7A8"/>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i</a:t>
            </a:r>
            <a:endParaRPr/>
          </a:p>
        </p:txBody>
      </p:sp>
      <p:sp>
        <p:nvSpPr>
          <p:cNvPr id="134" name="Google Shape;134;p1"/>
          <p:cNvSpPr/>
          <p:nvPr/>
        </p:nvSpPr>
        <p:spPr>
          <a:xfrm>
            <a:off x="15573525" y="19789275"/>
            <a:ext cx="546300" cy="872700"/>
          </a:xfrm>
          <a:prstGeom prst="roundRect">
            <a:avLst>
              <a:gd fmla="val 16667" name="adj"/>
            </a:avLst>
          </a:prstGeom>
          <a:solidFill>
            <a:srgbClr val="B6D7A8"/>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a:t>
            </a:r>
            <a:endParaRPr/>
          </a:p>
        </p:txBody>
      </p:sp>
      <p:sp>
        <p:nvSpPr>
          <p:cNvPr id="135" name="Google Shape;135;p1"/>
          <p:cNvSpPr/>
          <p:nvPr/>
        </p:nvSpPr>
        <p:spPr>
          <a:xfrm>
            <a:off x="16145425" y="17542375"/>
            <a:ext cx="598500" cy="5163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f1</a:t>
            </a:r>
            <a:endParaRPr/>
          </a:p>
        </p:txBody>
      </p:sp>
      <p:sp>
        <p:nvSpPr>
          <p:cNvPr id="136" name="Google Shape;136;p1"/>
          <p:cNvSpPr/>
          <p:nvPr/>
        </p:nvSpPr>
        <p:spPr>
          <a:xfrm>
            <a:off x="16743925" y="17542375"/>
            <a:ext cx="598500" cy="5163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f2</a:t>
            </a:r>
            <a:endParaRPr/>
          </a:p>
        </p:txBody>
      </p:sp>
      <p:sp>
        <p:nvSpPr>
          <p:cNvPr id="137" name="Google Shape;137;p1"/>
          <p:cNvSpPr/>
          <p:nvPr/>
        </p:nvSpPr>
        <p:spPr>
          <a:xfrm>
            <a:off x="17342425" y="17542375"/>
            <a:ext cx="598500" cy="5163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f3</a:t>
            </a:r>
            <a:endParaRPr/>
          </a:p>
        </p:txBody>
      </p:sp>
      <p:sp>
        <p:nvSpPr>
          <p:cNvPr id="138" name="Google Shape;138;p1"/>
          <p:cNvSpPr/>
          <p:nvPr/>
        </p:nvSpPr>
        <p:spPr>
          <a:xfrm>
            <a:off x="17962788" y="17542375"/>
            <a:ext cx="598500" cy="5163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f4</a:t>
            </a:r>
            <a:endParaRPr/>
          </a:p>
        </p:txBody>
      </p:sp>
      <p:sp>
        <p:nvSpPr>
          <p:cNvPr id="139" name="Google Shape;139;p1"/>
          <p:cNvSpPr/>
          <p:nvPr/>
        </p:nvSpPr>
        <p:spPr>
          <a:xfrm>
            <a:off x="18583150" y="17542375"/>
            <a:ext cx="598500" cy="5163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f5</a:t>
            </a:r>
            <a:endParaRPr/>
          </a:p>
        </p:txBody>
      </p:sp>
      <p:sp>
        <p:nvSpPr>
          <p:cNvPr id="140" name="Google Shape;140;p1"/>
          <p:cNvSpPr/>
          <p:nvPr/>
        </p:nvSpPr>
        <p:spPr>
          <a:xfrm>
            <a:off x="11636484" y="16998238"/>
            <a:ext cx="1480500" cy="6051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input</a:t>
            </a:r>
            <a:endParaRPr/>
          </a:p>
        </p:txBody>
      </p:sp>
      <p:sp>
        <p:nvSpPr>
          <p:cNvPr id="141" name="Google Shape;141;p1"/>
          <p:cNvSpPr/>
          <p:nvPr/>
        </p:nvSpPr>
        <p:spPr>
          <a:xfrm>
            <a:off x="15333013" y="18335725"/>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142" name="Google Shape;142;p1"/>
          <p:cNvSpPr/>
          <p:nvPr/>
        </p:nvSpPr>
        <p:spPr>
          <a:xfrm>
            <a:off x="15333013" y="19181225"/>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143" name="Google Shape;143;p1"/>
          <p:cNvSpPr/>
          <p:nvPr/>
        </p:nvSpPr>
        <p:spPr>
          <a:xfrm>
            <a:off x="15333013" y="20026725"/>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144" name="Google Shape;144;p1"/>
          <p:cNvSpPr/>
          <p:nvPr/>
        </p:nvSpPr>
        <p:spPr>
          <a:xfrm>
            <a:off x="10770000" y="17712600"/>
            <a:ext cx="316500" cy="309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19181675" y="17542375"/>
            <a:ext cx="604200" cy="5163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f6</a:t>
            </a:r>
            <a:endParaRPr/>
          </a:p>
        </p:txBody>
      </p:sp>
      <p:sp>
        <p:nvSpPr>
          <p:cNvPr id="146" name="Google Shape;146;p1"/>
          <p:cNvSpPr/>
          <p:nvPr/>
        </p:nvSpPr>
        <p:spPr>
          <a:xfrm>
            <a:off x="19765975" y="17542375"/>
            <a:ext cx="604200" cy="5163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f7</a:t>
            </a:r>
            <a:endParaRPr/>
          </a:p>
        </p:txBody>
      </p:sp>
      <p:graphicFrame>
        <p:nvGraphicFramePr>
          <p:cNvPr id="147" name="Google Shape;147;p1"/>
          <p:cNvGraphicFramePr/>
          <p:nvPr/>
        </p:nvGraphicFramePr>
        <p:xfrm>
          <a:off x="12995725" y="23796568"/>
          <a:ext cx="3000000" cy="3000000"/>
        </p:xfrm>
        <a:graphic>
          <a:graphicData uri="http://schemas.openxmlformats.org/drawingml/2006/table">
            <a:tbl>
              <a:tblPr>
                <a:noFill/>
                <a:tableStyleId>{7C7AE71D-E0E4-45CF-9E46-B6483626FAC0}</a:tableStyleId>
              </a:tblPr>
              <a:tblGrid>
                <a:gridCol w="764500"/>
                <a:gridCol w="764500"/>
                <a:gridCol w="764500"/>
              </a:tblGrid>
              <a:tr h="733200">
                <a:tc>
                  <a:txBody>
                    <a:bodyPr/>
                    <a:lstStyle/>
                    <a:p>
                      <a:pPr indent="0" lvl="0" marL="0" rtl="0" algn="ctr">
                        <a:spcBef>
                          <a:spcPts val="0"/>
                        </a:spcBef>
                        <a:spcAft>
                          <a:spcPts val="0"/>
                        </a:spcAft>
                        <a:buNone/>
                      </a:pPr>
                      <a:r>
                        <a:rPr lang="en-US" sz="2400"/>
                        <a:t>47</a:t>
                      </a:r>
                      <a:endParaRPr sz="2400"/>
                    </a:p>
                  </a:txBody>
                  <a:tcPr marT="91425" marB="91425" marR="91425" marL="91425" anchor="ctr">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9CB9C"/>
                    </a:solidFill>
                  </a:tcPr>
                </a:tc>
                <a:tc>
                  <a:txBody>
                    <a:bodyPr/>
                    <a:lstStyle/>
                    <a:p>
                      <a:pPr indent="0" lvl="0" marL="0" rtl="0" algn="ctr">
                        <a:spcBef>
                          <a:spcPts val="0"/>
                        </a:spcBef>
                        <a:spcAft>
                          <a:spcPts val="0"/>
                        </a:spcAft>
                        <a:buNone/>
                      </a:pPr>
                      <a:r>
                        <a:rPr lang="en-US" sz="2400"/>
                        <a:t>57</a:t>
                      </a:r>
                      <a:endParaRPr sz="2400"/>
                    </a:p>
                  </a:txBody>
                  <a:tcPr marT="91425" marB="91425" marR="91425" marL="91425" anchor="ctr">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9CB9C"/>
                    </a:solidFill>
                  </a:tcPr>
                </a:tc>
                <a:tc>
                  <a:txBody>
                    <a:bodyPr/>
                    <a:lstStyle/>
                    <a:p>
                      <a:pPr indent="0" lvl="0" marL="0" rtl="0" algn="ctr">
                        <a:spcBef>
                          <a:spcPts val="0"/>
                        </a:spcBef>
                        <a:spcAft>
                          <a:spcPts val="0"/>
                        </a:spcAft>
                        <a:buNone/>
                      </a:pPr>
                      <a:r>
                        <a:rPr lang="en-US" sz="2400"/>
                        <a:t>45</a:t>
                      </a:r>
                      <a:endParaRPr sz="2400"/>
                    </a:p>
                  </a:txBody>
                  <a:tcPr marT="91425" marB="91425" marR="91425" marL="91425" anchor="ctr">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9CB9C"/>
                    </a:solidFill>
                  </a:tcPr>
                </a:tc>
              </a:tr>
              <a:tr h="733200">
                <a:tc>
                  <a:txBody>
                    <a:bodyPr/>
                    <a:lstStyle/>
                    <a:p>
                      <a:pPr indent="0" lvl="0" marL="0" rtl="0" algn="ctr">
                        <a:spcBef>
                          <a:spcPts val="0"/>
                        </a:spcBef>
                        <a:spcAft>
                          <a:spcPts val="0"/>
                        </a:spcAft>
                        <a:buNone/>
                      </a:pPr>
                      <a:r>
                        <a:rPr lang="en-US" sz="2400"/>
                        <a:t>53</a:t>
                      </a:r>
                      <a:endParaRPr sz="2400"/>
                    </a:p>
                  </a:txBody>
                  <a:tcPr marT="91425" marB="91425" marR="91425" marL="91425" anchor="ctr">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9CB9C"/>
                    </a:solidFill>
                  </a:tcPr>
                </a:tc>
                <a:tc>
                  <a:txBody>
                    <a:bodyPr/>
                    <a:lstStyle/>
                    <a:p>
                      <a:pPr indent="0" lvl="0" marL="0" rtl="0" algn="ctr">
                        <a:spcBef>
                          <a:spcPts val="0"/>
                        </a:spcBef>
                        <a:spcAft>
                          <a:spcPts val="0"/>
                        </a:spcAft>
                        <a:buNone/>
                      </a:pPr>
                      <a:r>
                        <a:rPr lang="en-US" sz="2400"/>
                        <a:t>51</a:t>
                      </a:r>
                      <a:endParaRPr sz="2400"/>
                    </a:p>
                  </a:txBody>
                  <a:tcPr marT="91425" marB="91425" marR="91425" marL="91425" anchor="ctr">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9CB9C"/>
                    </a:solidFill>
                  </a:tcPr>
                </a:tc>
                <a:tc>
                  <a:txBody>
                    <a:bodyPr/>
                    <a:lstStyle/>
                    <a:p>
                      <a:pPr indent="0" lvl="0" marL="0" rtl="0" algn="ctr">
                        <a:spcBef>
                          <a:spcPts val="0"/>
                        </a:spcBef>
                        <a:spcAft>
                          <a:spcPts val="0"/>
                        </a:spcAft>
                        <a:buNone/>
                      </a:pPr>
                      <a:r>
                        <a:rPr lang="en-US" sz="2400"/>
                        <a:t>37</a:t>
                      </a:r>
                      <a:endParaRPr sz="2400"/>
                    </a:p>
                  </a:txBody>
                  <a:tcPr marT="91425" marB="91425" marR="91425" marL="91425" anchor="ctr">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9CB9C"/>
                    </a:solidFill>
                  </a:tcPr>
                </a:tc>
              </a:tr>
              <a:tr h="733200">
                <a:tc>
                  <a:txBody>
                    <a:bodyPr/>
                    <a:lstStyle/>
                    <a:p>
                      <a:pPr indent="0" lvl="0" marL="0" rtl="0" algn="ctr">
                        <a:spcBef>
                          <a:spcPts val="0"/>
                        </a:spcBef>
                        <a:spcAft>
                          <a:spcPts val="0"/>
                        </a:spcAft>
                        <a:buNone/>
                      </a:pPr>
                      <a:r>
                        <a:rPr lang="en-US" sz="2400"/>
                        <a:t>41</a:t>
                      </a:r>
                      <a:endParaRPr sz="2400"/>
                    </a:p>
                  </a:txBody>
                  <a:tcPr marT="91425" marB="91425" marR="91425" marL="91425" anchor="ctr">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9CB9C"/>
                    </a:solidFill>
                  </a:tcPr>
                </a:tc>
                <a:tc>
                  <a:txBody>
                    <a:bodyPr/>
                    <a:lstStyle/>
                    <a:p>
                      <a:pPr indent="0" lvl="0" marL="0" rtl="0" algn="ctr">
                        <a:spcBef>
                          <a:spcPts val="0"/>
                        </a:spcBef>
                        <a:spcAft>
                          <a:spcPts val="0"/>
                        </a:spcAft>
                        <a:buNone/>
                      </a:pPr>
                      <a:r>
                        <a:rPr lang="en-US" sz="2400"/>
                        <a:t>47</a:t>
                      </a:r>
                      <a:endParaRPr sz="2400"/>
                    </a:p>
                  </a:txBody>
                  <a:tcPr marT="91425" marB="91425" marR="91425" marL="91425" anchor="ctr">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9CB9C"/>
                    </a:solidFill>
                  </a:tcPr>
                </a:tc>
                <a:tc>
                  <a:txBody>
                    <a:bodyPr/>
                    <a:lstStyle/>
                    <a:p>
                      <a:pPr indent="0" lvl="0" marL="0" rtl="0" algn="ctr">
                        <a:spcBef>
                          <a:spcPts val="0"/>
                        </a:spcBef>
                        <a:spcAft>
                          <a:spcPts val="0"/>
                        </a:spcAft>
                        <a:buNone/>
                      </a:pPr>
                      <a:r>
                        <a:rPr lang="en-US" sz="2400"/>
                        <a:t>31</a:t>
                      </a:r>
                      <a:endParaRPr sz="2400"/>
                    </a:p>
                  </a:txBody>
                  <a:tcPr marT="91425" marB="91425" marR="91425" marL="91425" anchor="ctr">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9CB9C"/>
                    </a:solidFill>
                  </a:tcPr>
                </a:tc>
              </a:tr>
            </a:tbl>
          </a:graphicData>
        </a:graphic>
      </p:graphicFrame>
      <p:sp>
        <p:nvSpPr>
          <p:cNvPr id="148" name="Google Shape;148;p1"/>
          <p:cNvSpPr txBox="1"/>
          <p:nvPr/>
        </p:nvSpPr>
        <p:spPr>
          <a:xfrm>
            <a:off x="10346807" y="24588575"/>
            <a:ext cx="1858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solidFill>
                  <a:schemeClr val="dk1"/>
                </a:solidFill>
                <a:latin typeface="Average"/>
                <a:ea typeface="Average"/>
                <a:cs typeface="Average"/>
                <a:sym typeface="Average"/>
              </a:rPr>
              <a:t>weights</a:t>
            </a:r>
            <a:endParaRPr b="1" sz="2800">
              <a:solidFill>
                <a:schemeClr val="dk1"/>
              </a:solidFill>
              <a:latin typeface="Average"/>
              <a:ea typeface="Average"/>
              <a:cs typeface="Average"/>
              <a:sym typeface="Average"/>
            </a:endParaRPr>
          </a:p>
        </p:txBody>
      </p:sp>
      <p:sp>
        <p:nvSpPr>
          <p:cNvPr id="149" name="Google Shape;149;p1"/>
          <p:cNvSpPr txBox="1"/>
          <p:nvPr/>
        </p:nvSpPr>
        <p:spPr>
          <a:xfrm>
            <a:off x="12033085" y="24696290"/>
            <a:ext cx="544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Average"/>
                <a:ea typeface="Average"/>
                <a:cs typeface="Average"/>
                <a:sym typeface="Average"/>
              </a:rPr>
              <a:t>=</a:t>
            </a:r>
            <a:endParaRPr b="1">
              <a:solidFill>
                <a:schemeClr val="dk1"/>
              </a:solidFill>
              <a:latin typeface="Average"/>
              <a:ea typeface="Average"/>
              <a:cs typeface="Average"/>
              <a:sym typeface="Average"/>
            </a:endParaRPr>
          </a:p>
        </p:txBody>
      </p:sp>
      <p:sp>
        <p:nvSpPr>
          <p:cNvPr id="150" name="Google Shape;150;p1"/>
          <p:cNvSpPr/>
          <p:nvPr/>
        </p:nvSpPr>
        <p:spPr>
          <a:xfrm>
            <a:off x="12550875" y="23796588"/>
            <a:ext cx="444900" cy="733200"/>
          </a:xfrm>
          <a:prstGeom prst="roundRect">
            <a:avLst>
              <a:gd fmla="val 16667" name="adj"/>
            </a:avLst>
          </a:prstGeom>
          <a:solidFill>
            <a:srgbClr val="D9EAD3"/>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t>T1</a:t>
            </a:r>
            <a:endParaRPr b="1" sz="1100"/>
          </a:p>
        </p:txBody>
      </p:sp>
      <p:sp>
        <p:nvSpPr>
          <p:cNvPr id="151" name="Google Shape;151;p1"/>
          <p:cNvSpPr/>
          <p:nvPr/>
        </p:nvSpPr>
        <p:spPr>
          <a:xfrm>
            <a:off x="12577275" y="24529773"/>
            <a:ext cx="392100" cy="733200"/>
          </a:xfrm>
          <a:prstGeom prst="roundRect">
            <a:avLst>
              <a:gd fmla="val 16667" name="adj"/>
            </a:avLst>
          </a:prstGeom>
          <a:solidFill>
            <a:srgbClr val="D9EAD3"/>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t>T2</a:t>
            </a:r>
            <a:endParaRPr b="1" sz="1100"/>
          </a:p>
        </p:txBody>
      </p:sp>
      <p:sp>
        <p:nvSpPr>
          <p:cNvPr id="152" name="Google Shape;152;p1"/>
          <p:cNvSpPr/>
          <p:nvPr/>
        </p:nvSpPr>
        <p:spPr>
          <a:xfrm>
            <a:off x="12577275" y="25262988"/>
            <a:ext cx="392100" cy="733200"/>
          </a:xfrm>
          <a:prstGeom prst="roundRect">
            <a:avLst>
              <a:gd fmla="val 16667" name="adj"/>
            </a:avLst>
          </a:prstGeom>
          <a:solidFill>
            <a:srgbClr val="D9EAD3"/>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t>T3</a:t>
            </a:r>
            <a:endParaRPr b="1" sz="1100"/>
          </a:p>
        </p:txBody>
      </p:sp>
      <p:sp>
        <p:nvSpPr>
          <p:cNvPr id="153" name="Google Shape;153;p1"/>
          <p:cNvSpPr/>
          <p:nvPr/>
        </p:nvSpPr>
        <p:spPr>
          <a:xfrm>
            <a:off x="12995725" y="23384353"/>
            <a:ext cx="764400" cy="4023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T1</a:t>
            </a:r>
            <a:endParaRPr sz="1800"/>
          </a:p>
        </p:txBody>
      </p:sp>
      <p:sp>
        <p:nvSpPr>
          <p:cNvPr id="154" name="Google Shape;154;p1"/>
          <p:cNvSpPr/>
          <p:nvPr/>
        </p:nvSpPr>
        <p:spPr>
          <a:xfrm>
            <a:off x="13760138" y="23394277"/>
            <a:ext cx="764400" cy="4023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T2</a:t>
            </a:r>
            <a:endParaRPr sz="1800"/>
          </a:p>
        </p:txBody>
      </p:sp>
      <p:sp>
        <p:nvSpPr>
          <p:cNvPr id="155" name="Google Shape;155;p1"/>
          <p:cNvSpPr/>
          <p:nvPr/>
        </p:nvSpPr>
        <p:spPr>
          <a:xfrm>
            <a:off x="14524550" y="23394277"/>
            <a:ext cx="764400" cy="4023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T3</a:t>
            </a:r>
            <a:endParaRPr sz="1800"/>
          </a:p>
        </p:txBody>
      </p:sp>
      <p:sp>
        <p:nvSpPr>
          <p:cNvPr id="156" name="Google Shape;156;p1"/>
          <p:cNvSpPr/>
          <p:nvPr/>
        </p:nvSpPr>
        <p:spPr>
          <a:xfrm>
            <a:off x="15778450" y="23528712"/>
            <a:ext cx="2581800" cy="2715900"/>
          </a:xfrm>
          <a:prstGeom prst="roundRect">
            <a:avLst>
              <a:gd fmla="val 16667" name="adj"/>
            </a:avLst>
          </a:prstGeom>
          <a:solidFill>
            <a:srgbClr val="A2C4C9"/>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p1"/>
          <p:cNvSpPr/>
          <p:nvPr/>
        </p:nvSpPr>
        <p:spPr>
          <a:xfrm>
            <a:off x="17111599" y="25827775"/>
            <a:ext cx="682800" cy="3126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given</a:t>
            </a:r>
            <a:endParaRPr/>
          </a:p>
        </p:txBody>
      </p:sp>
      <p:sp>
        <p:nvSpPr>
          <p:cNvPr id="158" name="Google Shape;158;p1"/>
          <p:cNvSpPr/>
          <p:nvPr/>
        </p:nvSpPr>
        <p:spPr>
          <a:xfrm>
            <a:off x="16293650" y="25827775"/>
            <a:ext cx="682800" cy="312600"/>
          </a:xfrm>
          <a:prstGeom prst="roundRect">
            <a:avLst>
              <a:gd fmla="val 16667" name="adj"/>
            </a:avLst>
          </a:prstGeom>
          <a:solidFill>
            <a:srgbClr val="D9EAD3"/>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target</a:t>
            </a:r>
            <a:endParaRPr/>
          </a:p>
        </p:txBody>
      </p:sp>
      <p:sp>
        <p:nvSpPr>
          <p:cNvPr id="159" name="Google Shape;159;p1"/>
          <p:cNvSpPr/>
          <p:nvPr/>
        </p:nvSpPr>
        <p:spPr>
          <a:xfrm>
            <a:off x="18631299" y="25513200"/>
            <a:ext cx="1152900" cy="675600"/>
          </a:xfrm>
          <a:prstGeom prst="roundRect">
            <a:avLst>
              <a:gd fmla="val 16667" name="adj"/>
            </a:avLst>
          </a:prstGeom>
          <a:solidFill>
            <a:srgbClr val="C9DAF8"/>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Initial Weighted Values</a:t>
            </a:r>
            <a:endParaRPr/>
          </a:p>
        </p:txBody>
      </p:sp>
      <p:sp>
        <p:nvSpPr>
          <p:cNvPr id="160" name="Google Shape;160;p1"/>
          <p:cNvSpPr/>
          <p:nvPr/>
        </p:nvSpPr>
        <p:spPr>
          <a:xfrm>
            <a:off x="16160409" y="25198111"/>
            <a:ext cx="1740000" cy="437700"/>
          </a:xfrm>
          <a:prstGeom prst="roundRect">
            <a:avLst>
              <a:gd fmla="val 16667" name="adj"/>
            </a:avLst>
          </a:prstGeom>
          <a:solidFill>
            <a:srgbClr val="B6D7A8"/>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Matrix of Similarity Scores</a:t>
            </a:r>
            <a:endParaRPr/>
          </a:p>
        </p:txBody>
      </p:sp>
      <p:sp>
        <p:nvSpPr>
          <p:cNvPr id="161" name="Google Shape;161;p1"/>
          <p:cNvSpPr/>
          <p:nvPr/>
        </p:nvSpPr>
        <p:spPr>
          <a:xfrm>
            <a:off x="15966125" y="24463125"/>
            <a:ext cx="2163900" cy="437700"/>
          </a:xfrm>
          <a:prstGeom prst="roundRect">
            <a:avLst>
              <a:gd fmla="val 16667" name="adj"/>
            </a:avLst>
          </a:prstGeom>
          <a:solidFill>
            <a:srgbClr val="B4A7D6"/>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Show only token and preceding tokens</a:t>
            </a:r>
            <a:endParaRPr/>
          </a:p>
        </p:txBody>
      </p:sp>
      <p:cxnSp>
        <p:nvCxnSpPr>
          <p:cNvPr id="162" name="Google Shape;162;p1"/>
          <p:cNvCxnSpPr>
            <a:stCxn id="158" idx="1"/>
            <a:endCxn id="160" idx="1"/>
          </p:cNvCxnSpPr>
          <p:nvPr/>
        </p:nvCxnSpPr>
        <p:spPr>
          <a:xfrm rot="10800000">
            <a:off x="16160450" y="25417075"/>
            <a:ext cx="133200" cy="567000"/>
          </a:xfrm>
          <a:prstGeom prst="curvedConnector3">
            <a:avLst>
              <a:gd fmla="val 278803" name="adj1"/>
            </a:avLst>
          </a:prstGeom>
          <a:noFill/>
          <a:ln cap="flat" cmpd="sng" w="38100">
            <a:solidFill>
              <a:srgbClr val="FF0000"/>
            </a:solidFill>
            <a:prstDash val="solid"/>
            <a:round/>
            <a:headEnd len="med" w="med" type="none"/>
            <a:tailEnd len="med" w="med" type="triangle"/>
          </a:ln>
        </p:spPr>
      </p:cxnSp>
      <p:cxnSp>
        <p:nvCxnSpPr>
          <p:cNvPr id="163" name="Google Shape;163;p1"/>
          <p:cNvCxnSpPr>
            <a:stCxn id="157" idx="3"/>
            <a:endCxn id="160" idx="3"/>
          </p:cNvCxnSpPr>
          <p:nvPr/>
        </p:nvCxnSpPr>
        <p:spPr>
          <a:xfrm flipH="1" rot="10800000">
            <a:off x="17794399" y="25417075"/>
            <a:ext cx="105900" cy="567000"/>
          </a:xfrm>
          <a:prstGeom prst="curvedConnector3">
            <a:avLst>
              <a:gd fmla="val 324962" name="adj1"/>
            </a:avLst>
          </a:prstGeom>
          <a:noFill/>
          <a:ln cap="flat" cmpd="sng" w="38100">
            <a:solidFill>
              <a:srgbClr val="FF0000"/>
            </a:solidFill>
            <a:prstDash val="solid"/>
            <a:round/>
            <a:headEnd len="med" w="med" type="none"/>
            <a:tailEnd len="med" w="med" type="triangle"/>
          </a:ln>
        </p:spPr>
      </p:cxnSp>
      <p:cxnSp>
        <p:nvCxnSpPr>
          <p:cNvPr id="164" name="Google Shape;164;p1"/>
          <p:cNvCxnSpPr>
            <a:endCxn id="161" idx="2"/>
          </p:cNvCxnSpPr>
          <p:nvPr/>
        </p:nvCxnSpPr>
        <p:spPr>
          <a:xfrm rot="10800000">
            <a:off x="17048075" y="24900825"/>
            <a:ext cx="3300" cy="297000"/>
          </a:xfrm>
          <a:prstGeom prst="straightConnector1">
            <a:avLst/>
          </a:prstGeom>
          <a:noFill/>
          <a:ln cap="flat" cmpd="sng" w="38100">
            <a:solidFill>
              <a:srgbClr val="FF0000"/>
            </a:solidFill>
            <a:prstDash val="solid"/>
            <a:round/>
            <a:headEnd len="med" w="med" type="none"/>
            <a:tailEnd len="med" w="med" type="triangle"/>
          </a:ln>
        </p:spPr>
      </p:cxnSp>
      <p:sp>
        <p:nvSpPr>
          <p:cNvPr id="165" name="Google Shape;165;p1"/>
          <p:cNvSpPr/>
          <p:nvPr/>
        </p:nvSpPr>
        <p:spPr>
          <a:xfrm>
            <a:off x="16365225" y="23907250"/>
            <a:ext cx="1313100" cy="263100"/>
          </a:xfrm>
          <a:prstGeom prst="roundRect">
            <a:avLst>
              <a:gd fmla="val 16667" name="adj"/>
            </a:avLst>
          </a:prstGeom>
          <a:solidFill>
            <a:srgbClr val="F9CB9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Normalize</a:t>
            </a:r>
            <a:endParaRPr/>
          </a:p>
        </p:txBody>
      </p:sp>
      <p:cxnSp>
        <p:nvCxnSpPr>
          <p:cNvPr id="166" name="Google Shape;166;p1"/>
          <p:cNvCxnSpPr>
            <a:stCxn id="161" idx="0"/>
            <a:endCxn id="165" idx="2"/>
          </p:cNvCxnSpPr>
          <p:nvPr/>
        </p:nvCxnSpPr>
        <p:spPr>
          <a:xfrm rot="10800000">
            <a:off x="17021675" y="24170325"/>
            <a:ext cx="26400" cy="292800"/>
          </a:xfrm>
          <a:prstGeom prst="straightConnector1">
            <a:avLst/>
          </a:prstGeom>
          <a:noFill/>
          <a:ln cap="flat" cmpd="sng" w="38100">
            <a:solidFill>
              <a:srgbClr val="FF0000"/>
            </a:solidFill>
            <a:prstDash val="solid"/>
            <a:round/>
            <a:headEnd len="med" w="med" type="none"/>
            <a:tailEnd len="med" w="med" type="triangle"/>
          </a:ln>
        </p:spPr>
      </p:cxnSp>
      <p:sp>
        <p:nvSpPr>
          <p:cNvPr id="167" name="Google Shape;167;p1"/>
          <p:cNvSpPr/>
          <p:nvPr/>
        </p:nvSpPr>
        <p:spPr>
          <a:xfrm>
            <a:off x="16323090" y="23372335"/>
            <a:ext cx="1471200" cy="263100"/>
          </a:xfrm>
          <a:prstGeom prst="roundRect">
            <a:avLst>
              <a:gd fmla="val 16667" name="adj"/>
            </a:avLst>
          </a:prstGeom>
          <a:solidFill>
            <a:srgbClr val="EAD1D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Filter</a:t>
            </a:r>
            <a:endParaRPr/>
          </a:p>
        </p:txBody>
      </p:sp>
      <p:cxnSp>
        <p:nvCxnSpPr>
          <p:cNvPr id="168" name="Google Shape;168;p1"/>
          <p:cNvCxnSpPr>
            <a:stCxn id="167" idx="0"/>
            <a:endCxn id="169" idx="0"/>
          </p:cNvCxnSpPr>
          <p:nvPr/>
        </p:nvCxnSpPr>
        <p:spPr>
          <a:xfrm flipH="1" rot="-5400000">
            <a:off x="18357990" y="22073035"/>
            <a:ext cx="492600" cy="3091200"/>
          </a:xfrm>
          <a:prstGeom prst="curvedConnector3">
            <a:avLst>
              <a:gd fmla="val -39082" name="adj1"/>
            </a:avLst>
          </a:prstGeom>
          <a:noFill/>
          <a:ln cap="flat" cmpd="sng" w="38100">
            <a:solidFill>
              <a:srgbClr val="FF0000"/>
            </a:solidFill>
            <a:prstDash val="solid"/>
            <a:round/>
            <a:headEnd len="med" w="med" type="none"/>
            <a:tailEnd len="med" w="med" type="triangle"/>
          </a:ln>
        </p:spPr>
      </p:cxnSp>
      <p:sp>
        <p:nvSpPr>
          <p:cNvPr id="169" name="Google Shape;169;p1"/>
          <p:cNvSpPr/>
          <p:nvPr/>
        </p:nvSpPr>
        <p:spPr>
          <a:xfrm>
            <a:off x="19573365" y="23864801"/>
            <a:ext cx="1152900" cy="823800"/>
          </a:xfrm>
          <a:prstGeom prst="roundRect">
            <a:avLst>
              <a:gd fmla="val 16667" name="adj"/>
            </a:avLst>
          </a:prstGeom>
          <a:solidFill>
            <a:srgbClr val="E6B8AF"/>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Weighted values of features</a:t>
            </a:r>
            <a:endParaRPr/>
          </a:p>
        </p:txBody>
      </p:sp>
      <p:cxnSp>
        <p:nvCxnSpPr>
          <p:cNvPr id="170" name="Google Shape;170;p1"/>
          <p:cNvCxnSpPr>
            <a:stCxn id="159" idx="3"/>
            <a:endCxn id="169" idx="2"/>
          </p:cNvCxnSpPr>
          <p:nvPr/>
        </p:nvCxnSpPr>
        <p:spPr>
          <a:xfrm flipH="1" rot="10800000">
            <a:off x="19784199" y="24688500"/>
            <a:ext cx="365700" cy="1162500"/>
          </a:xfrm>
          <a:prstGeom prst="curvedConnector2">
            <a:avLst/>
          </a:prstGeom>
          <a:noFill/>
          <a:ln cap="flat" cmpd="sng" w="38100">
            <a:solidFill>
              <a:srgbClr val="FF0000"/>
            </a:solidFill>
            <a:prstDash val="solid"/>
            <a:round/>
            <a:headEnd len="med" w="med" type="none"/>
            <a:tailEnd len="med" w="med" type="triangle"/>
          </a:ln>
        </p:spPr>
      </p:cxnSp>
      <p:graphicFrame>
        <p:nvGraphicFramePr>
          <p:cNvPr id="171" name="Google Shape;171;p1"/>
          <p:cNvGraphicFramePr/>
          <p:nvPr/>
        </p:nvGraphicFramePr>
        <p:xfrm>
          <a:off x="14154388" y="27812113"/>
          <a:ext cx="3000000" cy="3000000"/>
        </p:xfrm>
        <a:graphic>
          <a:graphicData uri="http://schemas.openxmlformats.org/drawingml/2006/table">
            <a:tbl>
              <a:tblPr>
                <a:noFill/>
                <a:tableStyleId>{7C7AE71D-E0E4-45CF-9E46-B6483626FAC0}</a:tableStyleId>
              </a:tblPr>
              <a:tblGrid>
                <a:gridCol w="382850"/>
                <a:gridCol w="382850"/>
                <a:gridCol w="382850"/>
              </a:tblGrid>
              <a:tr h="351325">
                <a:tc>
                  <a:txBody>
                    <a:bodyPr/>
                    <a:lstStyle/>
                    <a:p>
                      <a:pPr indent="0" lvl="0" marL="0" rtl="0" algn="l">
                        <a:spcBef>
                          <a:spcPts val="0"/>
                        </a:spcBef>
                        <a:spcAft>
                          <a:spcPts val="0"/>
                        </a:spcAft>
                        <a:buNone/>
                      </a:pPr>
                      <a:r>
                        <a:rPr lang="en-US"/>
                        <a:t>0</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3</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4</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r>
            </a:tbl>
          </a:graphicData>
        </a:graphic>
      </p:graphicFrame>
      <p:graphicFrame>
        <p:nvGraphicFramePr>
          <p:cNvPr id="172" name="Google Shape;172;p1"/>
          <p:cNvGraphicFramePr/>
          <p:nvPr/>
        </p:nvGraphicFramePr>
        <p:xfrm>
          <a:off x="11007113" y="27838475"/>
          <a:ext cx="3000000" cy="3000000"/>
        </p:xfrm>
        <a:graphic>
          <a:graphicData uri="http://schemas.openxmlformats.org/drawingml/2006/table">
            <a:tbl>
              <a:tblPr>
                <a:noFill/>
                <a:tableStyleId>{7C7AE71D-E0E4-45CF-9E46-B6483626FAC0}</a:tableStyleId>
              </a:tblPr>
              <a:tblGrid>
                <a:gridCol w="672475"/>
                <a:gridCol w="672475"/>
                <a:gridCol w="672475"/>
              </a:tblGrid>
              <a:tr h="396200">
                <a:tc>
                  <a:txBody>
                    <a:bodyPr/>
                    <a:lstStyle/>
                    <a:p>
                      <a:pPr indent="0" lvl="0" marL="0" rtl="0" algn="l">
                        <a:spcBef>
                          <a:spcPts val="0"/>
                        </a:spcBef>
                        <a:spcAft>
                          <a:spcPts val="0"/>
                        </a:spcAft>
                        <a:buNone/>
                      </a:pPr>
                      <a:r>
                        <a:rPr lang="en-US"/>
                        <a:t>.8808</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.1192</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0</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r>
            </a:tbl>
          </a:graphicData>
        </a:graphic>
      </p:graphicFrame>
      <p:sp>
        <p:nvSpPr>
          <p:cNvPr id="173" name="Google Shape;173;p1"/>
          <p:cNvSpPr txBox="1"/>
          <p:nvPr/>
        </p:nvSpPr>
        <p:spPr>
          <a:xfrm>
            <a:off x="13172723" y="27810128"/>
            <a:ext cx="544200" cy="400200"/>
          </a:xfrm>
          <a:prstGeom prst="rect">
            <a:avLst/>
          </a:prstGeom>
          <a:noFill/>
          <a:ln>
            <a:noFill/>
          </a:ln>
        </p:spPr>
        <p:txBody>
          <a:bodyPr anchorCtr="0" anchor="t" bIns="91425" lIns="91425" spcFirstLastPara="1" rIns="91425" wrap="square" tIns="91425">
            <a:spAutoFit/>
          </a:bodyPr>
          <a:lstStyle/>
          <a:p>
            <a:pPr indent="-317500" lvl="0" marL="457200" rtl="0" algn="ctr">
              <a:spcBef>
                <a:spcPts val="0"/>
              </a:spcBef>
              <a:spcAft>
                <a:spcPts val="0"/>
              </a:spcAft>
              <a:buClr>
                <a:schemeClr val="dk1"/>
              </a:buClr>
              <a:buSzPts val="1400"/>
              <a:buFont typeface="Average"/>
              <a:buChar char="●"/>
            </a:pPr>
            <a:r>
              <a:t/>
            </a:r>
            <a:endParaRPr b="1">
              <a:solidFill>
                <a:schemeClr val="dk1"/>
              </a:solidFill>
              <a:latin typeface="Average"/>
              <a:ea typeface="Average"/>
              <a:cs typeface="Average"/>
              <a:sym typeface="Average"/>
            </a:endParaRPr>
          </a:p>
        </p:txBody>
      </p:sp>
      <p:sp>
        <p:nvSpPr>
          <p:cNvPr id="174" name="Google Shape;174;p1"/>
          <p:cNvSpPr txBox="1"/>
          <p:nvPr/>
        </p:nvSpPr>
        <p:spPr>
          <a:xfrm>
            <a:off x="13647810" y="28448440"/>
            <a:ext cx="544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Average"/>
                <a:ea typeface="Average"/>
                <a:cs typeface="Average"/>
                <a:sym typeface="Average"/>
              </a:rPr>
              <a:t>=</a:t>
            </a:r>
            <a:endParaRPr b="1">
              <a:solidFill>
                <a:schemeClr val="dk1"/>
              </a:solidFill>
              <a:latin typeface="Average"/>
              <a:ea typeface="Average"/>
              <a:cs typeface="Average"/>
              <a:sym typeface="Average"/>
            </a:endParaRPr>
          </a:p>
        </p:txBody>
      </p:sp>
      <p:graphicFrame>
        <p:nvGraphicFramePr>
          <p:cNvPr id="175" name="Google Shape;175;p1"/>
          <p:cNvGraphicFramePr/>
          <p:nvPr/>
        </p:nvGraphicFramePr>
        <p:xfrm>
          <a:off x="14115950" y="28450450"/>
          <a:ext cx="3000000" cy="3000000"/>
        </p:xfrm>
        <a:graphic>
          <a:graphicData uri="http://schemas.openxmlformats.org/drawingml/2006/table">
            <a:tbl>
              <a:tblPr>
                <a:noFill/>
                <a:tableStyleId>{7C7AE71D-E0E4-45CF-9E46-B6483626FAC0}</a:tableStyleId>
              </a:tblPr>
              <a:tblGrid>
                <a:gridCol w="908700"/>
              </a:tblGrid>
              <a:tr h="318150">
                <a:tc>
                  <a:txBody>
                    <a:bodyPr/>
                    <a:lstStyle/>
                    <a:p>
                      <a:pPr indent="0" lvl="0" marL="0" rtl="0" algn="l">
                        <a:spcBef>
                          <a:spcPts val="0"/>
                        </a:spcBef>
                        <a:spcAft>
                          <a:spcPts val="0"/>
                        </a:spcAft>
                        <a:buNone/>
                      </a:pPr>
                      <a:r>
                        <a:rPr lang="en-US"/>
                        <a:t>0.3576</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r>
            </a:tbl>
          </a:graphicData>
        </a:graphic>
      </p:graphicFrame>
      <p:graphicFrame>
        <p:nvGraphicFramePr>
          <p:cNvPr id="176" name="Google Shape;176;p1"/>
          <p:cNvGraphicFramePr/>
          <p:nvPr/>
        </p:nvGraphicFramePr>
        <p:xfrm>
          <a:off x="11251500" y="28448460"/>
          <a:ext cx="3000000" cy="3000000"/>
        </p:xfrm>
        <a:graphic>
          <a:graphicData uri="http://schemas.openxmlformats.org/drawingml/2006/table">
            <a:tbl>
              <a:tblPr>
                <a:noFill/>
                <a:tableStyleId>{7C7AE71D-E0E4-45CF-9E46-B6483626FAC0}</a:tableStyleId>
              </a:tblPr>
              <a:tblGrid>
                <a:gridCol w="2472350"/>
              </a:tblGrid>
              <a:tr h="396225">
                <a:tc>
                  <a:txBody>
                    <a:bodyPr/>
                    <a:lstStyle/>
                    <a:p>
                      <a:pPr indent="0" lvl="0" marL="0" rtl="0" algn="l">
                        <a:spcBef>
                          <a:spcPts val="0"/>
                        </a:spcBef>
                        <a:spcAft>
                          <a:spcPts val="0"/>
                        </a:spcAft>
                        <a:buNone/>
                      </a:pPr>
                      <a:r>
                        <a:rPr lang="en-US"/>
                        <a:t>0x.8808 + 3x.1192 + 4x0</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r>
            </a:tbl>
          </a:graphicData>
        </a:graphic>
      </p:graphicFrame>
      <p:sp>
        <p:nvSpPr>
          <p:cNvPr id="177" name="Google Shape;177;p1"/>
          <p:cNvSpPr txBox="1"/>
          <p:nvPr/>
        </p:nvSpPr>
        <p:spPr>
          <a:xfrm>
            <a:off x="15365060" y="28214465"/>
            <a:ext cx="544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Average"/>
                <a:ea typeface="Average"/>
                <a:cs typeface="Average"/>
                <a:sym typeface="Average"/>
              </a:rPr>
              <a:t>=</a:t>
            </a:r>
            <a:endParaRPr b="1">
              <a:solidFill>
                <a:schemeClr val="dk1"/>
              </a:solidFill>
              <a:latin typeface="Average"/>
              <a:ea typeface="Average"/>
              <a:cs typeface="Average"/>
              <a:sym typeface="Average"/>
            </a:endParaRPr>
          </a:p>
        </p:txBody>
      </p:sp>
      <p:graphicFrame>
        <p:nvGraphicFramePr>
          <p:cNvPr id="178" name="Google Shape;178;p1"/>
          <p:cNvGraphicFramePr/>
          <p:nvPr/>
        </p:nvGraphicFramePr>
        <p:xfrm>
          <a:off x="16255650" y="27818275"/>
          <a:ext cx="3000000" cy="3000000"/>
        </p:xfrm>
        <a:graphic>
          <a:graphicData uri="http://schemas.openxmlformats.org/drawingml/2006/table">
            <a:tbl>
              <a:tblPr>
                <a:noFill/>
                <a:tableStyleId>{7C7AE71D-E0E4-45CF-9E46-B6483626FAC0}</a:tableStyleId>
              </a:tblPr>
              <a:tblGrid>
                <a:gridCol w="806450"/>
              </a:tblGrid>
              <a:tr h="396200">
                <a:tc>
                  <a:txBody>
                    <a:bodyPr/>
                    <a:lstStyle/>
                    <a:p>
                      <a:pPr indent="0" lvl="0" marL="0" rtl="0" algn="l">
                        <a:spcBef>
                          <a:spcPts val="0"/>
                        </a:spcBef>
                        <a:spcAft>
                          <a:spcPts val="0"/>
                        </a:spcAft>
                        <a:buNone/>
                      </a:pPr>
                      <a:r>
                        <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420350">
                <a:tc>
                  <a:txBody>
                    <a:bodyPr/>
                    <a:lstStyle/>
                    <a:p>
                      <a:pPr indent="0" lvl="0" marL="0" rtl="0" algn="l">
                        <a:spcBef>
                          <a:spcPts val="0"/>
                        </a:spcBef>
                        <a:spcAft>
                          <a:spcPts val="0"/>
                        </a:spcAft>
                        <a:buNone/>
                      </a:pPr>
                      <a:r>
                        <a:rPr lang="en-US"/>
                        <a:t>0.3576</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r>
              <a:tr h="420350">
                <a:tc>
                  <a:txBody>
                    <a:bodyPr/>
                    <a:lstStyle/>
                    <a:p>
                      <a:pPr indent="0" lvl="0" marL="0" rtl="0" algn="l">
                        <a:spcBef>
                          <a:spcPts val="0"/>
                        </a:spcBef>
                        <a:spcAft>
                          <a:spcPts val="0"/>
                        </a:spcAft>
                        <a:buNone/>
                      </a:pPr>
                      <a:r>
                        <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bl>
          </a:graphicData>
        </a:graphic>
      </p:graphicFrame>
      <p:sp>
        <p:nvSpPr>
          <p:cNvPr id="179" name="Google Shape;179;p1"/>
          <p:cNvSpPr/>
          <p:nvPr/>
        </p:nvSpPr>
        <p:spPr>
          <a:xfrm>
            <a:off x="15863550" y="27872588"/>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180" name="Google Shape;180;p1"/>
          <p:cNvSpPr/>
          <p:nvPr/>
        </p:nvSpPr>
        <p:spPr>
          <a:xfrm>
            <a:off x="15863550" y="28266763"/>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181" name="Google Shape;181;p1"/>
          <p:cNvSpPr/>
          <p:nvPr/>
        </p:nvSpPr>
        <p:spPr>
          <a:xfrm>
            <a:off x="15863550" y="28643988"/>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182" name="Google Shape;182;p1"/>
          <p:cNvSpPr/>
          <p:nvPr/>
        </p:nvSpPr>
        <p:spPr>
          <a:xfrm>
            <a:off x="16462825" y="27460063"/>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f1</a:t>
            </a:r>
            <a:endParaRPr sz="1000"/>
          </a:p>
        </p:txBody>
      </p:sp>
      <p:sp>
        <p:nvSpPr>
          <p:cNvPr id="183" name="Google Shape;183;p1"/>
          <p:cNvSpPr/>
          <p:nvPr/>
        </p:nvSpPr>
        <p:spPr>
          <a:xfrm>
            <a:off x="11007134" y="27480288"/>
            <a:ext cx="672600" cy="3582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T1x</a:t>
            </a:r>
            <a:r>
              <a:rPr b="1" lang="en-US" sz="1000"/>
              <a:t>T2</a:t>
            </a:r>
            <a:endParaRPr b="1" sz="1000"/>
          </a:p>
        </p:txBody>
      </p:sp>
      <p:sp>
        <p:nvSpPr>
          <p:cNvPr id="184" name="Google Shape;184;p1"/>
          <p:cNvSpPr/>
          <p:nvPr/>
        </p:nvSpPr>
        <p:spPr>
          <a:xfrm>
            <a:off x="11679546" y="27480288"/>
            <a:ext cx="672600" cy="3582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T2x</a:t>
            </a:r>
            <a:r>
              <a:rPr b="1" lang="en-US" sz="1000"/>
              <a:t>T2</a:t>
            </a:r>
            <a:endParaRPr b="1" sz="1000"/>
          </a:p>
        </p:txBody>
      </p:sp>
      <p:sp>
        <p:nvSpPr>
          <p:cNvPr id="185" name="Google Shape;185;p1"/>
          <p:cNvSpPr/>
          <p:nvPr/>
        </p:nvSpPr>
        <p:spPr>
          <a:xfrm>
            <a:off x="12352071" y="27480288"/>
            <a:ext cx="672600" cy="358200"/>
          </a:xfrm>
          <a:prstGeom prst="roundRect">
            <a:avLst>
              <a:gd fmla="val 16667" name="adj"/>
            </a:avLst>
          </a:prstGeom>
          <a:solidFill>
            <a:srgbClr val="F4CCCC"/>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T3x</a:t>
            </a:r>
            <a:r>
              <a:rPr b="1" lang="en-US" sz="1000"/>
              <a:t>T2</a:t>
            </a:r>
            <a:endParaRPr b="1" sz="1000"/>
          </a:p>
        </p:txBody>
      </p:sp>
      <p:sp>
        <p:nvSpPr>
          <p:cNvPr id="186" name="Google Shape;186;p1"/>
          <p:cNvSpPr/>
          <p:nvPr/>
        </p:nvSpPr>
        <p:spPr>
          <a:xfrm>
            <a:off x="10615013" y="27857488"/>
            <a:ext cx="392100" cy="358200"/>
          </a:xfrm>
          <a:prstGeom prst="roundRect">
            <a:avLst>
              <a:gd fmla="val 16667" name="adj"/>
            </a:avLst>
          </a:prstGeom>
          <a:solidFill>
            <a:srgbClr val="D9EAD3"/>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t>T2</a:t>
            </a:r>
            <a:endParaRPr b="1" sz="1000"/>
          </a:p>
        </p:txBody>
      </p:sp>
      <p:sp>
        <p:nvSpPr>
          <p:cNvPr id="187" name="Google Shape;187;p1"/>
          <p:cNvSpPr/>
          <p:nvPr/>
        </p:nvSpPr>
        <p:spPr>
          <a:xfrm>
            <a:off x="14121450" y="27453913"/>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188" name="Google Shape;188;p1"/>
          <p:cNvSpPr/>
          <p:nvPr/>
        </p:nvSpPr>
        <p:spPr>
          <a:xfrm>
            <a:off x="14526875" y="27453913"/>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189" name="Google Shape;189;p1"/>
          <p:cNvSpPr/>
          <p:nvPr/>
        </p:nvSpPr>
        <p:spPr>
          <a:xfrm>
            <a:off x="14918975" y="27458763"/>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190" name="Google Shape;190;p1"/>
          <p:cNvSpPr/>
          <p:nvPr/>
        </p:nvSpPr>
        <p:spPr>
          <a:xfrm>
            <a:off x="13785125" y="27831125"/>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f1</a:t>
            </a:r>
            <a:endParaRPr sz="1000"/>
          </a:p>
        </p:txBody>
      </p:sp>
      <p:sp>
        <p:nvSpPr>
          <p:cNvPr id="191" name="Google Shape;191;p1"/>
          <p:cNvSpPr/>
          <p:nvPr/>
        </p:nvSpPr>
        <p:spPr>
          <a:xfrm>
            <a:off x="16255650" y="28214475"/>
            <a:ext cx="806400" cy="400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92" name="Google Shape;192;p1"/>
          <p:cNvGraphicFramePr/>
          <p:nvPr/>
        </p:nvGraphicFramePr>
        <p:xfrm>
          <a:off x="11957975" y="29609150"/>
          <a:ext cx="3000000" cy="3000000"/>
        </p:xfrm>
        <a:graphic>
          <a:graphicData uri="http://schemas.openxmlformats.org/drawingml/2006/table">
            <a:tbl>
              <a:tblPr>
                <a:noFill/>
                <a:tableStyleId>{7C7AE71D-E0E4-45CF-9E46-B6483626FAC0}</a:tableStyleId>
              </a:tblPr>
              <a:tblGrid>
                <a:gridCol w="754450"/>
                <a:gridCol w="754450"/>
                <a:gridCol w="754450"/>
                <a:gridCol w="754450"/>
                <a:gridCol w="754450"/>
                <a:gridCol w="754450"/>
              </a:tblGrid>
              <a:tr h="396200">
                <a:tc>
                  <a:txBody>
                    <a:bodyPr/>
                    <a:lstStyle/>
                    <a:p>
                      <a:pPr indent="0" lvl="0" marL="0" rtl="0" algn="l">
                        <a:spcBef>
                          <a:spcPts val="0"/>
                        </a:spcBef>
                        <a:spcAft>
                          <a:spcPts val="0"/>
                        </a:spcAft>
                        <a:buNone/>
                      </a:pPr>
                      <a:r>
                        <a:rPr lang="en-US"/>
                        <a:t>0</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1</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4</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3</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4</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4</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r>
              <a:tr h="396200">
                <a:tc>
                  <a:txBody>
                    <a:bodyPr/>
                    <a:lstStyle/>
                    <a:p>
                      <a:pPr indent="0" lvl="0" marL="0" rtl="0" algn="l">
                        <a:spcBef>
                          <a:spcPts val="0"/>
                        </a:spcBef>
                        <a:spcAft>
                          <a:spcPts val="0"/>
                        </a:spcAft>
                        <a:buNone/>
                      </a:pPr>
                      <a:r>
                        <a:rPr lang="en-US"/>
                        <a:t>0.3576</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1</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3.5232</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3.1192</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3.8808</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3.6424</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r>
              <a:tr h="420350">
                <a:tc>
                  <a:txBody>
                    <a:bodyPr/>
                    <a:lstStyle/>
                    <a:p>
                      <a:pPr indent="0" lvl="0" marL="0" rtl="0" algn="l">
                        <a:spcBef>
                          <a:spcPts val="0"/>
                        </a:spcBef>
                        <a:spcAft>
                          <a:spcPts val="0"/>
                        </a:spcAft>
                        <a:buNone/>
                      </a:pPr>
                      <a:r>
                        <a:rPr lang="en-US"/>
                        <a:t>2.9926</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1</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0.0099</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3.9975</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3.0025</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a:t>1.0074</a:t>
                      </a:r>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solidFill>
                      <a:srgbClr val="FFFFFF"/>
                    </a:solidFill>
                  </a:tcPr>
                </a:tc>
              </a:tr>
            </a:tbl>
          </a:graphicData>
        </a:graphic>
      </p:graphicFrame>
      <p:sp>
        <p:nvSpPr>
          <p:cNvPr id="193" name="Google Shape;193;p1"/>
          <p:cNvSpPr txBox="1"/>
          <p:nvPr/>
        </p:nvSpPr>
        <p:spPr>
          <a:xfrm>
            <a:off x="10569060" y="30015428"/>
            <a:ext cx="544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Average"/>
                <a:ea typeface="Average"/>
                <a:cs typeface="Average"/>
                <a:sym typeface="Average"/>
              </a:rPr>
              <a:t>out</a:t>
            </a:r>
            <a:endParaRPr b="1">
              <a:solidFill>
                <a:schemeClr val="dk1"/>
              </a:solidFill>
              <a:latin typeface="Average"/>
              <a:ea typeface="Average"/>
              <a:cs typeface="Average"/>
              <a:sym typeface="Average"/>
            </a:endParaRPr>
          </a:p>
        </p:txBody>
      </p:sp>
      <p:sp>
        <p:nvSpPr>
          <p:cNvPr id="194" name="Google Shape;194;p1"/>
          <p:cNvSpPr txBox="1"/>
          <p:nvPr/>
        </p:nvSpPr>
        <p:spPr>
          <a:xfrm>
            <a:off x="10961160" y="30015428"/>
            <a:ext cx="544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chemeClr val="dk1"/>
                </a:solidFill>
                <a:latin typeface="Average"/>
                <a:ea typeface="Average"/>
                <a:cs typeface="Average"/>
                <a:sym typeface="Average"/>
              </a:rPr>
              <a:t>=</a:t>
            </a:r>
            <a:endParaRPr b="1">
              <a:solidFill>
                <a:schemeClr val="dk1"/>
              </a:solidFill>
              <a:latin typeface="Average"/>
              <a:ea typeface="Average"/>
              <a:cs typeface="Average"/>
              <a:sym typeface="Average"/>
            </a:endParaRPr>
          </a:p>
        </p:txBody>
      </p:sp>
      <p:sp>
        <p:nvSpPr>
          <p:cNvPr id="195" name="Google Shape;195;p1"/>
          <p:cNvSpPr/>
          <p:nvPr/>
        </p:nvSpPr>
        <p:spPr>
          <a:xfrm>
            <a:off x="11535625" y="29657213"/>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196" name="Google Shape;196;p1"/>
          <p:cNvSpPr/>
          <p:nvPr/>
        </p:nvSpPr>
        <p:spPr>
          <a:xfrm>
            <a:off x="11535613" y="30039913"/>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197" name="Google Shape;197;p1"/>
          <p:cNvSpPr/>
          <p:nvPr/>
        </p:nvSpPr>
        <p:spPr>
          <a:xfrm>
            <a:off x="11535613" y="30422613"/>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198" name="Google Shape;198;p1"/>
          <p:cNvSpPr/>
          <p:nvPr/>
        </p:nvSpPr>
        <p:spPr>
          <a:xfrm>
            <a:off x="12127900" y="29212813"/>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f1</a:t>
            </a:r>
            <a:endParaRPr sz="1000"/>
          </a:p>
        </p:txBody>
      </p:sp>
      <p:sp>
        <p:nvSpPr>
          <p:cNvPr id="199" name="Google Shape;199;p1"/>
          <p:cNvSpPr/>
          <p:nvPr/>
        </p:nvSpPr>
        <p:spPr>
          <a:xfrm>
            <a:off x="12893325" y="29212813"/>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f2</a:t>
            </a:r>
            <a:endParaRPr sz="1000"/>
          </a:p>
        </p:txBody>
      </p:sp>
      <p:sp>
        <p:nvSpPr>
          <p:cNvPr id="200" name="Google Shape;200;p1"/>
          <p:cNvSpPr/>
          <p:nvPr/>
        </p:nvSpPr>
        <p:spPr>
          <a:xfrm>
            <a:off x="13658750" y="29191700"/>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f3</a:t>
            </a:r>
            <a:endParaRPr sz="1000"/>
          </a:p>
        </p:txBody>
      </p:sp>
      <p:sp>
        <p:nvSpPr>
          <p:cNvPr id="201" name="Google Shape;201;p1"/>
          <p:cNvSpPr/>
          <p:nvPr/>
        </p:nvSpPr>
        <p:spPr>
          <a:xfrm>
            <a:off x="14378150" y="29191700"/>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f4</a:t>
            </a:r>
            <a:endParaRPr sz="1000"/>
          </a:p>
        </p:txBody>
      </p:sp>
      <p:sp>
        <p:nvSpPr>
          <p:cNvPr id="202" name="Google Shape;202;p1"/>
          <p:cNvSpPr/>
          <p:nvPr/>
        </p:nvSpPr>
        <p:spPr>
          <a:xfrm>
            <a:off x="15142875" y="29191688"/>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f5</a:t>
            </a:r>
            <a:endParaRPr sz="1000"/>
          </a:p>
        </p:txBody>
      </p:sp>
      <p:sp>
        <p:nvSpPr>
          <p:cNvPr id="203" name="Google Shape;203;p1"/>
          <p:cNvSpPr/>
          <p:nvPr/>
        </p:nvSpPr>
        <p:spPr>
          <a:xfrm>
            <a:off x="15907600" y="29191688"/>
            <a:ext cx="392100" cy="358200"/>
          </a:xfrm>
          <a:prstGeom prst="roundRect">
            <a:avLst>
              <a:gd fmla="val 16667" name="adj"/>
            </a:avLst>
          </a:prstGeom>
          <a:solidFill>
            <a:srgbClr val="E0E0E0"/>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f6</a:t>
            </a:r>
            <a:endParaRPr sz="1000"/>
          </a:p>
        </p:txBody>
      </p:sp>
      <p:sp>
        <p:nvSpPr>
          <p:cNvPr id="204" name="Google Shape;204;p1"/>
          <p:cNvSpPr/>
          <p:nvPr/>
        </p:nvSpPr>
        <p:spPr>
          <a:xfrm>
            <a:off x="11920750" y="30015425"/>
            <a:ext cx="806400" cy="400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5" name="Google Shape;205;p1"/>
          <p:cNvCxnSpPr>
            <a:stCxn id="204" idx="3"/>
            <a:endCxn id="191" idx="3"/>
          </p:cNvCxnSpPr>
          <p:nvPr/>
        </p:nvCxnSpPr>
        <p:spPr>
          <a:xfrm flipH="1" rot="10800000">
            <a:off x="12727150" y="28414625"/>
            <a:ext cx="4335000" cy="1800900"/>
          </a:xfrm>
          <a:prstGeom prst="curvedConnector3">
            <a:avLst>
              <a:gd fmla="val 105491" name="adj1"/>
            </a:avLst>
          </a:prstGeom>
          <a:noFill/>
          <a:ln cap="flat" cmpd="sng" w="38100">
            <a:solidFill>
              <a:srgbClr val="FF0000"/>
            </a:solidFill>
            <a:prstDash val="solid"/>
            <a:round/>
            <a:headEnd len="med" w="med" type="triangle"/>
            <a:tailEnd len="med" w="med" type="none"/>
          </a:ln>
        </p:spPr>
      </p:cxnSp>
      <p:pic>
        <p:nvPicPr>
          <p:cNvPr id="206" name="Google Shape;206;p1"/>
          <p:cNvPicPr preferRelativeResize="0"/>
          <p:nvPr/>
        </p:nvPicPr>
        <p:blipFill>
          <a:blip r:embed="rId6">
            <a:alphaModFix/>
          </a:blip>
          <a:stretch>
            <a:fillRect/>
          </a:stretch>
        </p:blipFill>
        <p:spPr>
          <a:xfrm>
            <a:off x="17941973" y="27563855"/>
            <a:ext cx="2789000" cy="33205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2003-02-05T00:13:20Z</dcterms:created>
  <dc:creator>lfa</dc:creator>
</cp:coreProperties>
</file>