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</p:sldIdLst>
  <p:sldSz cy="5143500" cx="9144000"/>
  <p:notesSz cx="6858000" cy="9144000"/>
  <p:embeddedFontLst>
    <p:embeddedFont>
      <p:font typeface="Roboto"/>
      <p:regular r:id="rId35"/>
      <p:bold r:id="rId36"/>
      <p:italic r:id="rId37"/>
      <p:boldItalic r:id="rId38"/>
    </p:embeddedFont>
    <p:embeddedFont>
      <p:font typeface="Montserrat"/>
      <p:regular r:id="rId39"/>
      <p:bold r:id="rId40"/>
      <p:italic r:id="rId41"/>
      <p:boldItalic r:id="rId42"/>
    </p:embeddedFont>
    <p:embeddedFont>
      <p:font typeface="Bebas Neue"/>
      <p:regular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-bold.fntdata"/><Relationship Id="rId20" Type="http://schemas.openxmlformats.org/officeDocument/2006/relationships/slide" Target="slides/slide16.xml"/><Relationship Id="rId42" Type="http://schemas.openxmlformats.org/officeDocument/2006/relationships/font" Target="fonts/Montserrat-boldItalic.fntdata"/><Relationship Id="rId41" Type="http://schemas.openxmlformats.org/officeDocument/2006/relationships/font" Target="fonts/Montserrat-italic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43" Type="http://schemas.openxmlformats.org/officeDocument/2006/relationships/font" Target="fonts/BebasNeue-regular.fntdata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font" Target="fonts/Roboto-regular.fntdata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font" Target="fonts/Roboto-italic.fntdata"/><Relationship Id="rId14" Type="http://schemas.openxmlformats.org/officeDocument/2006/relationships/slide" Target="slides/slide10.xml"/><Relationship Id="rId36" Type="http://schemas.openxmlformats.org/officeDocument/2006/relationships/font" Target="fonts/Roboto-bold.fntdata"/><Relationship Id="rId17" Type="http://schemas.openxmlformats.org/officeDocument/2006/relationships/slide" Target="slides/slide13.xml"/><Relationship Id="rId39" Type="http://schemas.openxmlformats.org/officeDocument/2006/relationships/font" Target="fonts/Montserrat-regular.fntdata"/><Relationship Id="rId16" Type="http://schemas.openxmlformats.org/officeDocument/2006/relationships/slide" Target="slides/slide12.xml"/><Relationship Id="rId38" Type="http://schemas.openxmlformats.org/officeDocument/2006/relationships/font" Target="fonts/Roboto-boldItalic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9cb2c4c879_4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19cb2c4c879_4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9cb2c4c879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19cb2c4c879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19d56e99b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219d56e99b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19de159e76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219de159e76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1ec0d205aa_1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21ec0d205aa_1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1ec0d205aa_1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21ec0d205aa_1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1ec0d205aa_1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1ec0d205aa_1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1ec0d205aa_1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21ec0d205aa_1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1ec0d205aa_1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21ec0d205aa_1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19de159e76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219de159e76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3108f1c4fe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3108f1c4fe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2f807814a1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22f807814a1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19dfc79d1d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219dfc79d1d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22f807814a1_2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22f807814a1_2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1e18db11248_1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1e18db11248_1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22f807814a1_2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22f807814a1_2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2f807814a1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22f807814a1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1ec0d205aa_8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21ec0d205aa_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22f807814a1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22f807814a1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22f807814a1_2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22f807814a1_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1e18db11248_8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1e18db11248_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4b0a723a48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4b0a723a48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138e6a78970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138e6a78970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3108f1c4fe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23108f1c4fe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19d56e99b3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219d56e99b3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19d56e99b3_3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219d56e99b3_3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5001db7196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5001db719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32dc49702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32dc49702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a4072acec0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a4072acec0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6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hyperlink" Target="https://bit.ly/3A1uf1Q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Relationship Id="rId6" Type="http://schemas.openxmlformats.org/officeDocument/2006/relationships/image" Target="../media/image1.png"/><Relationship Id="rId7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6" Type="http://schemas.openxmlformats.org/officeDocument/2006/relationships/image" Target="../media/image2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image" Target="../media/image3.png"/><Relationship Id="rId7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1063750" y="1708425"/>
            <a:ext cx="7016700" cy="77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b="1"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1260450" y="4323175"/>
            <a:ext cx="6623100" cy="28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1" name="Google Shape;11;p2"/>
          <p:cNvSpPr txBox="1"/>
          <p:nvPr>
            <p:ph idx="2" type="ctrTitle"/>
          </p:nvPr>
        </p:nvSpPr>
        <p:spPr>
          <a:xfrm>
            <a:off x="1063750" y="2782213"/>
            <a:ext cx="7016700" cy="49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b="0"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 amt="73000"/>
          </a:blip>
          <a:stretch>
            <a:fillRect/>
          </a:stretch>
        </p:blipFill>
        <p:spPr>
          <a:xfrm>
            <a:off x="339075" y="357175"/>
            <a:ext cx="2597699" cy="105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97930">
            <a:off x="-864443" y="2871055"/>
            <a:ext cx="2831685" cy="2218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50799" y="-131035"/>
            <a:ext cx="2424552" cy="1544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108661">
            <a:off x="7298891" y="3791061"/>
            <a:ext cx="1957970" cy="134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1284000" y="1447600"/>
            <a:ext cx="6576000" cy="151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subTitle"/>
          </p:nvPr>
        </p:nvSpPr>
        <p:spPr>
          <a:xfrm>
            <a:off x="1284000" y="3295100"/>
            <a:ext cx="6576000" cy="40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60" name="Google Shape;60;p11"/>
          <p:cNvPicPr preferRelativeResize="0"/>
          <p:nvPr/>
        </p:nvPicPr>
        <p:blipFill rotWithShape="1">
          <a:blip r:embed="rId2">
            <a:alphaModFix amt="44000"/>
          </a:blip>
          <a:srcRect b="16089" l="16036" r="16042" t="11760"/>
          <a:stretch/>
        </p:blipFill>
        <p:spPr>
          <a:xfrm>
            <a:off x="0" y="124088"/>
            <a:ext cx="2799800" cy="178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02452">
            <a:off x="6147232" y="3262018"/>
            <a:ext cx="2831684" cy="2218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50799" y="-131035"/>
            <a:ext cx="2424552" cy="1544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1" y="3598727"/>
            <a:ext cx="2424552" cy="1544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3"/>
          <p:cNvPicPr preferRelativeResize="0"/>
          <p:nvPr/>
        </p:nvPicPr>
        <p:blipFill rotWithShape="1">
          <a:blip r:embed="rId2">
            <a:alphaModFix amt="44000"/>
          </a:blip>
          <a:srcRect b="16089" l="16036" r="16042" t="11760"/>
          <a:stretch/>
        </p:blipFill>
        <p:spPr>
          <a:xfrm>
            <a:off x="-41425" y="771125"/>
            <a:ext cx="2799800" cy="178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8206979" y="535000"/>
            <a:ext cx="568370" cy="4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367289">
            <a:off x="-386950" y="4158728"/>
            <a:ext cx="2424551" cy="1544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77825" y="4196539"/>
            <a:ext cx="1821424" cy="170632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3"/>
          <p:cNvSpPr txBox="1"/>
          <p:nvPr>
            <p:ph hasCustomPrompt="1" type="title"/>
          </p:nvPr>
        </p:nvSpPr>
        <p:spPr>
          <a:xfrm>
            <a:off x="720000" y="1299625"/>
            <a:ext cx="637200" cy="37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71" name="Google Shape;71;p13"/>
          <p:cNvSpPr txBox="1"/>
          <p:nvPr>
            <p:ph idx="1" type="subTitle"/>
          </p:nvPr>
        </p:nvSpPr>
        <p:spPr>
          <a:xfrm>
            <a:off x="1357050" y="1841025"/>
            <a:ext cx="31356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3"/>
          <p:cNvSpPr txBox="1"/>
          <p:nvPr>
            <p:ph idx="2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73" name="Google Shape;73;p13"/>
          <p:cNvSpPr txBox="1"/>
          <p:nvPr>
            <p:ph idx="3" type="subTitle"/>
          </p:nvPr>
        </p:nvSpPr>
        <p:spPr>
          <a:xfrm>
            <a:off x="1356923" y="1301275"/>
            <a:ext cx="3135600" cy="3762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4" name="Google Shape;74;p13"/>
          <p:cNvSpPr txBox="1"/>
          <p:nvPr>
            <p:ph hasCustomPrompt="1" idx="4" type="title"/>
          </p:nvPr>
        </p:nvSpPr>
        <p:spPr>
          <a:xfrm>
            <a:off x="720000" y="2422925"/>
            <a:ext cx="637200" cy="37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/>
          <p:nvPr>
            <p:ph idx="5" type="subTitle"/>
          </p:nvPr>
        </p:nvSpPr>
        <p:spPr>
          <a:xfrm>
            <a:off x="1357050" y="2964325"/>
            <a:ext cx="31356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3"/>
          <p:cNvSpPr txBox="1"/>
          <p:nvPr>
            <p:ph idx="6" type="subTitle"/>
          </p:nvPr>
        </p:nvSpPr>
        <p:spPr>
          <a:xfrm>
            <a:off x="1356923" y="2422925"/>
            <a:ext cx="3135600" cy="3762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7" name="Google Shape;77;p13"/>
          <p:cNvSpPr txBox="1"/>
          <p:nvPr>
            <p:ph hasCustomPrompt="1" idx="7" type="title"/>
          </p:nvPr>
        </p:nvSpPr>
        <p:spPr>
          <a:xfrm>
            <a:off x="720000" y="3546225"/>
            <a:ext cx="637200" cy="37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3"/>
          <p:cNvSpPr txBox="1"/>
          <p:nvPr>
            <p:ph idx="8" type="subTitle"/>
          </p:nvPr>
        </p:nvSpPr>
        <p:spPr>
          <a:xfrm>
            <a:off x="1357050" y="4087625"/>
            <a:ext cx="3135600" cy="3762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3"/>
          <p:cNvSpPr txBox="1"/>
          <p:nvPr>
            <p:ph idx="9" type="subTitle"/>
          </p:nvPr>
        </p:nvSpPr>
        <p:spPr>
          <a:xfrm>
            <a:off x="1356923" y="3546225"/>
            <a:ext cx="3135600" cy="3762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0" name="Google Shape;80;p13"/>
          <p:cNvSpPr txBox="1"/>
          <p:nvPr>
            <p:ph hasCustomPrompt="1" idx="13" type="title"/>
          </p:nvPr>
        </p:nvSpPr>
        <p:spPr>
          <a:xfrm>
            <a:off x="4651350" y="1299625"/>
            <a:ext cx="637200" cy="37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81" name="Google Shape;81;p13"/>
          <p:cNvSpPr txBox="1"/>
          <p:nvPr>
            <p:ph idx="14" type="subTitle"/>
          </p:nvPr>
        </p:nvSpPr>
        <p:spPr>
          <a:xfrm>
            <a:off x="5288400" y="1841025"/>
            <a:ext cx="3135600" cy="3762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3"/>
          <p:cNvSpPr txBox="1"/>
          <p:nvPr>
            <p:ph idx="15" type="subTitle"/>
          </p:nvPr>
        </p:nvSpPr>
        <p:spPr>
          <a:xfrm>
            <a:off x="5288273" y="1299625"/>
            <a:ext cx="3135600" cy="3762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3" name="Google Shape;83;p13"/>
          <p:cNvSpPr txBox="1"/>
          <p:nvPr>
            <p:ph hasCustomPrompt="1" idx="16" type="title"/>
          </p:nvPr>
        </p:nvSpPr>
        <p:spPr>
          <a:xfrm>
            <a:off x="4651350" y="2422925"/>
            <a:ext cx="637200" cy="37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84" name="Google Shape;84;p13"/>
          <p:cNvSpPr txBox="1"/>
          <p:nvPr>
            <p:ph idx="17" type="subTitle"/>
          </p:nvPr>
        </p:nvSpPr>
        <p:spPr>
          <a:xfrm>
            <a:off x="5288400" y="2964325"/>
            <a:ext cx="31356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3"/>
          <p:cNvSpPr txBox="1"/>
          <p:nvPr>
            <p:ph idx="18" type="subTitle"/>
          </p:nvPr>
        </p:nvSpPr>
        <p:spPr>
          <a:xfrm>
            <a:off x="5288273" y="2422925"/>
            <a:ext cx="3135600" cy="3762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6" name="Google Shape;86;p13"/>
          <p:cNvSpPr txBox="1"/>
          <p:nvPr>
            <p:ph hasCustomPrompt="1" idx="19" type="title"/>
          </p:nvPr>
        </p:nvSpPr>
        <p:spPr>
          <a:xfrm>
            <a:off x="4651350" y="3546225"/>
            <a:ext cx="637200" cy="37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  <a:defRPr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87" name="Google Shape;87;p13"/>
          <p:cNvSpPr txBox="1"/>
          <p:nvPr>
            <p:ph idx="20" type="subTitle"/>
          </p:nvPr>
        </p:nvSpPr>
        <p:spPr>
          <a:xfrm>
            <a:off x="5288400" y="4087625"/>
            <a:ext cx="3135600" cy="3762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3"/>
          <p:cNvSpPr txBox="1"/>
          <p:nvPr>
            <p:ph idx="21" type="subTitle"/>
          </p:nvPr>
        </p:nvSpPr>
        <p:spPr>
          <a:xfrm>
            <a:off x="5288273" y="3546225"/>
            <a:ext cx="3135600" cy="3762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/>
          <p:nvPr>
            <p:ph type="title"/>
          </p:nvPr>
        </p:nvSpPr>
        <p:spPr>
          <a:xfrm>
            <a:off x="1421975" y="3159650"/>
            <a:ext cx="6227700" cy="34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91" name="Google Shape;91;p14"/>
          <p:cNvSpPr txBox="1"/>
          <p:nvPr>
            <p:ph idx="1" type="subTitle"/>
          </p:nvPr>
        </p:nvSpPr>
        <p:spPr>
          <a:xfrm>
            <a:off x="1458150" y="1512038"/>
            <a:ext cx="6227700" cy="129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pic>
        <p:nvPicPr>
          <p:cNvPr id="92" name="Google Shape;92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390538">
            <a:off x="7449916" y="4061761"/>
            <a:ext cx="1957970" cy="134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4"/>
          <p:cNvPicPr preferRelativeResize="0"/>
          <p:nvPr/>
        </p:nvPicPr>
        <p:blipFill rotWithShape="1">
          <a:blip r:embed="rId3">
            <a:alphaModFix/>
          </a:blip>
          <a:srcRect b="1180" l="-5190" r="5190" t="-1180"/>
          <a:stretch/>
        </p:blipFill>
        <p:spPr>
          <a:xfrm rot="897930">
            <a:off x="-457568" y="3499405"/>
            <a:ext cx="2831685" cy="2218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/>
          <p:cNvPicPr preferRelativeResize="0"/>
          <p:nvPr/>
        </p:nvPicPr>
        <p:blipFill rotWithShape="1">
          <a:blip r:embed="rId4">
            <a:alphaModFix/>
          </a:blip>
          <a:srcRect b="17421" l="15648" r="15655" t="17427"/>
          <a:stretch/>
        </p:blipFill>
        <p:spPr>
          <a:xfrm>
            <a:off x="6414575" y="4097388"/>
            <a:ext cx="1028699" cy="913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/>
          <p:nvPr>
            <p:ph idx="1" type="subTitle"/>
          </p:nvPr>
        </p:nvSpPr>
        <p:spPr>
          <a:xfrm>
            <a:off x="4883150" y="2149250"/>
            <a:ext cx="3094500" cy="227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5"/>
          <p:cNvSpPr txBox="1"/>
          <p:nvPr>
            <p:ph type="title"/>
          </p:nvPr>
        </p:nvSpPr>
        <p:spPr>
          <a:xfrm>
            <a:off x="1424650" y="445025"/>
            <a:ext cx="6294600" cy="11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pic>
        <p:nvPicPr>
          <p:cNvPr id="98" name="Google Shape;98;p15"/>
          <p:cNvPicPr preferRelativeResize="0"/>
          <p:nvPr/>
        </p:nvPicPr>
        <p:blipFill rotWithShape="1">
          <a:blip r:embed="rId2">
            <a:alphaModFix amt="44000"/>
          </a:blip>
          <a:srcRect b="16089" l="16036" r="16042" t="11760"/>
          <a:stretch/>
        </p:blipFill>
        <p:spPr>
          <a:xfrm>
            <a:off x="7029000" y="4077075"/>
            <a:ext cx="2799800" cy="178012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5"/>
          <p:cNvSpPr/>
          <p:nvPr>
            <p:ph idx="2" type="pic"/>
          </p:nvPr>
        </p:nvSpPr>
        <p:spPr>
          <a:xfrm>
            <a:off x="1009500" y="2272100"/>
            <a:ext cx="2733900" cy="2033100"/>
          </a:xfrm>
          <a:prstGeom prst="roundRect">
            <a:avLst>
              <a:gd fmla="val 10286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2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/>
          <p:nvPr>
            <p:ph idx="1" type="subTitle"/>
          </p:nvPr>
        </p:nvSpPr>
        <p:spPr>
          <a:xfrm>
            <a:off x="5326150" y="1837550"/>
            <a:ext cx="2905800" cy="227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2_1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/>
          <p:nvPr>
            <p:ph idx="1" type="subTitle"/>
          </p:nvPr>
        </p:nvSpPr>
        <p:spPr>
          <a:xfrm>
            <a:off x="5257975" y="1990650"/>
            <a:ext cx="2905800" cy="198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pic>
        <p:nvPicPr>
          <p:cNvPr id="106" name="Google Shape;106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72134" y="4513174"/>
            <a:ext cx="1957970" cy="1349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2_1_1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09" name="Google Shape;109;p18"/>
          <p:cNvSpPr txBox="1"/>
          <p:nvPr>
            <p:ph idx="1" type="body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400"/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110" name="Google Shape;110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699989">
            <a:off x="7030056" y="3721655"/>
            <a:ext cx="2831685" cy="2218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2_1_1_2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13" name="Google Shape;113;p19"/>
          <p:cNvSpPr txBox="1"/>
          <p:nvPr>
            <p:ph idx="1" type="body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400"/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114" name="Google Shape;114;p19"/>
          <p:cNvPicPr preferRelativeResize="0"/>
          <p:nvPr/>
        </p:nvPicPr>
        <p:blipFill rotWithShape="1">
          <a:blip r:embed="rId2">
            <a:alphaModFix amt="44000"/>
          </a:blip>
          <a:srcRect b="16089" l="16036" r="16042" t="11760"/>
          <a:stretch/>
        </p:blipFill>
        <p:spPr>
          <a:xfrm>
            <a:off x="-1173325" y="3991238"/>
            <a:ext cx="2799800" cy="17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2_1_1_1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17" name="Google Shape;117;p20"/>
          <p:cNvSpPr txBox="1"/>
          <p:nvPr>
            <p:ph idx="1" type="body"/>
          </p:nvPr>
        </p:nvSpPr>
        <p:spPr>
          <a:xfrm>
            <a:off x="952250" y="2011375"/>
            <a:ext cx="3214200" cy="17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400"/>
            </a:lvl1pPr>
            <a:lvl2pPr indent="-317500" lvl="1" marL="9144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type="title"/>
          </p:nvPr>
        </p:nvSpPr>
        <p:spPr>
          <a:xfrm>
            <a:off x="4946750" y="2071338"/>
            <a:ext cx="3482400" cy="133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b="0"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3"/>
          <p:cNvSpPr txBox="1"/>
          <p:nvPr>
            <p:ph hasCustomPrompt="1" idx="2" type="title"/>
          </p:nvPr>
        </p:nvSpPr>
        <p:spPr>
          <a:xfrm>
            <a:off x="4946746" y="916450"/>
            <a:ext cx="34824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/>
          <p:nvPr>
            <p:ph idx="1" type="subTitle"/>
          </p:nvPr>
        </p:nvSpPr>
        <p:spPr>
          <a:xfrm>
            <a:off x="4946622" y="3513625"/>
            <a:ext cx="34824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0" name="Google Shape;20;p3"/>
          <p:cNvPicPr preferRelativeResize="0"/>
          <p:nvPr/>
        </p:nvPicPr>
        <p:blipFill rotWithShape="1">
          <a:blip r:embed="rId2">
            <a:alphaModFix amt="44000"/>
          </a:blip>
          <a:srcRect b="16089" l="16036" r="16042" t="11760"/>
          <a:stretch/>
        </p:blipFill>
        <p:spPr>
          <a:xfrm>
            <a:off x="6765375" y="3974600"/>
            <a:ext cx="2799800" cy="17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/>
          <p:nvPr>
            <p:ph idx="1" type="subTitle"/>
          </p:nvPr>
        </p:nvSpPr>
        <p:spPr>
          <a:xfrm>
            <a:off x="1275425" y="3005850"/>
            <a:ext cx="2719500" cy="39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20" name="Google Shape;120;p21"/>
          <p:cNvSpPr txBox="1"/>
          <p:nvPr>
            <p:ph idx="2" type="subTitle"/>
          </p:nvPr>
        </p:nvSpPr>
        <p:spPr>
          <a:xfrm>
            <a:off x="4930350" y="3005850"/>
            <a:ext cx="2719500" cy="39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21" name="Google Shape;121;p21"/>
          <p:cNvSpPr txBox="1"/>
          <p:nvPr>
            <p:ph idx="3" type="subTitle"/>
          </p:nvPr>
        </p:nvSpPr>
        <p:spPr>
          <a:xfrm>
            <a:off x="1275425" y="3535650"/>
            <a:ext cx="2719500" cy="10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21"/>
          <p:cNvSpPr txBox="1"/>
          <p:nvPr>
            <p:ph idx="4" type="subTitle"/>
          </p:nvPr>
        </p:nvSpPr>
        <p:spPr>
          <a:xfrm>
            <a:off x="4930350" y="3535650"/>
            <a:ext cx="2719500" cy="107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pic>
        <p:nvPicPr>
          <p:cNvPr id="124" name="Google Shape;12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2979489">
            <a:off x="-224139" y="4461583"/>
            <a:ext cx="1283626" cy="1196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BLANK_1_1_1_2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/>
          <p:nvPr>
            <p:ph idx="1" type="subTitle"/>
          </p:nvPr>
        </p:nvSpPr>
        <p:spPr>
          <a:xfrm>
            <a:off x="720000" y="3099075"/>
            <a:ext cx="2336400" cy="2871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27" name="Google Shape;127;p22"/>
          <p:cNvSpPr txBox="1"/>
          <p:nvPr>
            <p:ph idx="2" type="subTitle"/>
          </p:nvPr>
        </p:nvSpPr>
        <p:spPr>
          <a:xfrm>
            <a:off x="720000" y="3574089"/>
            <a:ext cx="2336400" cy="10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22"/>
          <p:cNvSpPr txBox="1"/>
          <p:nvPr>
            <p:ph idx="3" type="subTitle"/>
          </p:nvPr>
        </p:nvSpPr>
        <p:spPr>
          <a:xfrm>
            <a:off x="3403800" y="3574089"/>
            <a:ext cx="2336400" cy="10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22"/>
          <p:cNvSpPr txBox="1"/>
          <p:nvPr>
            <p:ph idx="4" type="subTitle"/>
          </p:nvPr>
        </p:nvSpPr>
        <p:spPr>
          <a:xfrm>
            <a:off x="6087600" y="3574089"/>
            <a:ext cx="2336400" cy="10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2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31" name="Google Shape;131;p22"/>
          <p:cNvSpPr txBox="1"/>
          <p:nvPr>
            <p:ph idx="5" type="subTitle"/>
          </p:nvPr>
        </p:nvSpPr>
        <p:spPr>
          <a:xfrm>
            <a:off x="3403800" y="3099075"/>
            <a:ext cx="2336400" cy="2871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32" name="Google Shape;132;p22"/>
          <p:cNvSpPr txBox="1"/>
          <p:nvPr>
            <p:ph idx="6" type="subTitle"/>
          </p:nvPr>
        </p:nvSpPr>
        <p:spPr>
          <a:xfrm>
            <a:off x="6087600" y="3099075"/>
            <a:ext cx="2336400" cy="2871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pic>
        <p:nvPicPr>
          <p:cNvPr id="133" name="Google Shape;133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108661">
            <a:off x="-10134" y="4386611"/>
            <a:ext cx="1957970" cy="134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0272706">
            <a:off x="7369172" y="4157475"/>
            <a:ext cx="2202901" cy="1895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BLANK_1_1_1_2_1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37" name="Google Shape;137;p23"/>
          <p:cNvSpPr txBox="1"/>
          <p:nvPr>
            <p:ph idx="1" type="subTitle"/>
          </p:nvPr>
        </p:nvSpPr>
        <p:spPr>
          <a:xfrm>
            <a:off x="3790575" y="1435575"/>
            <a:ext cx="3871200" cy="316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38" name="Google Shape;138;p23"/>
          <p:cNvSpPr txBox="1"/>
          <p:nvPr>
            <p:ph idx="2" type="subTitle"/>
          </p:nvPr>
        </p:nvSpPr>
        <p:spPr>
          <a:xfrm>
            <a:off x="3790575" y="1791207"/>
            <a:ext cx="3871200" cy="5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23"/>
          <p:cNvSpPr txBox="1"/>
          <p:nvPr>
            <p:ph idx="3" type="subTitle"/>
          </p:nvPr>
        </p:nvSpPr>
        <p:spPr>
          <a:xfrm>
            <a:off x="3790575" y="2918128"/>
            <a:ext cx="3871200" cy="5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23"/>
          <p:cNvSpPr txBox="1"/>
          <p:nvPr>
            <p:ph idx="4" type="subTitle"/>
          </p:nvPr>
        </p:nvSpPr>
        <p:spPr>
          <a:xfrm>
            <a:off x="3790575" y="4045050"/>
            <a:ext cx="3871200" cy="5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23"/>
          <p:cNvSpPr txBox="1"/>
          <p:nvPr>
            <p:ph idx="5" type="subTitle"/>
          </p:nvPr>
        </p:nvSpPr>
        <p:spPr>
          <a:xfrm>
            <a:off x="3790575" y="2562497"/>
            <a:ext cx="3871200" cy="316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42" name="Google Shape;142;p23"/>
          <p:cNvSpPr txBox="1"/>
          <p:nvPr>
            <p:ph idx="6" type="subTitle"/>
          </p:nvPr>
        </p:nvSpPr>
        <p:spPr>
          <a:xfrm>
            <a:off x="3790575" y="3689418"/>
            <a:ext cx="3871200" cy="3168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pic>
        <p:nvPicPr>
          <p:cNvPr id="143" name="Google Shape;143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9750184">
            <a:off x="7555947" y="4194450"/>
            <a:ext cx="2202900" cy="189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684825" y="4294637"/>
            <a:ext cx="1569376" cy="99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 txBox="1"/>
          <p:nvPr>
            <p:ph idx="1" type="subTitle"/>
          </p:nvPr>
        </p:nvSpPr>
        <p:spPr>
          <a:xfrm>
            <a:off x="715100" y="1706300"/>
            <a:ext cx="2578500" cy="2721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47" name="Google Shape;147;p24"/>
          <p:cNvSpPr txBox="1"/>
          <p:nvPr>
            <p:ph idx="2" type="subTitle"/>
          </p:nvPr>
        </p:nvSpPr>
        <p:spPr>
          <a:xfrm>
            <a:off x="715100" y="2072575"/>
            <a:ext cx="2578500" cy="757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24"/>
          <p:cNvSpPr txBox="1"/>
          <p:nvPr>
            <p:ph idx="3" type="subTitle"/>
          </p:nvPr>
        </p:nvSpPr>
        <p:spPr>
          <a:xfrm>
            <a:off x="5845500" y="2072575"/>
            <a:ext cx="2578500" cy="757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24"/>
          <p:cNvSpPr txBox="1"/>
          <p:nvPr>
            <p:ph idx="4" type="subTitle"/>
          </p:nvPr>
        </p:nvSpPr>
        <p:spPr>
          <a:xfrm>
            <a:off x="715100" y="3843500"/>
            <a:ext cx="2578500" cy="757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24"/>
          <p:cNvSpPr txBox="1"/>
          <p:nvPr>
            <p:ph idx="5" type="subTitle"/>
          </p:nvPr>
        </p:nvSpPr>
        <p:spPr>
          <a:xfrm>
            <a:off x="5845500" y="3843500"/>
            <a:ext cx="2578500" cy="7578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2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52" name="Google Shape;152;p24"/>
          <p:cNvSpPr txBox="1"/>
          <p:nvPr>
            <p:ph idx="6" type="subTitle"/>
          </p:nvPr>
        </p:nvSpPr>
        <p:spPr>
          <a:xfrm>
            <a:off x="715100" y="3477200"/>
            <a:ext cx="2578500" cy="2721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53" name="Google Shape;153;p24"/>
          <p:cNvSpPr txBox="1"/>
          <p:nvPr>
            <p:ph idx="7" type="subTitle"/>
          </p:nvPr>
        </p:nvSpPr>
        <p:spPr>
          <a:xfrm>
            <a:off x="5845500" y="1706300"/>
            <a:ext cx="2578500" cy="2721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54" name="Google Shape;154;p24"/>
          <p:cNvSpPr txBox="1"/>
          <p:nvPr>
            <p:ph idx="8" type="subTitle"/>
          </p:nvPr>
        </p:nvSpPr>
        <p:spPr>
          <a:xfrm>
            <a:off x="5845500" y="3477200"/>
            <a:ext cx="2578500" cy="2721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pic>
        <p:nvPicPr>
          <p:cNvPr id="155" name="Google Shape;155;p24"/>
          <p:cNvPicPr preferRelativeResize="0"/>
          <p:nvPr/>
        </p:nvPicPr>
        <p:blipFill rotWithShape="1">
          <a:blip r:embed="rId2">
            <a:alphaModFix amt="44000"/>
          </a:blip>
          <a:srcRect b="16089" l="16036" r="16042" t="11760"/>
          <a:stretch/>
        </p:blipFill>
        <p:spPr>
          <a:xfrm>
            <a:off x="7970750" y="3823400"/>
            <a:ext cx="2025174" cy="220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4"/>
          <p:cNvPicPr preferRelativeResize="0"/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 flipH="1" rot="-6">
            <a:off x="-1134577" y="4285752"/>
            <a:ext cx="2815704" cy="1145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BLANK_1_1_1_1_2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 txBox="1"/>
          <p:nvPr>
            <p:ph idx="1" type="subTitle"/>
          </p:nvPr>
        </p:nvSpPr>
        <p:spPr>
          <a:xfrm>
            <a:off x="2005351" y="1819910"/>
            <a:ext cx="2254500" cy="2172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59" name="Google Shape;159;p25"/>
          <p:cNvSpPr txBox="1"/>
          <p:nvPr>
            <p:ph idx="2" type="subTitle"/>
          </p:nvPr>
        </p:nvSpPr>
        <p:spPr>
          <a:xfrm>
            <a:off x="2005350" y="2158749"/>
            <a:ext cx="2254500" cy="5583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25"/>
          <p:cNvSpPr txBox="1"/>
          <p:nvPr>
            <p:ph idx="3" type="subTitle"/>
          </p:nvPr>
        </p:nvSpPr>
        <p:spPr>
          <a:xfrm>
            <a:off x="4884450" y="2158700"/>
            <a:ext cx="2254200" cy="5583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25"/>
          <p:cNvSpPr txBox="1"/>
          <p:nvPr>
            <p:ph idx="4" type="subTitle"/>
          </p:nvPr>
        </p:nvSpPr>
        <p:spPr>
          <a:xfrm>
            <a:off x="2005350" y="3686075"/>
            <a:ext cx="2254500" cy="5583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25"/>
          <p:cNvSpPr txBox="1"/>
          <p:nvPr>
            <p:ph idx="5" type="subTitle"/>
          </p:nvPr>
        </p:nvSpPr>
        <p:spPr>
          <a:xfrm>
            <a:off x="4884475" y="3686075"/>
            <a:ext cx="2254200" cy="5583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2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64" name="Google Shape;164;p25"/>
          <p:cNvSpPr txBox="1"/>
          <p:nvPr>
            <p:ph idx="6" type="subTitle"/>
          </p:nvPr>
        </p:nvSpPr>
        <p:spPr>
          <a:xfrm>
            <a:off x="2005340" y="3347275"/>
            <a:ext cx="2254500" cy="2172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65" name="Google Shape;165;p25"/>
          <p:cNvSpPr txBox="1"/>
          <p:nvPr>
            <p:ph idx="7" type="subTitle"/>
          </p:nvPr>
        </p:nvSpPr>
        <p:spPr>
          <a:xfrm>
            <a:off x="4884443" y="1819910"/>
            <a:ext cx="2254200" cy="2172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66" name="Google Shape;166;p25"/>
          <p:cNvSpPr txBox="1"/>
          <p:nvPr>
            <p:ph idx="8" type="subTitle"/>
          </p:nvPr>
        </p:nvSpPr>
        <p:spPr>
          <a:xfrm>
            <a:off x="4884481" y="3347275"/>
            <a:ext cx="2254200" cy="2172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pic>
        <p:nvPicPr>
          <p:cNvPr id="167" name="Google Shape;167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232860">
            <a:off x="8364801" y="4692619"/>
            <a:ext cx="1129899" cy="71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2979489">
            <a:off x="-224139" y="4461583"/>
            <a:ext cx="1283626" cy="1196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BLANK_1_1_1_1_1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71" name="Google Shape;171;p26"/>
          <p:cNvSpPr txBox="1"/>
          <p:nvPr>
            <p:ph idx="1" type="subTitle"/>
          </p:nvPr>
        </p:nvSpPr>
        <p:spPr>
          <a:xfrm>
            <a:off x="720000" y="1987732"/>
            <a:ext cx="2331600" cy="6936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26"/>
          <p:cNvSpPr txBox="1"/>
          <p:nvPr>
            <p:ph idx="2" type="subTitle"/>
          </p:nvPr>
        </p:nvSpPr>
        <p:spPr>
          <a:xfrm>
            <a:off x="3403800" y="1987725"/>
            <a:ext cx="2336400" cy="6936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26"/>
          <p:cNvSpPr txBox="1"/>
          <p:nvPr>
            <p:ph idx="3" type="subTitle"/>
          </p:nvPr>
        </p:nvSpPr>
        <p:spPr>
          <a:xfrm>
            <a:off x="6087600" y="1987725"/>
            <a:ext cx="2336400" cy="6936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26"/>
          <p:cNvSpPr txBox="1"/>
          <p:nvPr>
            <p:ph idx="4" type="subTitle"/>
          </p:nvPr>
        </p:nvSpPr>
        <p:spPr>
          <a:xfrm>
            <a:off x="720000" y="3718477"/>
            <a:ext cx="2331600" cy="6936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26"/>
          <p:cNvSpPr txBox="1"/>
          <p:nvPr>
            <p:ph idx="5" type="subTitle"/>
          </p:nvPr>
        </p:nvSpPr>
        <p:spPr>
          <a:xfrm>
            <a:off x="3403800" y="3718475"/>
            <a:ext cx="2336400" cy="6936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26"/>
          <p:cNvSpPr txBox="1"/>
          <p:nvPr>
            <p:ph idx="6" type="subTitle"/>
          </p:nvPr>
        </p:nvSpPr>
        <p:spPr>
          <a:xfrm>
            <a:off x="6087600" y="3718475"/>
            <a:ext cx="2336400" cy="6936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26"/>
          <p:cNvSpPr txBox="1"/>
          <p:nvPr>
            <p:ph idx="7" type="subTitle"/>
          </p:nvPr>
        </p:nvSpPr>
        <p:spPr>
          <a:xfrm>
            <a:off x="715100" y="1485525"/>
            <a:ext cx="2336400" cy="3519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78" name="Google Shape;178;p26"/>
          <p:cNvSpPr txBox="1"/>
          <p:nvPr>
            <p:ph idx="8" type="subTitle"/>
          </p:nvPr>
        </p:nvSpPr>
        <p:spPr>
          <a:xfrm>
            <a:off x="3403800" y="1485525"/>
            <a:ext cx="2336400" cy="3519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79" name="Google Shape;179;p26"/>
          <p:cNvSpPr txBox="1"/>
          <p:nvPr>
            <p:ph idx="9" type="subTitle"/>
          </p:nvPr>
        </p:nvSpPr>
        <p:spPr>
          <a:xfrm>
            <a:off x="6092500" y="1485525"/>
            <a:ext cx="2336400" cy="3519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80" name="Google Shape;180;p26"/>
          <p:cNvSpPr txBox="1"/>
          <p:nvPr>
            <p:ph idx="13" type="subTitle"/>
          </p:nvPr>
        </p:nvSpPr>
        <p:spPr>
          <a:xfrm>
            <a:off x="715100" y="3211800"/>
            <a:ext cx="2336400" cy="3519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81" name="Google Shape;181;p26"/>
          <p:cNvSpPr txBox="1"/>
          <p:nvPr>
            <p:ph idx="14" type="subTitle"/>
          </p:nvPr>
        </p:nvSpPr>
        <p:spPr>
          <a:xfrm>
            <a:off x="3403800" y="3211800"/>
            <a:ext cx="2336400" cy="3519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82" name="Google Shape;182;p26"/>
          <p:cNvSpPr txBox="1"/>
          <p:nvPr>
            <p:ph idx="15" type="subTitle"/>
          </p:nvPr>
        </p:nvSpPr>
        <p:spPr>
          <a:xfrm>
            <a:off x="6092500" y="3211800"/>
            <a:ext cx="2336400" cy="3519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pic>
        <p:nvPicPr>
          <p:cNvPr id="183" name="Google Shape;183;p26"/>
          <p:cNvPicPr preferRelativeResize="0"/>
          <p:nvPr/>
        </p:nvPicPr>
        <p:blipFill rotWithShape="1">
          <a:blip r:embed="rId2">
            <a:alphaModFix amt="44000"/>
          </a:blip>
          <a:srcRect b="16089" l="16036" r="16042" t="11760"/>
          <a:stretch/>
        </p:blipFill>
        <p:spPr>
          <a:xfrm>
            <a:off x="-804325" y="656275"/>
            <a:ext cx="2799800" cy="178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367289">
            <a:off x="-386950" y="4158728"/>
            <a:ext cx="2424551" cy="1544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77825" y="4196539"/>
            <a:ext cx="1821424" cy="170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pic>
        <p:nvPicPr>
          <p:cNvPr id="188" name="Google Shape;188;p27"/>
          <p:cNvPicPr preferRelativeResize="0"/>
          <p:nvPr/>
        </p:nvPicPr>
        <p:blipFill>
          <a:blip r:embed="rId2">
            <a:alphaModFix amt="73000"/>
          </a:blip>
          <a:stretch>
            <a:fillRect/>
          </a:stretch>
        </p:blipFill>
        <p:spPr>
          <a:xfrm flipH="1" rot="-7">
            <a:off x="-784351" y="4385378"/>
            <a:ext cx="2526501" cy="10275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1_1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pic>
        <p:nvPicPr>
          <p:cNvPr id="191" name="Google Shape;191;p28"/>
          <p:cNvPicPr preferRelativeResize="0"/>
          <p:nvPr/>
        </p:nvPicPr>
        <p:blipFill rotWithShape="1">
          <a:blip r:embed="rId2">
            <a:alphaModFix amt="44000"/>
          </a:blip>
          <a:srcRect b="16089" l="16036" r="16042" t="11760"/>
          <a:stretch/>
        </p:blipFill>
        <p:spPr>
          <a:xfrm>
            <a:off x="-1173325" y="3991238"/>
            <a:ext cx="2799800" cy="17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BLANK_1_1_1_1_1_1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9"/>
          <p:cNvSpPr txBox="1"/>
          <p:nvPr>
            <p:ph hasCustomPrompt="1" type="title"/>
          </p:nvPr>
        </p:nvSpPr>
        <p:spPr>
          <a:xfrm>
            <a:off x="1284000" y="1394574"/>
            <a:ext cx="6576000" cy="55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94" name="Google Shape;194;p29"/>
          <p:cNvSpPr txBox="1"/>
          <p:nvPr>
            <p:ph idx="1" type="subTitle"/>
          </p:nvPr>
        </p:nvSpPr>
        <p:spPr>
          <a:xfrm>
            <a:off x="1284000" y="1952119"/>
            <a:ext cx="6576000" cy="35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29"/>
          <p:cNvSpPr txBox="1"/>
          <p:nvPr>
            <p:ph hasCustomPrompt="1" idx="2" type="title"/>
          </p:nvPr>
        </p:nvSpPr>
        <p:spPr>
          <a:xfrm>
            <a:off x="1284000" y="2544476"/>
            <a:ext cx="6576000" cy="55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96" name="Google Shape;196;p29"/>
          <p:cNvSpPr txBox="1"/>
          <p:nvPr>
            <p:ph idx="3" type="subTitle"/>
          </p:nvPr>
        </p:nvSpPr>
        <p:spPr>
          <a:xfrm>
            <a:off x="1284000" y="3102029"/>
            <a:ext cx="6576000" cy="35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29"/>
          <p:cNvSpPr txBox="1"/>
          <p:nvPr>
            <p:ph hasCustomPrompt="1" idx="4" type="title"/>
          </p:nvPr>
        </p:nvSpPr>
        <p:spPr>
          <a:xfrm>
            <a:off x="1284000" y="3694400"/>
            <a:ext cx="6576000" cy="55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98" name="Google Shape;198;p29"/>
          <p:cNvSpPr txBox="1"/>
          <p:nvPr>
            <p:ph idx="5" type="subTitle"/>
          </p:nvPr>
        </p:nvSpPr>
        <p:spPr>
          <a:xfrm>
            <a:off x="1284000" y="4251949"/>
            <a:ext cx="6576000" cy="35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29"/>
          <p:cNvSpPr txBox="1"/>
          <p:nvPr>
            <p:ph idx="6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pic>
        <p:nvPicPr>
          <p:cNvPr id="200" name="Google Shape;200;p29"/>
          <p:cNvPicPr preferRelativeResize="0"/>
          <p:nvPr/>
        </p:nvPicPr>
        <p:blipFill>
          <a:blip r:embed="rId2">
            <a:alphaModFix amt="54000"/>
          </a:blip>
          <a:stretch>
            <a:fillRect/>
          </a:stretch>
        </p:blipFill>
        <p:spPr>
          <a:xfrm rot="-3640118">
            <a:off x="209792" y="966862"/>
            <a:ext cx="568369" cy="4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232860">
            <a:off x="8364801" y="4692619"/>
            <a:ext cx="1129899" cy="719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BLANK_1_1_1_1_1_1_2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0"/>
          <p:cNvPicPr preferRelativeResize="0"/>
          <p:nvPr/>
        </p:nvPicPr>
        <p:blipFill rotWithShape="1">
          <a:blip r:embed="rId2">
            <a:alphaModFix amt="44000"/>
          </a:blip>
          <a:srcRect b="16089" l="16036" r="16042" t="11760"/>
          <a:stretch/>
        </p:blipFill>
        <p:spPr>
          <a:xfrm>
            <a:off x="3172100" y="2445000"/>
            <a:ext cx="2799800" cy="178012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0"/>
          <p:cNvSpPr txBox="1"/>
          <p:nvPr>
            <p:ph type="ctrTitle"/>
          </p:nvPr>
        </p:nvSpPr>
        <p:spPr>
          <a:xfrm>
            <a:off x="2429950" y="669825"/>
            <a:ext cx="4284000" cy="99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05" name="Google Shape;205;p30"/>
          <p:cNvSpPr txBox="1"/>
          <p:nvPr>
            <p:ph idx="1" type="subTitle"/>
          </p:nvPr>
        </p:nvSpPr>
        <p:spPr>
          <a:xfrm>
            <a:off x="2425050" y="1845275"/>
            <a:ext cx="4293900" cy="111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06" name="Google Shape;206;p30"/>
          <p:cNvSpPr txBox="1"/>
          <p:nvPr/>
        </p:nvSpPr>
        <p:spPr>
          <a:xfrm>
            <a:off x="2425050" y="3692825"/>
            <a:ext cx="42939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b="1" lang="en" sz="1100">
                <a:solidFill>
                  <a:schemeClr val="lt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b="1" lang="en" sz="1100">
                <a:solidFill>
                  <a:schemeClr val="lt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1" lang="en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and infographics &amp; images by </a:t>
            </a:r>
            <a:r>
              <a:rPr b="1" lang="en" sz="1100">
                <a:solidFill>
                  <a:schemeClr val="lt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sz="1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7" name="Google Shape;20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97930">
            <a:off x="-864443" y="2871055"/>
            <a:ext cx="2831685" cy="2218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472719">
            <a:off x="6607074" y="-133285"/>
            <a:ext cx="2424551" cy="1544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400"/>
            </a:lvl1pPr>
            <a:lvl2pPr indent="-317500" lvl="1" marL="9144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_1_1_1_1_1_1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108661">
            <a:off x="7279966" y="3933724"/>
            <a:ext cx="1957970" cy="134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1"/>
          <p:cNvPicPr preferRelativeResize="0"/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-465525" y="-277025"/>
            <a:ext cx="2597699" cy="105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9824" y="-320360"/>
            <a:ext cx="2424552" cy="1544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1"/>
          <p:cNvPicPr preferRelativeResize="0"/>
          <p:nvPr/>
        </p:nvPicPr>
        <p:blipFill>
          <a:blip r:embed="rId5">
            <a:alphaModFix amt="54000"/>
          </a:blip>
          <a:stretch>
            <a:fillRect/>
          </a:stretch>
        </p:blipFill>
        <p:spPr>
          <a:xfrm>
            <a:off x="430917" y="942850"/>
            <a:ext cx="568370" cy="4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1"/>
          <p:cNvPicPr preferRelativeResize="0"/>
          <p:nvPr/>
        </p:nvPicPr>
        <p:blipFill rotWithShape="1">
          <a:blip r:embed="rId6">
            <a:alphaModFix amt="44000"/>
          </a:blip>
          <a:srcRect b="16089" l="16036" r="16042" t="11760"/>
          <a:stretch/>
        </p:blipFill>
        <p:spPr>
          <a:xfrm>
            <a:off x="-684800" y="3718438"/>
            <a:ext cx="2799800" cy="17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LANK_1_1_1_1_1_1_1_1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91675" y="70175"/>
            <a:ext cx="992349" cy="92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97930">
            <a:off x="-1470268" y="3353880"/>
            <a:ext cx="2831685" cy="2218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2"/>
          <p:cNvPicPr preferRelativeResize="0"/>
          <p:nvPr/>
        </p:nvPicPr>
        <p:blipFill rotWithShape="1">
          <a:blip r:embed="rId2">
            <a:alphaModFix amt="44000"/>
          </a:blip>
          <a:srcRect b="16089" l="16036" r="16042" t="11760"/>
          <a:stretch/>
        </p:blipFill>
        <p:spPr>
          <a:xfrm>
            <a:off x="-452100" y="-517087"/>
            <a:ext cx="1758400" cy="178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472719">
            <a:off x="8040124" y="4267940"/>
            <a:ext cx="2424551" cy="1544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2"/>
          <p:cNvPicPr preferRelativeResize="0"/>
          <p:nvPr/>
        </p:nvPicPr>
        <p:blipFill>
          <a:blip r:embed="rId5">
            <a:alphaModFix amt="54000"/>
          </a:blip>
          <a:stretch>
            <a:fillRect/>
          </a:stretch>
        </p:blipFill>
        <p:spPr>
          <a:xfrm>
            <a:off x="293453" y="1435100"/>
            <a:ext cx="417825" cy="36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idx="1" type="subTitle"/>
          </p:nvPr>
        </p:nvSpPr>
        <p:spPr>
          <a:xfrm>
            <a:off x="4250000" y="3281050"/>
            <a:ext cx="2907600" cy="41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6" name="Google Shape;26;p5"/>
          <p:cNvSpPr txBox="1"/>
          <p:nvPr>
            <p:ph idx="2" type="subTitle"/>
          </p:nvPr>
        </p:nvSpPr>
        <p:spPr>
          <a:xfrm>
            <a:off x="4250000" y="1485663"/>
            <a:ext cx="2907600" cy="41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7" name="Google Shape;27;p5"/>
          <p:cNvSpPr txBox="1"/>
          <p:nvPr>
            <p:ph idx="3" type="subTitle"/>
          </p:nvPr>
        </p:nvSpPr>
        <p:spPr>
          <a:xfrm>
            <a:off x="4250000" y="3857300"/>
            <a:ext cx="2907600" cy="75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4" type="subTitle"/>
          </p:nvPr>
        </p:nvSpPr>
        <p:spPr>
          <a:xfrm>
            <a:off x="4250000" y="2061913"/>
            <a:ext cx="2907600" cy="75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pic>
        <p:nvPicPr>
          <p:cNvPr id="30" name="Google Shape;30;p5"/>
          <p:cNvPicPr preferRelativeResize="0"/>
          <p:nvPr/>
        </p:nvPicPr>
        <p:blipFill rotWithShape="1">
          <a:blip r:embed="rId2">
            <a:alphaModFix amt="44000"/>
          </a:blip>
          <a:srcRect b="16089" l="16036" r="16042" t="11760"/>
          <a:stretch/>
        </p:blipFill>
        <p:spPr>
          <a:xfrm>
            <a:off x="7970750" y="3823400"/>
            <a:ext cx="2025174" cy="220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73824" y="4259330"/>
            <a:ext cx="2119401" cy="135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pic>
        <p:nvPicPr>
          <p:cNvPr id="34" name="Google Shape;34;p6"/>
          <p:cNvPicPr preferRelativeResize="0"/>
          <p:nvPr/>
        </p:nvPicPr>
        <p:blipFill rotWithShape="1">
          <a:blip r:embed="rId2">
            <a:alphaModFix amt="44000"/>
          </a:blip>
          <a:srcRect b="16089" l="16036" r="16042" t="11760"/>
          <a:stretch/>
        </p:blipFill>
        <p:spPr>
          <a:xfrm>
            <a:off x="0" y="445025"/>
            <a:ext cx="2799800" cy="178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6"/>
          <p:cNvPicPr preferRelativeResize="0"/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>
            <a:off x="6851125" y="4331425"/>
            <a:ext cx="2597699" cy="105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6"/>
          <p:cNvPicPr preferRelativeResize="0"/>
          <p:nvPr/>
        </p:nvPicPr>
        <p:blipFill>
          <a:blip r:embed="rId4">
            <a:alphaModFix amt="54000"/>
          </a:blip>
          <a:stretch>
            <a:fillRect/>
          </a:stretch>
        </p:blipFill>
        <p:spPr>
          <a:xfrm>
            <a:off x="302554" y="4454450"/>
            <a:ext cx="568370" cy="49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1035900" y="1490325"/>
            <a:ext cx="3365100" cy="290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400"/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40" name="Google Shape;40;p7"/>
          <p:cNvPicPr preferRelativeResize="0"/>
          <p:nvPr/>
        </p:nvPicPr>
        <p:blipFill rotWithShape="1">
          <a:blip r:embed="rId2">
            <a:alphaModFix amt="44000"/>
          </a:blip>
          <a:srcRect b="16089" l="16036" r="16042" t="11760"/>
          <a:stretch/>
        </p:blipFill>
        <p:spPr>
          <a:xfrm>
            <a:off x="-804325" y="656275"/>
            <a:ext cx="2799800" cy="178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367289">
            <a:off x="-386950" y="4158728"/>
            <a:ext cx="2424551" cy="1544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77825" y="4196539"/>
            <a:ext cx="1821424" cy="170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/>
          <p:nvPr>
            <p:ph type="title"/>
          </p:nvPr>
        </p:nvSpPr>
        <p:spPr>
          <a:xfrm>
            <a:off x="1388100" y="1624275"/>
            <a:ext cx="6367800" cy="189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pic>
        <p:nvPicPr>
          <p:cNvPr id="45" name="Google Shape;45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750357">
            <a:off x="-263887" y="-2720"/>
            <a:ext cx="1957970" cy="134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8"/>
          <p:cNvPicPr preferRelativeResize="0"/>
          <p:nvPr/>
        </p:nvPicPr>
        <p:blipFill>
          <a:blip r:embed="rId3">
            <a:alphaModFix amt="73000"/>
          </a:blip>
          <a:stretch>
            <a:fillRect/>
          </a:stretch>
        </p:blipFill>
        <p:spPr>
          <a:xfrm rot="10800000">
            <a:off x="6177451" y="4411628"/>
            <a:ext cx="2597699" cy="105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902070">
            <a:off x="6803508" y="-638867"/>
            <a:ext cx="2831685" cy="2218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-687601" y="4008906"/>
            <a:ext cx="2424552" cy="1544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8"/>
          <p:cNvPicPr preferRelativeResize="0"/>
          <p:nvPr/>
        </p:nvPicPr>
        <p:blipFill>
          <a:blip r:embed="rId6">
            <a:alphaModFix amt="54000"/>
          </a:blip>
          <a:stretch>
            <a:fillRect/>
          </a:stretch>
        </p:blipFill>
        <p:spPr>
          <a:xfrm rot="10800000">
            <a:off x="-98449" y="1907317"/>
            <a:ext cx="568370" cy="4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8"/>
          <p:cNvPicPr preferRelativeResize="0"/>
          <p:nvPr/>
        </p:nvPicPr>
        <p:blipFill rotWithShape="1">
          <a:blip r:embed="rId7">
            <a:alphaModFix amt="44000"/>
          </a:blip>
          <a:srcRect b="16089" l="16036" r="16042" t="11760"/>
          <a:stretch/>
        </p:blipFill>
        <p:spPr>
          <a:xfrm rot="10800000">
            <a:off x="2834700" y="127191"/>
            <a:ext cx="2799800" cy="17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/>
          <p:nvPr>
            <p:ph idx="1" type="subTitle"/>
          </p:nvPr>
        </p:nvSpPr>
        <p:spPr>
          <a:xfrm>
            <a:off x="941550" y="1914900"/>
            <a:ext cx="2856600" cy="2124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pic>
        <p:nvPicPr>
          <p:cNvPr id="54" name="Google Shape;5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72134" y="4513174"/>
            <a:ext cx="1957970" cy="1349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 txBox="1"/>
          <p:nvPr>
            <p:ph type="title"/>
          </p:nvPr>
        </p:nvSpPr>
        <p:spPr>
          <a:xfrm>
            <a:off x="715100" y="3408650"/>
            <a:ext cx="5153100" cy="87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32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Montserrat"/>
              <a:buNone/>
              <a:defRPr b="1" sz="3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b="1"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b="1"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b="1"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b="1"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b="1"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b="1"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b="1"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b="1"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3.pn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.png"/><Relationship Id="rId6" Type="http://schemas.openxmlformats.org/officeDocument/2006/relationships/image" Target="../media/image5.png"/><Relationship Id="rId7" Type="http://schemas.openxmlformats.org/officeDocument/2006/relationships/image" Target="../media/image33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8.png"/><Relationship Id="rId4" Type="http://schemas.openxmlformats.org/officeDocument/2006/relationships/image" Target="../media/image28.png"/><Relationship Id="rId5" Type="http://schemas.openxmlformats.org/officeDocument/2006/relationships/image" Target="../media/image4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5.png"/><Relationship Id="rId4" Type="http://schemas.openxmlformats.org/officeDocument/2006/relationships/image" Target="../media/image2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png"/><Relationship Id="rId4" Type="http://schemas.openxmlformats.org/officeDocument/2006/relationships/image" Target="../media/image36.png"/><Relationship Id="rId5" Type="http://schemas.openxmlformats.org/officeDocument/2006/relationships/image" Target="../media/image26.png"/><Relationship Id="rId6" Type="http://schemas.openxmlformats.org/officeDocument/2006/relationships/image" Target="../media/image3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://drive.google.com/file/d/19e61VI-0CFQ2F_s-6cgO9bJrhyD6O4hG/view" TargetMode="External"/><Relationship Id="rId4" Type="http://schemas.openxmlformats.org/officeDocument/2006/relationships/image" Target="../media/image2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://drive.google.com/file/d/1d6FZRAl0QABnhHtjqgCWNtJWZJ5DuVbp/view" TargetMode="External"/><Relationship Id="rId4" Type="http://schemas.openxmlformats.org/officeDocument/2006/relationships/image" Target="../media/image2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3.png"/><Relationship Id="rId7" Type="http://schemas.openxmlformats.org/officeDocument/2006/relationships/image" Target="../media/image8.png"/><Relationship Id="rId8" Type="http://schemas.openxmlformats.org/officeDocument/2006/relationships/image" Target="../media/image4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2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5.png"/><Relationship Id="rId8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0.png"/><Relationship Id="rId7" Type="http://schemas.openxmlformats.org/officeDocument/2006/relationships/image" Target="../media/image24.png"/><Relationship Id="rId8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33"/>
          <p:cNvPicPr preferRelativeResize="0"/>
          <p:nvPr/>
        </p:nvPicPr>
        <p:blipFill rotWithShape="1">
          <a:blip r:embed="rId3">
            <a:alphaModFix amt="44000"/>
          </a:blip>
          <a:srcRect b="16089" l="16036" r="16042" t="11760"/>
          <a:stretch/>
        </p:blipFill>
        <p:spPr>
          <a:xfrm>
            <a:off x="3016375" y="2695450"/>
            <a:ext cx="2799800" cy="178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1300" y="91702"/>
            <a:ext cx="1821424" cy="170632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3"/>
          <p:cNvSpPr txBox="1"/>
          <p:nvPr>
            <p:ph type="ctrTitle"/>
          </p:nvPr>
        </p:nvSpPr>
        <p:spPr>
          <a:xfrm>
            <a:off x="1030225" y="1500600"/>
            <a:ext cx="7016700" cy="77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QTC Team</a:t>
            </a:r>
            <a:endParaRPr/>
          </a:p>
        </p:txBody>
      </p:sp>
      <p:sp>
        <p:nvSpPr>
          <p:cNvPr id="228" name="Google Shape;228;p33"/>
          <p:cNvSpPr txBox="1"/>
          <p:nvPr>
            <p:ph idx="1" type="subTitle"/>
          </p:nvPr>
        </p:nvSpPr>
        <p:spPr>
          <a:xfrm>
            <a:off x="1260450" y="4323175"/>
            <a:ext cx="6623100" cy="28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May 5, 2023</a:t>
            </a:r>
            <a:endParaRPr/>
          </a:p>
        </p:txBody>
      </p:sp>
      <p:pic>
        <p:nvPicPr>
          <p:cNvPr id="229" name="Google Shape;229;p33"/>
          <p:cNvPicPr preferRelativeResize="0"/>
          <p:nvPr/>
        </p:nvPicPr>
        <p:blipFill>
          <a:blip r:embed="rId4">
            <a:alphaModFix amt="54000"/>
          </a:blip>
          <a:stretch>
            <a:fillRect/>
          </a:stretch>
        </p:blipFill>
        <p:spPr>
          <a:xfrm>
            <a:off x="8206979" y="2921225"/>
            <a:ext cx="568370" cy="4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3"/>
          <p:cNvSpPr/>
          <p:nvPr/>
        </p:nvSpPr>
        <p:spPr>
          <a:xfrm>
            <a:off x="1260450" y="2414563"/>
            <a:ext cx="6623100" cy="768600"/>
          </a:xfrm>
          <a:prstGeom prst="roundRect">
            <a:avLst>
              <a:gd fmla="val 50000" name="adj"/>
            </a:avLst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33"/>
          <p:cNvSpPr txBox="1"/>
          <p:nvPr>
            <p:ph idx="2" type="ctrTitle"/>
          </p:nvPr>
        </p:nvSpPr>
        <p:spPr>
          <a:xfrm>
            <a:off x="1063750" y="2472777"/>
            <a:ext cx="7090800" cy="65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Smart Dashboard &amp; Business Rule Engine</a:t>
            </a:r>
            <a:endParaRPr sz="2300"/>
          </a:p>
        </p:txBody>
      </p:sp>
      <p:pic>
        <p:nvPicPr>
          <p:cNvPr id="232" name="Google Shape;23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08500" y="44538"/>
            <a:ext cx="1698031" cy="10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3"/>
          <p:cNvSpPr/>
          <p:nvPr/>
        </p:nvSpPr>
        <p:spPr>
          <a:xfrm>
            <a:off x="223725" y="3532250"/>
            <a:ext cx="1482000" cy="1582500"/>
          </a:xfrm>
          <a:prstGeom prst="roundRect">
            <a:avLst>
              <a:gd fmla="val 16667" name="adj"/>
            </a:avLst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5400700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33"/>
          <p:cNvSpPr txBox="1"/>
          <p:nvPr/>
        </p:nvSpPr>
        <p:spPr>
          <a:xfrm>
            <a:off x="301775" y="3493825"/>
            <a:ext cx="14553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Team Members:</a:t>
            </a:r>
            <a:endParaRPr b="1" sz="900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Bryan Gonzalez</a:t>
            </a:r>
            <a:endParaRPr sz="900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Ashley Manese</a:t>
            </a:r>
            <a:endParaRPr sz="900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Karina Pascual Z.</a:t>
            </a:r>
            <a:endParaRPr sz="900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Alvent Chang</a:t>
            </a:r>
            <a:endParaRPr sz="900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Adrian Salgado Lopez</a:t>
            </a:r>
            <a:endParaRPr sz="900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Pokuong Lao</a:t>
            </a:r>
            <a:endParaRPr sz="900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Anthony Tsui</a:t>
            </a:r>
            <a:endParaRPr sz="900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Jonathan Diaz</a:t>
            </a:r>
            <a:endParaRPr sz="900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James Eddins</a:t>
            </a:r>
            <a:endParaRPr sz="900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Razin Khan</a:t>
            </a:r>
            <a:endParaRPr sz="900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5" name="Google Shape;235;p33"/>
          <p:cNvSpPr/>
          <p:nvPr/>
        </p:nvSpPr>
        <p:spPr>
          <a:xfrm>
            <a:off x="7369900" y="4199125"/>
            <a:ext cx="1528800" cy="877200"/>
          </a:xfrm>
          <a:prstGeom prst="roundRect">
            <a:avLst>
              <a:gd fmla="val 16667" name="adj"/>
            </a:avLst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5400700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33"/>
          <p:cNvSpPr txBox="1"/>
          <p:nvPr/>
        </p:nvSpPr>
        <p:spPr>
          <a:xfrm>
            <a:off x="7406650" y="4199125"/>
            <a:ext cx="14553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QTC: </a:t>
            </a:r>
            <a:r>
              <a:rPr b="1" lang="en" sz="9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Liaisons</a:t>
            </a:r>
            <a:endParaRPr b="1" sz="900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Francisco Guzman</a:t>
            </a:r>
            <a:endParaRPr sz="900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Julian Gutierrez</a:t>
            </a:r>
            <a:endParaRPr sz="900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Faculty Advisor</a:t>
            </a:r>
            <a:endParaRPr b="1" sz="900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Huiping Guo</a:t>
            </a:r>
            <a:endParaRPr sz="900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2"/>
          <p:cNvSpPr/>
          <p:nvPr/>
        </p:nvSpPr>
        <p:spPr>
          <a:xfrm>
            <a:off x="-1071700" y="3081800"/>
            <a:ext cx="6939900" cy="1526700"/>
          </a:xfrm>
          <a:prstGeom prst="roundRect">
            <a:avLst>
              <a:gd fmla="val 50000" name="adj"/>
            </a:avLst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340" name="Google Shape;340;p42"/>
          <p:cNvSpPr txBox="1"/>
          <p:nvPr>
            <p:ph type="title"/>
          </p:nvPr>
        </p:nvSpPr>
        <p:spPr>
          <a:xfrm>
            <a:off x="715100" y="3408650"/>
            <a:ext cx="5153100" cy="87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Business Rule Engine</a:t>
            </a:r>
            <a:endParaRPr/>
          </a:p>
        </p:txBody>
      </p:sp>
      <p:pic>
        <p:nvPicPr>
          <p:cNvPr id="341" name="Google Shape;341;p42"/>
          <p:cNvPicPr preferRelativeResize="0"/>
          <p:nvPr/>
        </p:nvPicPr>
        <p:blipFill rotWithShape="1">
          <a:blip r:embed="rId4">
            <a:alphaModFix/>
          </a:blip>
          <a:srcRect b="17919" l="19383" r="20043" t="17179"/>
          <a:stretch/>
        </p:blipFill>
        <p:spPr>
          <a:xfrm>
            <a:off x="7193475" y="2894325"/>
            <a:ext cx="1025400" cy="110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0799984">
            <a:off x="715100" y="1982294"/>
            <a:ext cx="1129900" cy="719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60529" y="535000"/>
            <a:ext cx="568370" cy="49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3"/>
          <p:cNvSpPr/>
          <p:nvPr/>
        </p:nvSpPr>
        <p:spPr>
          <a:xfrm>
            <a:off x="4577025" y="1345350"/>
            <a:ext cx="3852001" cy="3263112"/>
          </a:xfrm>
          <a:custGeom>
            <a:rect b="b" l="l" r="r" t="t"/>
            <a:pathLst>
              <a:path extrusionOk="0" h="208906" w="221284">
                <a:moveTo>
                  <a:pt x="114250" y="7663"/>
                </a:moveTo>
                <a:cubicBezTo>
                  <a:pt x="115453" y="7663"/>
                  <a:pt x="116658" y="7705"/>
                  <a:pt x="117862" y="7789"/>
                </a:cubicBezTo>
                <a:cubicBezTo>
                  <a:pt x="193429" y="13128"/>
                  <a:pt x="220561" y="58210"/>
                  <a:pt x="194770" y="85135"/>
                </a:cubicBezTo>
                <a:cubicBezTo>
                  <a:pt x="168257" y="112809"/>
                  <a:pt x="221283" y="130888"/>
                  <a:pt x="171920" y="178807"/>
                </a:cubicBezTo>
                <a:cubicBezTo>
                  <a:pt x="156206" y="194053"/>
                  <a:pt x="132210" y="201143"/>
                  <a:pt x="107662" y="201143"/>
                </a:cubicBezTo>
                <a:cubicBezTo>
                  <a:pt x="55096" y="201143"/>
                  <a:pt x="0" y="168634"/>
                  <a:pt x="18284" y="114098"/>
                </a:cubicBezTo>
                <a:cubicBezTo>
                  <a:pt x="34068" y="66953"/>
                  <a:pt x="57821" y="72936"/>
                  <a:pt x="65610" y="46140"/>
                </a:cubicBezTo>
                <a:cubicBezTo>
                  <a:pt x="70227" y="30356"/>
                  <a:pt x="78841" y="20994"/>
                  <a:pt x="87403" y="15449"/>
                </a:cubicBezTo>
                <a:cubicBezTo>
                  <a:pt x="95414" y="10276"/>
                  <a:pt x="104766" y="7663"/>
                  <a:pt x="114250" y="7663"/>
                </a:cubicBezTo>
                <a:close/>
                <a:moveTo>
                  <a:pt x="5595" y="0"/>
                </a:moveTo>
                <a:lnTo>
                  <a:pt x="5595" y="208905"/>
                </a:lnTo>
                <a:lnTo>
                  <a:pt x="214500" y="208905"/>
                </a:lnTo>
                <a:lnTo>
                  <a:pt x="2145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9" name="Google Shape;349;p43"/>
          <p:cNvPicPr preferRelativeResize="0"/>
          <p:nvPr/>
        </p:nvPicPr>
        <p:blipFill rotWithShape="1">
          <a:blip r:embed="rId3">
            <a:alphaModFix amt="31000"/>
          </a:blip>
          <a:srcRect b="15497" l="6171" r="6162" t="15504"/>
          <a:stretch/>
        </p:blipFill>
        <p:spPr>
          <a:xfrm>
            <a:off x="4741750" y="1620397"/>
            <a:ext cx="452850" cy="508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3"/>
          <p:cNvPicPr preferRelativeResize="0"/>
          <p:nvPr/>
        </p:nvPicPr>
        <p:blipFill>
          <a:blip r:embed="rId4">
            <a:alphaModFix amt="54000"/>
          </a:blip>
          <a:stretch>
            <a:fillRect/>
          </a:stretch>
        </p:blipFill>
        <p:spPr>
          <a:xfrm rot="10800000">
            <a:off x="715104" y="1116500"/>
            <a:ext cx="568370" cy="4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43"/>
          <p:cNvSpPr/>
          <p:nvPr/>
        </p:nvSpPr>
        <p:spPr>
          <a:xfrm>
            <a:off x="167700" y="1249700"/>
            <a:ext cx="4251300" cy="3666600"/>
          </a:xfrm>
          <a:prstGeom prst="roundRect">
            <a:avLst>
              <a:gd fmla="val 7600" name="adj"/>
            </a:avLst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43"/>
          <p:cNvSpPr txBox="1"/>
          <p:nvPr>
            <p:ph type="title"/>
          </p:nvPr>
        </p:nvSpPr>
        <p:spPr>
          <a:xfrm>
            <a:off x="-41050" y="445025"/>
            <a:ext cx="9258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that?</a:t>
            </a:r>
            <a:endParaRPr/>
          </a:p>
        </p:txBody>
      </p:sp>
      <p:sp>
        <p:nvSpPr>
          <p:cNvPr id="353" name="Google Shape;353;p43"/>
          <p:cNvSpPr txBox="1"/>
          <p:nvPr>
            <p:ph idx="1" type="subTitle"/>
          </p:nvPr>
        </p:nvSpPr>
        <p:spPr>
          <a:xfrm>
            <a:off x="363475" y="1428150"/>
            <a:ext cx="3933300" cy="305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 program which takes information and outputs a group to which the information pertains to.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Provides a way to classify/group lots of information without requiring to manually look for information.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This is useful in several different situations.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 ultimate goal is to be able to take in any piece of information and be able to organize it.</a:t>
            </a:r>
            <a:endParaRPr/>
          </a:p>
        </p:txBody>
      </p:sp>
      <p:pic>
        <p:nvPicPr>
          <p:cNvPr id="354" name="Google Shape;354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6883053" y="1116502"/>
            <a:ext cx="1545975" cy="106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799985">
            <a:off x="4643324" y="3599903"/>
            <a:ext cx="1583026" cy="100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43"/>
          <p:cNvPicPr preferRelativeResize="0"/>
          <p:nvPr/>
        </p:nvPicPr>
        <p:blipFill>
          <a:blip r:embed="rId4">
            <a:alphaModFix amt="36000"/>
          </a:blip>
          <a:stretch>
            <a:fillRect/>
          </a:stretch>
        </p:blipFill>
        <p:spPr>
          <a:xfrm rot="-3640087">
            <a:off x="8039405" y="4102498"/>
            <a:ext cx="578854" cy="499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04850" y="2280875"/>
            <a:ext cx="4024000" cy="226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4"/>
          <p:cNvSpPr txBox="1"/>
          <p:nvPr>
            <p:ph type="title"/>
          </p:nvPr>
        </p:nvSpPr>
        <p:spPr>
          <a:xfrm>
            <a:off x="720000" y="8067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Wait…There Are More !</a:t>
            </a:r>
            <a:endParaRPr/>
          </a:p>
        </p:txBody>
      </p:sp>
      <p:sp>
        <p:nvSpPr>
          <p:cNvPr id="363" name="Google Shape;363;p44"/>
          <p:cNvSpPr txBox="1"/>
          <p:nvPr>
            <p:ph idx="1" type="body"/>
          </p:nvPr>
        </p:nvSpPr>
        <p:spPr>
          <a:xfrm>
            <a:off x="846600" y="739100"/>
            <a:ext cx="7450800" cy="41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400"/>
              <a:buChar char="●"/>
            </a:pPr>
            <a:r>
              <a:rPr lang="en"/>
              <a:t>E</a:t>
            </a:r>
            <a:r>
              <a:rPr lang="en"/>
              <a:t>nsure compliance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data protection etc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centralized platform managing &amp; enforcing rules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reduces risk of non-compliance &amp; legal penalties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400"/>
              <a:buChar char="●"/>
            </a:pPr>
            <a:r>
              <a:rPr lang="en"/>
              <a:t>Improve customer experience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Fast response time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provide customers more personalized &amp; efficient services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400"/>
              <a:buChar char="●"/>
            </a:pPr>
            <a:r>
              <a:rPr lang="en"/>
              <a:t>Increased agility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modified without changing the application code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easier &amp; faster to adapt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400"/>
              <a:buChar char="●"/>
            </a:pPr>
            <a:r>
              <a:rPr lang="en"/>
              <a:t>Enhanced collaboration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create &amp; modify business rules without the IT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faster iteration &amp; adaptation to changes in the business environment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400"/>
              <a:buChar char="●"/>
            </a:pPr>
            <a:r>
              <a:rPr lang="en"/>
              <a:t>Improved auditability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changes and decisions can be recorded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troubleshooting and identifying issues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Requirements </a:t>
            </a:r>
            <a:endParaRPr/>
          </a:p>
        </p:txBody>
      </p:sp>
      <p:sp>
        <p:nvSpPr>
          <p:cNvPr id="369" name="Google Shape;369;p45"/>
          <p:cNvSpPr txBox="1"/>
          <p:nvPr>
            <p:ph idx="1" type="body"/>
          </p:nvPr>
        </p:nvSpPr>
        <p:spPr>
          <a:xfrm>
            <a:off x="921600" y="1497475"/>
            <a:ext cx="4967400" cy="290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Create a Rule Engine that takes in a JSON Object.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Based on information within JSON object, execute appropriate logic.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Based on expression tied to each rule we determine what action to take (left or right).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Recursively execute rules until we reach a final output. </a:t>
            </a:r>
            <a:endParaRPr sz="17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70" name="Google Shape;37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6200" y="1497478"/>
            <a:ext cx="2420413" cy="290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Rule Engine helper functions</a:t>
            </a:r>
            <a:endParaRPr/>
          </a:p>
        </p:txBody>
      </p:sp>
      <p:sp>
        <p:nvSpPr>
          <p:cNvPr id="376" name="Google Shape;376;p46"/>
          <p:cNvSpPr txBox="1"/>
          <p:nvPr>
            <p:ph idx="1" type="body"/>
          </p:nvPr>
        </p:nvSpPr>
        <p:spPr>
          <a:xfrm>
            <a:off x="1035900" y="1490325"/>
            <a:ext cx="3365100" cy="290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A user/company can do the following to a rule and expression</a:t>
            </a:r>
            <a:endParaRPr sz="1900"/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" sz="1900"/>
              <a:t>Get (all)</a:t>
            </a:r>
            <a:endParaRPr sz="1900"/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" sz="1900"/>
              <a:t>Add</a:t>
            </a:r>
            <a:endParaRPr sz="1900"/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" sz="1900"/>
              <a:t>Edit</a:t>
            </a:r>
            <a:endParaRPr sz="1900"/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" sz="1900"/>
              <a:t>Delete</a:t>
            </a:r>
            <a:endParaRPr sz="19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pic>
        <p:nvPicPr>
          <p:cNvPr id="377" name="Google Shape;377;p46"/>
          <p:cNvPicPr preferRelativeResize="0"/>
          <p:nvPr/>
        </p:nvPicPr>
        <p:blipFill rotWithShape="1">
          <a:blip r:embed="rId3">
            <a:alphaModFix/>
          </a:blip>
          <a:srcRect b="0" l="0" r="10905" t="0"/>
          <a:stretch/>
        </p:blipFill>
        <p:spPr>
          <a:xfrm>
            <a:off x="5160700" y="1216975"/>
            <a:ext cx="2121576" cy="1646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0700" y="3223275"/>
            <a:ext cx="2121575" cy="174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GetAll Function</a:t>
            </a:r>
            <a:endParaRPr/>
          </a:p>
        </p:txBody>
      </p:sp>
      <p:pic>
        <p:nvPicPr>
          <p:cNvPr id="384" name="Google Shape;38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1675" y="1170125"/>
            <a:ext cx="4519924" cy="318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70125"/>
            <a:ext cx="4166874" cy="3188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8"/>
          <p:cNvSpPr txBox="1"/>
          <p:nvPr>
            <p:ph type="title"/>
          </p:nvPr>
        </p:nvSpPr>
        <p:spPr>
          <a:xfrm>
            <a:off x="720000" y="694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Function</a:t>
            </a:r>
            <a:endParaRPr/>
          </a:p>
        </p:txBody>
      </p:sp>
      <p:pic>
        <p:nvPicPr>
          <p:cNvPr id="391" name="Google Shape;39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2913" y="746450"/>
            <a:ext cx="4198175" cy="196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72913" y="3125850"/>
            <a:ext cx="4198175" cy="164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9"/>
          <p:cNvSpPr txBox="1"/>
          <p:nvPr>
            <p:ph type="title"/>
          </p:nvPr>
        </p:nvSpPr>
        <p:spPr>
          <a:xfrm>
            <a:off x="720000" y="12160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Edit Function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8" name="Google Shape;39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4400" y="916574"/>
            <a:ext cx="6535199" cy="174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4400" y="3063750"/>
            <a:ext cx="6535199" cy="175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Delete Function</a:t>
            </a:r>
            <a:endParaRPr/>
          </a:p>
        </p:txBody>
      </p:sp>
      <p:pic>
        <p:nvPicPr>
          <p:cNvPr id="405" name="Google Shape;40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0" y="1138825"/>
            <a:ext cx="7549199" cy="195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0000" y="3210765"/>
            <a:ext cx="7549189" cy="1717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Challenges/Solutions</a:t>
            </a:r>
            <a:endParaRPr/>
          </a:p>
        </p:txBody>
      </p:sp>
      <p:sp>
        <p:nvSpPr>
          <p:cNvPr id="412" name="Google Shape;412;p51"/>
          <p:cNvSpPr txBox="1"/>
          <p:nvPr>
            <p:ph idx="1" type="body"/>
          </p:nvPr>
        </p:nvSpPr>
        <p:spPr>
          <a:xfrm>
            <a:off x="921600" y="1497475"/>
            <a:ext cx="4967400" cy="290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Working with version control applications that not everyone was accustomed to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Not a lot of online resources to implementing something similar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Many of us were new to C# and ASP.NET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Finding time to meet on our own in between busy schedules</a:t>
            </a:r>
            <a:endParaRPr sz="17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3" name="Google Shape;41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9000" y="1205550"/>
            <a:ext cx="1542275" cy="154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2413" y="2824026"/>
            <a:ext cx="2167075" cy="216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1275" y="2335412"/>
            <a:ext cx="1231724" cy="1231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242" name="Google Shape;242;p34"/>
          <p:cNvSpPr/>
          <p:nvPr/>
        </p:nvSpPr>
        <p:spPr>
          <a:xfrm>
            <a:off x="429500" y="1319180"/>
            <a:ext cx="8119200" cy="3398400"/>
          </a:xfrm>
          <a:prstGeom prst="roundRect">
            <a:avLst>
              <a:gd fmla="val 4635" name="adj"/>
            </a:avLst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34"/>
          <p:cNvSpPr txBox="1"/>
          <p:nvPr/>
        </p:nvSpPr>
        <p:spPr>
          <a:xfrm>
            <a:off x="963578" y="4147800"/>
            <a:ext cx="3608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4" name="Google Shape;244;p34"/>
          <p:cNvSpPr txBox="1"/>
          <p:nvPr/>
        </p:nvSpPr>
        <p:spPr>
          <a:xfrm>
            <a:off x="4571975" y="4147800"/>
            <a:ext cx="3608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5" name="Google Shape;245;p34"/>
          <p:cNvPicPr preferRelativeResize="0"/>
          <p:nvPr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8027217" y="1191925"/>
            <a:ext cx="568370" cy="4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4"/>
          <p:cNvSpPr txBox="1"/>
          <p:nvPr/>
        </p:nvSpPr>
        <p:spPr>
          <a:xfrm>
            <a:off x="867425" y="1823213"/>
            <a:ext cx="36084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QTC Overview</a:t>
            </a:r>
            <a:endParaRPr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What is a  Smart Dashboard?</a:t>
            </a:r>
            <a:endParaRPr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QTC’s Company/Business Needs for Dashboard</a:t>
            </a:r>
            <a:endParaRPr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Dashboard </a:t>
            </a:r>
            <a:r>
              <a:rPr lang="en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Project Requirements </a:t>
            </a:r>
            <a:endParaRPr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○"/>
            </a:pPr>
            <a:r>
              <a:rPr lang="en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High level Overview</a:t>
            </a:r>
            <a:endParaRPr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What is the Business Rule Engine?</a:t>
            </a:r>
            <a:endParaRPr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7" name="Google Shape;247;p34"/>
          <p:cNvSpPr txBox="1"/>
          <p:nvPr/>
        </p:nvSpPr>
        <p:spPr>
          <a:xfrm>
            <a:off x="4475825" y="1553775"/>
            <a:ext cx="36084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QTC’s Company/Business Needs for Business Rule Engine.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Rule Engine Project Requirements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Challenges</a:t>
            </a:r>
            <a:endParaRPr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Retrospective</a:t>
            </a:r>
            <a:endParaRPr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Achievements</a:t>
            </a:r>
            <a:endParaRPr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Technologies Used</a:t>
            </a:r>
            <a:endParaRPr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●"/>
            </a:pPr>
            <a:r>
              <a:rPr lang="en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Demo</a:t>
            </a:r>
            <a:endParaRPr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Retrospective - Dashboard</a:t>
            </a:r>
            <a:endParaRPr/>
          </a:p>
        </p:txBody>
      </p:sp>
      <p:sp>
        <p:nvSpPr>
          <p:cNvPr id="421" name="Google Shape;421;p52"/>
          <p:cNvSpPr txBox="1"/>
          <p:nvPr>
            <p:ph idx="1" type="body"/>
          </p:nvPr>
        </p:nvSpPr>
        <p:spPr>
          <a:xfrm>
            <a:off x="720000" y="1559800"/>
            <a:ext cx="3776400" cy="280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Development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Implemented many features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Solved many bugs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Grown as developers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Not everything goes as planned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Important for any future team to keep in mind when inheriting this project</a:t>
            </a:r>
            <a:endParaRPr/>
          </a:p>
        </p:txBody>
      </p:sp>
      <p:pic>
        <p:nvPicPr>
          <p:cNvPr id="422" name="Google Shape;42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6125" y="1640432"/>
            <a:ext cx="3177100" cy="18626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Retrospective - Dashboard</a:t>
            </a:r>
            <a:endParaRPr/>
          </a:p>
        </p:txBody>
      </p:sp>
      <p:pic>
        <p:nvPicPr>
          <p:cNvPr id="428" name="Google Shape;428;p53"/>
          <p:cNvPicPr preferRelativeResize="0"/>
          <p:nvPr/>
        </p:nvPicPr>
        <p:blipFill rotWithShape="1">
          <a:blip r:embed="rId3">
            <a:alphaModFix/>
          </a:blip>
          <a:srcRect b="0" l="0" r="21408" t="0"/>
          <a:stretch/>
        </p:blipFill>
        <p:spPr>
          <a:xfrm>
            <a:off x="603991" y="1705350"/>
            <a:ext cx="3365525" cy="1568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53"/>
          <p:cNvPicPr preferRelativeResize="0"/>
          <p:nvPr/>
        </p:nvPicPr>
        <p:blipFill rotWithShape="1">
          <a:blip r:embed="rId4">
            <a:alphaModFix/>
          </a:blip>
          <a:srcRect b="0" l="0" r="14994" t="0"/>
          <a:stretch/>
        </p:blipFill>
        <p:spPr>
          <a:xfrm>
            <a:off x="5090827" y="1705350"/>
            <a:ext cx="3365529" cy="1568437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53"/>
          <p:cNvSpPr/>
          <p:nvPr/>
        </p:nvSpPr>
        <p:spPr>
          <a:xfrm>
            <a:off x="4190523" y="2342409"/>
            <a:ext cx="589200" cy="294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3F3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53"/>
          <p:cNvSpPr/>
          <p:nvPr/>
        </p:nvSpPr>
        <p:spPr>
          <a:xfrm>
            <a:off x="5119853" y="1922503"/>
            <a:ext cx="329042" cy="53153"/>
          </a:xfrm>
          <a:custGeom>
            <a:rect b="b" l="l" r="r" t="t"/>
            <a:pathLst>
              <a:path extrusionOk="0" h="27829" w="84914">
                <a:moveTo>
                  <a:pt x="0" y="3739"/>
                </a:moveTo>
                <a:cubicBezTo>
                  <a:pt x="1039" y="7480"/>
                  <a:pt x="87" y="14373"/>
                  <a:pt x="3957" y="14695"/>
                </a:cubicBezTo>
                <a:cubicBezTo>
                  <a:pt x="11337" y="15309"/>
                  <a:pt x="13435" y="1542"/>
                  <a:pt x="20696" y="87"/>
                </a:cubicBezTo>
                <a:cubicBezTo>
                  <a:pt x="22433" y="-261"/>
                  <a:pt x="22128" y="3328"/>
                  <a:pt x="22826" y="4956"/>
                </a:cubicBezTo>
                <a:cubicBezTo>
                  <a:pt x="25261" y="10637"/>
                  <a:pt x="30131" y="15819"/>
                  <a:pt x="30131" y="22000"/>
                </a:cubicBezTo>
                <a:cubicBezTo>
                  <a:pt x="30131" y="23725"/>
                  <a:pt x="28571" y="27908"/>
                  <a:pt x="30131" y="27174"/>
                </a:cubicBezTo>
                <a:cubicBezTo>
                  <a:pt x="38925" y="23035"/>
                  <a:pt x="44766" y="13951"/>
                  <a:pt x="53566" y="9826"/>
                </a:cubicBezTo>
                <a:cubicBezTo>
                  <a:pt x="59731" y="6936"/>
                  <a:pt x="56538" y="28536"/>
                  <a:pt x="63305" y="27782"/>
                </a:cubicBezTo>
                <a:cubicBezTo>
                  <a:pt x="70258" y="27008"/>
                  <a:pt x="66992" y="11662"/>
                  <a:pt x="73653" y="9521"/>
                </a:cubicBezTo>
                <a:cubicBezTo>
                  <a:pt x="77824" y="8180"/>
                  <a:pt x="78202" y="18310"/>
                  <a:pt x="82479" y="19261"/>
                </a:cubicBezTo>
                <a:cubicBezTo>
                  <a:pt x="83908" y="19579"/>
                  <a:pt x="84370" y="16967"/>
                  <a:pt x="84914" y="15608"/>
                </a:cubicBezTo>
              </a:path>
            </a:pathLst>
          </a:cu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32" name="Google Shape;432;p53"/>
          <p:cNvSpPr txBox="1"/>
          <p:nvPr/>
        </p:nvSpPr>
        <p:spPr>
          <a:xfrm>
            <a:off x="1663613" y="1250900"/>
            <a:ext cx="123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Current:</a:t>
            </a:r>
            <a:endParaRPr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3" name="Google Shape;433;p53"/>
          <p:cNvSpPr txBox="1"/>
          <p:nvPr/>
        </p:nvSpPr>
        <p:spPr>
          <a:xfrm>
            <a:off x="6180713" y="1250888"/>
            <a:ext cx="123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Future</a:t>
            </a:r>
            <a:r>
              <a:rPr lang="en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4" name="Google Shape;434;p53"/>
          <p:cNvSpPr txBox="1"/>
          <p:nvPr/>
        </p:nvSpPr>
        <p:spPr>
          <a:xfrm>
            <a:off x="603975" y="3273783"/>
            <a:ext cx="3075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Welcome Page:</a:t>
            </a:r>
            <a:endParaRPr sz="120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91440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Montserrat"/>
              <a:buChar char="●"/>
            </a:pPr>
            <a:r>
              <a:rPr lang="en" sz="12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For us developers</a:t>
            </a:r>
            <a:endParaRPr sz="120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91440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Montserrat"/>
              <a:buChar char="●"/>
            </a:pPr>
            <a:r>
              <a:rPr lang="en" sz="12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Note taking page</a:t>
            </a:r>
            <a:endParaRPr sz="120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5" name="Google Shape;435;p53"/>
          <p:cNvSpPr txBox="1"/>
          <p:nvPr/>
        </p:nvSpPr>
        <p:spPr>
          <a:xfrm>
            <a:off x="5090835" y="3273783"/>
            <a:ext cx="38277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strike="sngStrik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Welcome Page</a:t>
            </a:r>
            <a:r>
              <a:rPr lang="en" sz="12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sz="120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91440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Montserrat"/>
              <a:buChar char="●"/>
            </a:pPr>
            <a:r>
              <a:rPr lang="en" sz="12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No Dashboard home button</a:t>
            </a:r>
            <a:endParaRPr sz="120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91440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Montserrat"/>
              <a:buChar char="●"/>
            </a:pPr>
            <a:r>
              <a:rPr lang="en" sz="12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No Welcome page</a:t>
            </a:r>
            <a:endParaRPr sz="120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91440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Montserrat"/>
              <a:buChar char="●"/>
            </a:pPr>
            <a:r>
              <a:rPr lang="en" sz="12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Redirect to the first table of the first application</a:t>
            </a:r>
            <a:endParaRPr sz="120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5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Retrospective - Rule Engine</a:t>
            </a:r>
            <a:endParaRPr/>
          </a:p>
        </p:txBody>
      </p:sp>
      <p:sp>
        <p:nvSpPr>
          <p:cNvPr id="441" name="Google Shape;441;p54"/>
          <p:cNvSpPr txBox="1"/>
          <p:nvPr>
            <p:ph idx="1" type="body"/>
          </p:nvPr>
        </p:nvSpPr>
        <p:spPr>
          <a:xfrm>
            <a:off x="720000" y="1152475"/>
            <a:ext cx="7704000" cy="338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Use of the Postman API tool made it easier to pass JSON objects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Few difficulties </a:t>
            </a:r>
            <a:endParaRPr sz="1800"/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Could not implement Nested Expressions</a:t>
            </a:r>
            <a:endParaRPr sz="1800"/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Getting access to database on campus due to IP address issues</a:t>
            </a:r>
            <a:endParaRPr sz="18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Lots of trials and errors involved</a:t>
            </a:r>
            <a:endParaRPr sz="1800"/>
          </a:p>
          <a:p>
            <a:pPr indent="0" lvl="0" marL="13716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5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Retrospective - Rule Engine</a:t>
            </a:r>
            <a:endParaRPr/>
          </a:p>
        </p:txBody>
      </p:sp>
      <p:pic>
        <p:nvPicPr>
          <p:cNvPr id="447" name="Google Shape;44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6775" y="1152475"/>
            <a:ext cx="5452349" cy="3677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5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Achievements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56"/>
          <p:cNvSpPr txBox="1"/>
          <p:nvPr>
            <p:ph idx="1" type="body"/>
          </p:nvPr>
        </p:nvSpPr>
        <p:spPr>
          <a:xfrm>
            <a:off x="720000" y="1152475"/>
            <a:ext cx="7881000" cy="338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❖"/>
            </a:pPr>
            <a:r>
              <a:rPr lang="en" sz="1300"/>
              <a:t>DashBoard</a:t>
            </a:r>
            <a:endParaRPr sz="1300"/>
          </a:p>
          <a:p>
            <a:pPr indent="-3111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➢"/>
            </a:pPr>
            <a:r>
              <a:rPr lang="en" sz="1300"/>
              <a:t>Load and inject the code from the assembly</a:t>
            </a:r>
            <a:endParaRPr sz="1300"/>
          </a:p>
          <a:p>
            <a:pPr indent="-3111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➢"/>
            </a:pPr>
            <a:r>
              <a:rPr lang="en" sz="1300"/>
              <a:t>Display errors based on integration point selected</a:t>
            </a:r>
            <a:endParaRPr sz="1300"/>
          </a:p>
          <a:p>
            <a:pPr indent="-3111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➢"/>
            </a:pPr>
            <a:r>
              <a:rPr lang="en" sz="1300"/>
              <a:t>Users can sort errors based on column headers</a:t>
            </a:r>
            <a:endParaRPr sz="1300"/>
          </a:p>
          <a:p>
            <a:pPr indent="-3111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➢"/>
            </a:pPr>
            <a:r>
              <a:rPr lang="en" sz="1300"/>
              <a:t>Notify users if data is still loading or if there’s no data</a:t>
            </a:r>
            <a:endParaRPr sz="1300"/>
          </a:p>
          <a:p>
            <a:pPr indent="-3111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➢"/>
            </a:pPr>
            <a:r>
              <a:rPr lang="en" sz="1300"/>
              <a:t>Keyword Search filtering</a:t>
            </a:r>
            <a:endParaRPr sz="1300"/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❖"/>
            </a:pPr>
            <a:r>
              <a:rPr lang="en" sz="1300"/>
              <a:t>Rule Engine</a:t>
            </a:r>
            <a:endParaRPr sz="1300"/>
          </a:p>
          <a:p>
            <a:pPr indent="-3111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➢"/>
            </a:pPr>
            <a:r>
              <a:rPr lang="en" sz="1300"/>
              <a:t>Create, delete, and edit rules and expressions </a:t>
            </a:r>
            <a:endParaRPr sz="1300"/>
          </a:p>
          <a:p>
            <a:pPr indent="-3111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➢"/>
            </a:pPr>
            <a:r>
              <a:rPr lang="en" sz="1300"/>
              <a:t>Verify if rules or expressions are already in the database</a:t>
            </a:r>
            <a:endParaRPr sz="1300"/>
          </a:p>
          <a:p>
            <a:pPr indent="-3111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➢"/>
            </a:pPr>
            <a:r>
              <a:rPr lang="en" sz="1300"/>
              <a:t>Users may use the rule engine’s functionality with their own databases via Azure</a:t>
            </a:r>
            <a:endParaRPr sz="1300"/>
          </a:p>
          <a:p>
            <a:pPr indent="-3111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Char char="➢"/>
            </a:pPr>
            <a:r>
              <a:rPr lang="en" sz="1300"/>
              <a:t>Can notify the user of any exceptions found or any missing information needed</a:t>
            </a:r>
            <a:endParaRPr sz="13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Communication Tech</a:t>
            </a:r>
            <a:endParaRPr/>
          </a:p>
        </p:txBody>
      </p:sp>
      <p:sp>
        <p:nvSpPr>
          <p:cNvPr id="459" name="Google Shape;459;p57"/>
          <p:cNvSpPr txBox="1"/>
          <p:nvPr>
            <p:ph idx="1" type="body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Github</a:t>
            </a:r>
            <a:endParaRPr sz="2000"/>
          </a:p>
          <a:p>
            <a:pPr indent="-355600" lvl="0" marL="45720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Discord</a:t>
            </a:r>
            <a:endParaRPr sz="2000"/>
          </a:p>
          <a:p>
            <a:pPr indent="-355600" lvl="0" marL="45720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Jira</a:t>
            </a:r>
            <a:endParaRPr sz="2000"/>
          </a:p>
          <a:p>
            <a:pPr indent="-355600" lvl="0" marL="45720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Google Drive</a:t>
            </a:r>
            <a:endParaRPr sz="2000"/>
          </a:p>
          <a:p>
            <a:pPr indent="-355600" lvl="0" marL="45720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Figma/Photoshop</a:t>
            </a:r>
            <a:endParaRPr sz="2000"/>
          </a:p>
        </p:txBody>
      </p:sp>
      <p:pic>
        <p:nvPicPr>
          <p:cNvPr id="460" name="Google Shape;46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32975"/>
            <a:ext cx="3609677" cy="203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3804052"/>
            <a:ext cx="4677248" cy="1347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84225" y="1210396"/>
            <a:ext cx="3199600" cy="159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8425" y="3019025"/>
            <a:ext cx="1876574" cy="1876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875" y="977575"/>
            <a:ext cx="4034500" cy="2687349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58"/>
          <p:cNvSpPr txBox="1"/>
          <p:nvPr/>
        </p:nvSpPr>
        <p:spPr>
          <a:xfrm>
            <a:off x="174850" y="507575"/>
            <a:ext cx="40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Before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0" name="Google Shape;470;p58"/>
          <p:cNvSpPr txBox="1"/>
          <p:nvPr/>
        </p:nvSpPr>
        <p:spPr>
          <a:xfrm>
            <a:off x="4450800" y="4241375"/>
            <a:ext cx="446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After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71" name="Google Shape;471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0796" y="1712888"/>
            <a:ext cx="4463006" cy="241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9"/>
          <p:cNvSpPr txBox="1"/>
          <p:nvPr>
            <p:ph idx="4294967295" type="ctrTitle"/>
          </p:nvPr>
        </p:nvSpPr>
        <p:spPr>
          <a:xfrm>
            <a:off x="2054275" y="173100"/>
            <a:ext cx="5064300" cy="8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Technologies</a:t>
            </a:r>
            <a:endParaRPr/>
          </a:p>
        </p:txBody>
      </p:sp>
      <p:sp>
        <p:nvSpPr>
          <p:cNvPr id="477" name="Google Shape;477;p59"/>
          <p:cNvSpPr txBox="1"/>
          <p:nvPr>
            <p:ph idx="4294967295" type="ctrTitle"/>
          </p:nvPr>
        </p:nvSpPr>
        <p:spPr>
          <a:xfrm>
            <a:off x="205700" y="450900"/>
            <a:ext cx="8375100" cy="42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Char char="●"/>
            </a:pPr>
            <a:r>
              <a:rPr lang="en" sz="2000"/>
              <a:t>C# (C Sharp)</a:t>
            </a:r>
            <a:endParaRPr sz="2000"/>
          </a:p>
          <a:p>
            <a:pPr indent="-342900" lvl="0" marL="45720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Char char="●"/>
            </a:pPr>
            <a:r>
              <a:rPr lang="en" sz="2000"/>
              <a:t>HTML, CSS, Javascript</a:t>
            </a:r>
            <a:endParaRPr sz="2000"/>
          </a:p>
          <a:p>
            <a:pPr indent="-342900" lvl="0" marL="45720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Char char="●"/>
            </a:pPr>
            <a:r>
              <a:rPr lang="en" sz="2000"/>
              <a:t>CSHTML</a:t>
            </a:r>
            <a:endParaRPr sz="2000"/>
          </a:p>
          <a:p>
            <a:pPr indent="-342900" lvl="0" marL="45720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Char char="●"/>
            </a:pPr>
            <a:r>
              <a:rPr lang="en" sz="2000"/>
              <a:t>Bootstrap 5</a:t>
            </a:r>
            <a:endParaRPr sz="2000"/>
          </a:p>
          <a:p>
            <a:pPr indent="-342900" lvl="0" marL="45720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Char char="●"/>
            </a:pPr>
            <a:r>
              <a:rPr lang="en" sz="2000"/>
              <a:t>ASP.NET</a:t>
            </a:r>
            <a:endParaRPr sz="2000"/>
          </a:p>
          <a:p>
            <a:pPr indent="-342900" lvl="0" marL="45720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Char char="●"/>
            </a:pPr>
            <a:r>
              <a:rPr lang="en" sz="2000"/>
              <a:t>Azure Database/</a:t>
            </a:r>
            <a:r>
              <a:rPr lang="en" sz="2066"/>
              <a:t>SQL Server Management Studio</a:t>
            </a:r>
            <a:endParaRPr/>
          </a:p>
          <a:p>
            <a:pPr indent="-346710" lvl="0" marL="45720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066"/>
              <a:t>Swagger/Postman API</a:t>
            </a:r>
            <a:endParaRPr sz="20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Smart Dashboard Demo</a:t>
            </a:r>
            <a:endParaRPr/>
          </a:p>
        </p:txBody>
      </p:sp>
      <p:pic>
        <p:nvPicPr>
          <p:cNvPr id="483" name="Google Shape;483;p60" title="Dashboard Demo Video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0" y="1227800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6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Business Rule Engine</a:t>
            </a:r>
            <a:r>
              <a:rPr lang="en"/>
              <a:t> Demo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89" name="Google Shape;489;p61" title="video1652050707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2550" y="1339475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5"/>
          <p:cNvSpPr/>
          <p:nvPr/>
        </p:nvSpPr>
        <p:spPr>
          <a:xfrm>
            <a:off x="274925" y="122326"/>
            <a:ext cx="2245218" cy="1667488"/>
          </a:xfrm>
          <a:custGeom>
            <a:rect b="b" l="l" r="r" t="t"/>
            <a:pathLst>
              <a:path extrusionOk="0" h="207981" w="233330">
                <a:moveTo>
                  <a:pt x="105929" y="11178"/>
                </a:moveTo>
                <a:cubicBezTo>
                  <a:pt x="146876" y="11178"/>
                  <a:pt x="185071" y="33315"/>
                  <a:pt x="179524" y="71490"/>
                </a:cubicBezTo>
                <a:cubicBezTo>
                  <a:pt x="173820" y="110780"/>
                  <a:pt x="233330" y="170622"/>
                  <a:pt x="143915" y="193767"/>
                </a:cubicBezTo>
                <a:cubicBezTo>
                  <a:pt x="134649" y="196632"/>
                  <a:pt x="124965" y="198018"/>
                  <a:pt x="115245" y="198018"/>
                </a:cubicBezTo>
                <a:cubicBezTo>
                  <a:pt x="58294" y="198018"/>
                  <a:pt x="99" y="150432"/>
                  <a:pt x="17473" y="73693"/>
                </a:cubicBezTo>
                <a:cubicBezTo>
                  <a:pt x="27280" y="30374"/>
                  <a:pt x="67798" y="11178"/>
                  <a:pt x="105929" y="11178"/>
                </a:cubicBezTo>
                <a:close/>
                <a:moveTo>
                  <a:pt x="0" y="0"/>
                </a:moveTo>
                <a:lnTo>
                  <a:pt x="0" y="207981"/>
                </a:lnTo>
                <a:lnTo>
                  <a:pt x="207981" y="207981"/>
                </a:lnTo>
                <a:lnTo>
                  <a:pt x="20798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35"/>
          <p:cNvSpPr/>
          <p:nvPr/>
        </p:nvSpPr>
        <p:spPr>
          <a:xfrm>
            <a:off x="1590325" y="497975"/>
            <a:ext cx="5519400" cy="916200"/>
          </a:xfrm>
          <a:prstGeom prst="roundRect">
            <a:avLst>
              <a:gd fmla="val 50000" name="adj"/>
            </a:avLst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35"/>
          <p:cNvSpPr txBox="1"/>
          <p:nvPr>
            <p:ph idx="1" type="subTitle"/>
          </p:nvPr>
        </p:nvSpPr>
        <p:spPr>
          <a:xfrm>
            <a:off x="2649901" y="1377478"/>
            <a:ext cx="3672300" cy="4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Leidos Company</a:t>
            </a:r>
            <a:endParaRPr/>
          </a:p>
        </p:txBody>
      </p:sp>
      <p:sp>
        <p:nvSpPr>
          <p:cNvPr id="255" name="Google Shape;255;p35"/>
          <p:cNvSpPr txBox="1"/>
          <p:nvPr>
            <p:ph type="title"/>
          </p:nvPr>
        </p:nvSpPr>
        <p:spPr>
          <a:xfrm>
            <a:off x="2513873" y="554814"/>
            <a:ext cx="3672300" cy="80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QTC Overview</a:t>
            </a:r>
            <a:endParaRPr/>
          </a:p>
        </p:txBody>
      </p:sp>
      <p:pic>
        <p:nvPicPr>
          <p:cNvPr id="256" name="Google Shape;25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7181" y="122325"/>
            <a:ext cx="926839" cy="491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274928" y="1295797"/>
            <a:ext cx="1118065" cy="593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5"/>
          <p:cNvPicPr preferRelativeResize="0"/>
          <p:nvPr/>
        </p:nvPicPr>
        <p:blipFill>
          <a:blip r:embed="rId4">
            <a:alphaModFix amt="73000"/>
          </a:blip>
          <a:stretch>
            <a:fillRect/>
          </a:stretch>
        </p:blipFill>
        <p:spPr>
          <a:xfrm>
            <a:off x="-1632150" y="4496375"/>
            <a:ext cx="2476599" cy="10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5"/>
          <p:cNvPicPr preferRelativeResize="0"/>
          <p:nvPr/>
        </p:nvPicPr>
        <p:blipFill>
          <a:blip r:embed="rId5">
            <a:alphaModFix amt="54000"/>
          </a:blip>
          <a:stretch>
            <a:fillRect/>
          </a:stretch>
        </p:blipFill>
        <p:spPr>
          <a:xfrm>
            <a:off x="152772" y="122325"/>
            <a:ext cx="326886" cy="24831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5"/>
          <p:cNvSpPr/>
          <p:nvPr/>
        </p:nvSpPr>
        <p:spPr>
          <a:xfrm>
            <a:off x="479650" y="2062900"/>
            <a:ext cx="8426700" cy="2781600"/>
          </a:xfrm>
          <a:prstGeom prst="roundRect">
            <a:avLst>
              <a:gd fmla="val 4635" name="adj"/>
            </a:avLst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1" name="Google Shape;261;p35"/>
          <p:cNvPicPr preferRelativeResize="0"/>
          <p:nvPr/>
        </p:nvPicPr>
        <p:blipFill>
          <a:blip r:embed="rId5">
            <a:alphaModFix amt="54000"/>
          </a:blip>
          <a:stretch>
            <a:fillRect/>
          </a:stretch>
        </p:blipFill>
        <p:spPr>
          <a:xfrm>
            <a:off x="8027217" y="1191925"/>
            <a:ext cx="568370" cy="4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5"/>
          <p:cNvSpPr txBox="1"/>
          <p:nvPr/>
        </p:nvSpPr>
        <p:spPr>
          <a:xfrm>
            <a:off x="971250" y="2570750"/>
            <a:ext cx="7029600" cy="18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●"/>
            </a:pPr>
            <a:r>
              <a:rPr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QTC is the nation’s leading provider of medical, disability, and occupational health examination services.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ontserrat"/>
              <a:buChar char="●"/>
            </a:pPr>
            <a:r>
              <a:rPr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Works closely with clients to help identify program needs, provide diagnostic testing services and provide medical examination.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0" marL="457200" rtl="0" algn="l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300"/>
              <a:buFont typeface="Montserrat"/>
              <a:buChar char="●"/>
            </a:pPr>
            <a:r>
              <a:rPr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 technology provides clients with real-time access to reporting, tracking, and case information.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62"/>
          <p:cNvSpPr txBox="1"/>
          <p:nvPr>
            <p:ph idx="1" type="subTitle"/>
          </p:nvPr>
        </p:nvSpPr>
        <p:spPr>
          <a:xfrm>
            <a:off x="2408638" y="2708500"/>
            <a:ext cx="4293900" cy="99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" sz="2000"/>
              <a:t>Do you have any questions?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495" name="Google Shape;495;p62"/>
          <p:cNvSpPr/>
          <p:nvPr/>
        </p:nvSpPr>
        <p:spPr>
          <a:xfrm>
            <a:off x="2392275" y="1505025"/>
            <a:ext cx="4284000" cy="1156200"/>
          </a:xfrm>
          <a:prstGeom prst="roundRect">
            <a:avLst>
              <a:gd fmla="val 50000" name="adj"/>
            </a:avLst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496" name="Google Shape;496;p62"/>
          <p:cNvSpPr txBox="1"/>
          <p:nvPr>
            <p:ph type="ctrTitle"/>
          </p:nvPr>
        </p:nvSpPr>
        <p:spPr>
          <a:xfrm>
            <a:off x="2430000" y="1562213"/>
            <a:ext cx="4284000" cy="99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pic>
        <p:nvPicPr>
          <p:cNvPr id="497" name="Google Shape;497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108661">
            <a:off x="6882341" y="3627011"/>
            <a:ext cx="1957970" cy="134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800" y="1888002"/>
            <a:ext cx="1821424" cy="170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62"/>
          <p:cNvPicPr preferRelativeResize="0"/>
          <p:nvPr/>
        </p:nvPicPr>
        <p:blipFill>
          <a:blip r:embed="rId5">
            <a:alphaModFix amt="73000"/>
          </a:blip>
          <a:stretch>
            <a:fillRect/>
          </a:stretch>
        </p:blipFill>
        <p:spPr>
          <a:xfrm>
            <a:off x="339075" y="357175"/>
            <a:ext cx="2597699" cy="105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62"/>
          <p:cNvPicPr preferRelativeResize="0"/>
          <p:nvPr/>
        </p:nvPicPr>
        <p:blipFill>
          <a:blip r:embed="rId6">
            <a:alphaModFix amt="54000"/>
          </a:blip>
          <a:stretch>
            <a:fillRect/>
          </a:stretch>
        </p:blipFill>
        <p:spPr>
          <a:xfrm>
            <a:off x="7312804" y="2292900"/>
            <a:ext cx="568370" cy="4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57475" y="148838"/>
            <a:ext cx="1698031" cy="10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6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55650" y="148850"/>
            <a:ext cx="1024300" cy="957025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62"/>
          <p:cNvSpPr/>
          <p:nvPr/>
        </p:nvSpPr>
        <p:spPr>
          <a:xfrm>
            <a:off x="4550775" y="515465"/>
            <a:ext cx="176100" cy="223800"/>
          </a:xfrm>
          <a:prstGeom prst="mathMultiply">
            <a:avLst>
              <a:gd fmla="val 23520" name="adj1"/>
            </a:avLst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the Smart Dashboard?</a:t>
            </a:r>
            <a:endParaRPr/>
          </a:p>
        </p:txBody>
      </p:sp>
      <p:sp>
        <p:nvSpPr>
          <p:cNvPr id="268" name="Google Shape;268;p36"/>
          <p:cNvSpPr/>
          <p:nvPr/>
        </p:nvSpPr>
        <p:spPr>
          <a:xfrm>
            <a:off x="720025" y="1576088"/>
            <a:ext cx="7704000" cy="2474400"/>
          </a:xfrm>
          <a:prstGeom prst="roundRect">
            <a:avLst>
              <a:gd fmla="val 4635" name="adj"/>
            </a:avLst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36"/>
          <p:cNvSpPr txBox="1"/>
          <p:nvPr/>
        </p:nvSpPr>
        <p:spPr>
          <a:xfrm>
            <a:off x="963578" y="4147800"/>
            <a:ext cx="3608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0" name="Google Shape;270;p36"/>
          <p:cNvSpPr txBox="1"/>
          <p:nvPr/>
        </p:nvSpPr>
        <p:spPr>
          <a:xfrm>
            <a:off x="4571975" y="4147800"/>
            <a:ext cx="3608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1" name="Google Shape;271;p36"/>
          <p:cNvPicPr preferRelativeResize="0"/>
          <p:nvPr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8027217" y="1191925"/>
            <a:ext cx="568370" cy="4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6"/>
          <p:cNvSpPr txBox="1"/>
          <p:nvPr/>
        </p:nvSpPr>
        <p:spPr>
          <a:xfrm>
            <a:off x="1222675" y="1958600"/>
            <a:ext cx="6258300" cy="17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Montserrat"/>
              <a:buChar char="➢"/>
            </a:pPr>
            <a:r>
              <a:rPr lang="en" sz="13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Web Application</a:t>
            </a:r>
            <a:endParaRPr sz="1300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Montserrat"/>
              <a:buChar char="○"/>
            </a:pPr>
            <a:r>
              <a:rPr lang="en" sz="13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 helps consolidate user and system errors that have occurred in different systems </a:t>
            </a:r>
            <a:endParaRPr sz="1300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Montserrat"/>
              <a:buChar char="○"/>
            </a:pPr>
            <a:r>
              <a:rPr lang="en" sz="13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Users can fix integration issues related to data by knowing the errors.</a:t>
            </a:r>
            <a:endParaRPr sz="1300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Montserrat"/>
              <a:buChar char="○"/>
            </a:pPr>
            <a:r>
              <a:rPr lang="en" sz="13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Developers can fix integration issues related to bugs in the system by knowing the errors.</a:t>
            </a:r>
            <a:endParaRPr sz="1300">
              <a:solidFill>
                <a:schemeClr val="accent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7"/>
          <p:cNvSpPr txBox="1"/>
          <p:nvPr>
            <p:ph idx="2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QTC’s Business Needs</a:t>
            </a:r>
            <a:endParaRPr/>
          </a:p>
        </p:txBody>
      </p:sp>
      <p:sp>
        <p:nvSpPr>
          <p:cNvPr id="278" name="Google Shape;278;p37"/>
          <p:cNvSpPr txBox="1"/>
          <p:nvPr/>
        </p:nvSpPr>
        <p:spPr>
          <a:xfrm>
            <a:off x="565900" y="1482500"/>
            <a:ext cx="37575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9250" lvl="0" marL="457200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900"/>
              <a:buFont typeface="Montserrat"/>
              <a:buChar char="●"/>
            </a:pPr>
            <a:r>
              <a:rPr b="1" lang="en" sz="19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Multitenant</a:t>
            </a:r>
            <a:endParaRPr b="1" sz="190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serves multiple tenants where their data is logically separated from other tenants but they all share the software </a:t>
            </a:r>
            <a:endParaRPr b="1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9" name="Google Shape;279;p37"/>
          <p:cNvSpPr txBox="1"/>
          <p:nvPr/>
        </p:nvSpPr>
        <p:spPr>
          <a:xfrm>
            <a:off x="4594150" y="1682588"/>
            <a:ext cx="30000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9250" lvl="0" marL="457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Montserrat"/>
              <a:buChar char="●"/>
            </a:pPr>
            <a:r>
              <a:rPr b="1" lang="en" sz="1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Low Maintenance</a:t>
            </a:r>
            <a:endParaRPr b="1" sz="19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</a:t>
            </a:r>
            <a:r>
              <a:rPr b="1" lang="en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asy to maintain and update overtime</a:t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0" name="Google Shape;280;p37"/>
          <p:cNvSpPr txBox="1"/>
          <p:nvPr/>
        </p:nvSpPr>
        <p:spPr>
          <a:xfrm>
            <a:off x="944650" y="3232738"/>
            <a:ext cx="30000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9250" lvl="0" marL="457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Montserrat"/>
              <a:buChar char="●"/>
            </a:pPr>
            <a:r>
              <a:rPr b="1" lang="en" sz="1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Reusability</a:t>
            </a:r>
            <a:endParaRPr b="1" sz="19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efficient, cost-effective, and scalable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1" name="Google Shape;281;p37"/>
          <p:cNvSpPr txBox="1"/>
          <p:nvPr/>
        </p:nvSpPr>
        <p:spPr>
          <a:xfrm>
            <a:off x="4594150" y="3076173"/>
            <a:ext cx="3000000" cy="127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Montserrat"/>
              <a:buChar char="●"/>
            </a:pPr>
            <a:r>
              <a:rPr b="1" lang="en" sz="1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Decoupled Code</a:t>
            </a:r>
            <a:endParaRPr b="1" sz="19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allows for more flexibility because it  reduces the dependencies between different components 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8"/>
          <p:cNvSpPr txBox="1"/>
          <p:nvPr>
            <p:ph idx="2" type="title"/>
          </p:nvPr>
        </p:nvSpPr>
        <p:spPr>
          <a:xfrm>
            <a:off x="720000" y="280950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QTC Needs a Smart Dashboard</a:t>
            </a:r>
            <a:endParaRPr/>
          </a:p>
        </p:txBody>
      </p:sp>
      <p:sp>
        <p:nvSpPr>
          <p:cNvPr id="287" name="Google Shape;287;p38"/>
          <p:cNvSpPr txBox="1"/>
          <p:nvPr/>
        </p:nvSpPr>
        <p:spPr>
          <a:xfrm>
            <a:off x="447000" y="1793800"/>
            <a:ext cx="37314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9250" lvl="0" marL="457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Montserrat"/>
              <a:buChar char="●"/>
            </a:pPr>
            <a:r>
              <a:rPr b="1" lang="en" sz="1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Many Errors in Different Systems</a:t>
            </a:r>
            <a:endParaRPr b="1" sz="19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multiple files or systems to find and retrieve that data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8" name="Google Shape;288;p38"/>
          <p:cNvSpPr txBox="1"/>
          <p:nvPr/>
        </p:nvSpPr>
        <p:spPr>
          <a:xfrm>
            <a:off x="4449500" y="1793800"/>
            <a:ext cx="36555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9250" lvl="0" marL="457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Montserrat"/>
              <a:buChar char="●"/>
            </a:pPr>
            <a:r>
              <a:rPr b="1" lang="en" sz="1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Easy Access to Errors in a Centralized Location</a:t>
            </a:r>
            <a:endParaRPr b="1" sz="19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General purpose application to view user and/or system errors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9" name="Google Shape;289;p38"/>
          <p:cNvSpPr txBox="1"/>
          <p:nvPr/>
        </p:nvSpPr>
        <p:spPr>
          <a:xfrm>
            <a:off x="2566525" y="3286750"/>
            <a:ext cx="38721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9250" lvl="0" marL="457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Montserrat"/>
              <a:buChar char="●"/>
            </a:pPr>
            <a:r>
              <a:rPr b="1" lang="en" sz="1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User Friendly Interface</a:t>
            </a:r>
            <a:endParaRPr b="1" sz="19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Easy to use interface with options for filtering data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39"/>
          <p:cNvPicPr preferRelativeResize="0"/>
          <p:nvPr/>
        </p:nvPicPr>
        <p:blipFill rotWithShape="1">
          <a:blip r:embed="rId3">
            <a:alphaModFix/>
          </a:blip>
          <a:srcRect b="-1150" l="10754" r="18025" t="1150"/>
          <a:stretch/>
        </p:blipFill>
        <p:spPr>
          <a:xfrm>
            <a:off x="4741750" y="1468475"/>
            <a:ext cx="3355203" cy="3140026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9"/>
          <p:cNvSpPr/>
          <p:nvPr/>
        </p:nvSpPr>
        <p:spPr>
          <a:xfrm>
            <a:off x="4577025" y="1345350"/>
            <a:ext cx="3852001" cy="3263112"/>
          </a:xfrm>
          <a:custGeom>
            <a:rect b="b" l="l" r="r" t="t"/>
            <a:pathLst>
              <a:path extrusionOk="0" h="208906" w="221284">
                <a:moveTo>
                  <a:pt x="114250" y="7663"/>
                </a:moveTo>
                <a:cubicBezTo>
                  <a:pt x="115453" y="7663"/>
                  <a:pt x="116658" y="7705"/>
                  <a:pt x="117862" y="7789"/>
                </a:cubicBezTo>
                <a:cubicBezTo>
                  <a:pt x="193429" y="13128"/>
                  <a:pt x="220561" y="58210"/>
                  <a:pt x="194770" y="85135"/>
                </a:cubicBezTo>
                <a:cubicBezTo>
                  <a:pt x="168257" y="112809"/>
                  <a:pt x="221283" y="130888"/>
                  <a:pt x="171920" y="178807"/>
                </a:cubicBezTo>
                <a:cubicBezTo>
                  <a:pt x="156206" y="194053"/>
                  <a:pt x="132210" y="201143"/>
                  <a:pt x="107662" y="201143"/>
                </a:cubicBezTo>
                <a:cubicBezTo>
                  <a:pt x="55096" y="201143"/>
                  <a:pt x="0" y="168634"/>
                  <a:pt x="18284" y="114098"/>
                </a:cubicBezTo>
                <a:cubicBezTo>
                  <a:pt x="34068" y="66953"/>
                  <a:pt x="57821" y="72936"/>
                  <a:pt x="65610" y="46140"/>
                </a:cubicBezTo>
                <a:cubicBezTo>
                  <a:pt x="70227" y="30356"/>
                  <a:pt x="78841" y="20994"/>
                  <a:pt x="87403" y="15449"/>
                </a:cubicBezTo>
                <a:cubicBezTo>
                  <a:pt x="95414" y="10276"/>
                  <a:pt x="104766" y="7663"/>
                  <a:pt x="114250" y="7663"/>
                </a:cubicBezTo>
                <a:close/>
                <a:moveTo>
                  <a:pt x="5595" y="0"/>
                </a:moveTo>
                <a:lnTo>
                  <a:pt x="5595" y="208905"/>
                </a:lnTo>
                <a:lnTo>
                  <a:pt x="214500" y="208905"/>
                </a:lnTo>
                <a:lnTo>
                  <a:pt x="2145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6" name="Google Shape;296;p39"/>
          <p:cNvPicPr preferRelativeResize="0"/>
          <p:nvPr/>
        </p:nvPicPr>
        <p:blipFill rotWithShape="1">
          <a:blip r:embed="rId4">
            <a:alphaModFix amt="31000"/>
          </a:blip>
          <a:srcRect b="15497" l="6171" r="6162" t="15504"/>
          <a:stretch/>
        </p:blipFill>
        <p:spPr>
          <a:xfrm>
            <a:off x="4741750" y="1620397"/>
            <a:ext cx="452850" cy="508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9"/>
          <p:cNvPicPr preferRelativeResize="0"/>
          <p:nvPr/>
        </p:nvPicPr>
        <p:blipFill>
          <a:blip r:embed="rId5">
            <a:alphaModFix amt="54000"/>
          </a:blip>
          <a:stretch>
            <a:fillRect/>
          </a:stretch>
        </p:blipFill>
        <p:spPr>
          <a:xfrm rot="10800000">
            <a:off x="715104" y="1116500"/>
            <a:ext cx="568370" cy="4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9"/>
          <p:cNvSpPr/>
          <p:nvPr/>
        </p:nvSpPr>
        <p:spPr>
          <a:xfrm>
            <a:off x="167700" y="1249700"/>
            <a:ext cx="4251300" cy="3666600"/>
          </a:xfrm>
          <a:prstGeom prst="roundRect">
            <a:avLst>
              <a:gd fmla="val 7600" name="adj"/>
            </a:avLst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39"/>
          <p:cNvSpPr txBox="1"/>
          <p:nvPr>
            <p:ph type="title"/>
          </p:nvPr>
        </p:nvSpPr>
        <p:spPr>
          <a:xfrm>
            <a:off x="720000" y="-1217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Requirements</a:t>
            </a:r>
            <a:br>
              <a:rPr lang="en"/>
            </a:br>
            <a:r>
              <a:rPr lang="en">
                <a:solidFill>
                  <a:schemeClr val="accent2"/>
                </a:solidFill>
              </a:rPr>
              <a:t>Error Table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300" name="Google Shape;300;p39"/>
          <p:cNvSpPr txBox="1"/>
          <p:nvPr>
            <p:ph idx="1" type="subTitle"/>
          </p:nvPr>
        </p:nvSpPr>
        <p:spPr>
          <a:xfrm>
            <a:off x="363475" y="2078075"/>
            <a:ext cx="3933300" cy="240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Displays Errors Only From a Particular Client (Tenant)</a:t>
            </a:r>
            <a:endParaRPr b="1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Supports Pagination and Filtering</a:t>
            </a:r>
            <a:endParaRPr b="1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Displays Errors Based On the Integration Point selected</a:t>
            </a:r>
            <a:endParaRPr b="1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Errors Can Be Sorted Based On Severity</a:t>
            </a:r>
            <a:endParaRPr b="1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Long Errors Are Truncated And Can Be Seen By Clicking a Button</a:t>
            </a:r>
            <a:endParaRPr b="1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Adheres to QTC’s UI/UX Standards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1" name="Google Shape;301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6883053" y="1116502"/>
            <a:ext cx="1545975" cy="106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0799985">
            <a:off x="4643324" y="3599903"/>
            <a:ext cx="1583026" cy="100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9"/>
          <p:cNvPicPr preferRelativeResize="0"/>
          <p:nvPr/>
        </p:nvPicPr>
        <p:blipFill>
          <a:blip r:embed="rId5">
            <a:alphaModFix amt="36000"/>
          </a:blip>
          <a:stretch>
            <a:fillRect/>
          </a:stretch>
        </p:blipFill>
        <p:spPr>
          <a:xfrm rot="-3640087">
            <a:off x="8039405" y="4102498"/>
            <a:ext cx="578854" cy="499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31250" y="1249700"/>
            <a:ext cx="6995175" cy="374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40"/>
          <p:cNvPicPr preferRelativeResize="0"/>
          <p:nvPr/>
        </p:nvPicPr>
        <p:blipFill rotWithShape="1">
          <a:blip r:embed="rId3">
            <a:alphaModFix/>
          </a:blip>
          <a:srcRect b="14426" l="0" r="0" t="14434"/>
          <a:stretch/>
        </p:blipFill>
        <p:spPr>
          <a:xfrm>
            <a:off x="4894150" y="1468475"/>
            <a:ext cx="3321350" cy="310835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40"/>
          <p:cNvSpPr/>
          <p:nvPr/>
        </p:nvSpPr>
        <p:spPr>
          <a:xfrm>
            <a:off x="4177725" y="993474"/>
            <a:ext cx="4251419" cy="3615118"/>
          </a:xfrm>
          <a:custGeom>
            <a:rect b="b" l="l" r="r" t="t"/>
            <a:pathLst>
              <a:path extrusionOk="0" h="208906" w="221284">
                <a:moveTo>
                  <a:pt x="114250" y="7663"/>
                </a:moveTo>
                <a:cubicBezTo>
                  <a:pt x="115453" y="7663"/>
                  <a:pt x="116658" y="7705"/>
                  <a:pt x="117862" y="7789"/>
                </a:cubicBezTo>
                <a:cubicBezTo>
                  <a:pt x="193429" y="13128"/>
                  <a:pt x="220561" y="58210"/>
                  <a:pt x="194770" y="85135"/>
                </a:cubicBezTo>
                <a:cubicBezTo>
                  <a:pt x="168257" y="112809"/>
                  <a:pt x="221283" y="130888"/>
                  <a:pt x="171920" y="178807"/>
                </a:cubicBezTo>
                <a:cubicBezTo>
                  <a:pt x="156206" y="194053"/>
                  <a:pt x="132210" y="201143"/>
                  <a:pt x="107662" y="201143"/>
                </a:cubicBezTo>
                <a:cubicBezTo>
                  <a:pt x="55096" y="201143"/>
                  <a:pt x="0" y="168634"/>
                  <a:pt x="18284" y="114098"/>
                </a:cubicBezTo>
                <a:cubicBezTo>
                  <a:pt x="34068" y="66953"/>
                  <a:pt x="57821" y="72936"/>
                  <a:pt x="65610" y="46140"/>
                </a:cubicBezTo>
                <a:cubicBezTo>
                  <a:pt x="70227" y="30356"/>
                  <a:pt x="78841" y="20994"/>
                  <a:pt x="87403" y="15449"/>
                </a:cubicBezTo>
                <a:cubicBezTo>
                  <a:pt x="95414" y="10276"/>
                  <a:pt x="104766" y="7663"/>
                  <a:pt x="114250" y="7663"/>
                </a:cubicBezTo>
                <a:close/>
                <a:moveTo>
                  <a:pt x="5595" y="0"/>
                </a:moveTo>
                <a:lnTo>
                  <a:pt x="5595" y="208905"/>
                </a:lnTo>
                <a:lnTo>
                  <a:pt x="214500" y="208905"/>
                </a:lnTo>
                <a:lnTo>
                  <a:pt x="2145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1" name="Google Shape;311;p40"/>
          <p:cNvPicPr preferRelativeResize="0"/>
          <p:nvPr/>
        </p:nvPicPr>
        <p:blipFill rotWithShape="1">
          <a:blip r:embed="rId4">
            <a:alphaModFix amt="31000"/>
          </a:blip>
          <a:srcRect b="15497" l="6171" r="6162" t="15504"/>
          <a:stretch/>
        </p:blipFill>
        <p:spPr>
          <a:xfrm>
            <a:off x="4741750" y="1620397"/>
            <a:ext cx="452850" cy="508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0"/>
          <p:cNvPicPr preferRelativeResize="0"/>
          <p:nvPr/>
        </p:nvPicPr>
        <p:blipFill>
          <a:blip r:embed="rId5">
            <a:alphaModFix amt="54000"/>
          </a:blip>
          <a:stretch>
            <a:fillRect/>
          </a:stretch>
        </p:blipFill>
        <p:spPr>
          <a:xfrm rot="10800000">
            <a:off x="715104" y="1116500"/>
            <a:ext cx="568370" cy="4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40"/>
          <p:cNvSpPr/>
          <p:nvPr/>
        </p:nvSpPr>
        <p:spPr>
          <a:xfrm>
            <a:off x="167700" y="1249700"/>
            <a:ext cx="4251300" cy="3666600"/>
          </a:xfrm>
          <a:prstGeom prst="roundRect">
            <a:avLst>
              <a:gd fmla="val 7600" name="adj"/>
            </a:avLst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40"/>
          <p:cNvSpPr txBox="1"/>
          <p:nvPr>
            <p:ph type="title"/>
          </p:nvPr>
        </p:nvSpPr>
        <p:spPr>
          <a:xfrm>
            <a:off x="720000" y="-12175"/>
            <a:ext cx="7704000" cy="5727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Requirements</a:t>
            </a:r>
            <a:br>
              <a:rPr lang="en"/>
            </a:br>
            <a:r>
              <a:rPr lang="en">
                <a:solidFill>
                  <a:schemeClr val="accent2"/>
                </a:solidFill>
              </a:rPr>
              <a:t>Scalable and Extensible</a:t>
            </a:r>
            <a:br>
              <a:rPr lang="en"/>
            </a:br>
            <a:endParaRPr/>
          </a:p>
        </p:txBody>
      </p:sp>
      <p:sp>
        <p:nvSpPr>
          <p:cNvPr id="315" name="Google Shape;315;p40"/>
          <p:cNvSpPr txBox="1"/>
          <p:nvPr>
            <p:ph idx="1" type="subTitle"/>
          </p:nvPr>
        </p:nvSpPr>
        <p:spPr>
          <a:xfrm>
            <a:off x="363475" y="2078075"/>
            <a:ext cx="3933300" cy="240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New Organizations Can Be Added As Tenants</a:t>
            </a:r>
            <a:endParaRPr b="1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Each Tenant Has Their Own Line Of Business</a:t>
            </a:r>
            <a:endParaRPr b="1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Using A </a:t>
            </a:r>
            <a:r>
              <a:rPr b="1" lang="en"/>
              <a:t>Reusable</a:t>
            </a:r>
            <a:r>
              <a:rPr b="1" lang="en"/>
              <a:t> Class Library To Make Our Code Easier To Maintain </a:t>
            </a:r>
            <a:endParaRPr b="1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Supports Multiple Integration Points</a:t>
            </a:r>
            <a:endParaRPr b="1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Uses Dependency Injection, N-tier </a:t>
            </a:r>
            <a:r>
              <a:rPr b="1" lang="en"/>
              <a:t>Architecture, and a Modular Design</a:t>
            </a:r>
            <a:r>
              <a:rPr b="1" lang="en"/>
              <a:t>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6" name="Google Shape;316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6883053" y="1116502"/>
            <a:ext cx="1545975" cy="106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0799985">
            <a:off x="4643324" y="3599903"/>
            <a:ext cx="1583026" cy="100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0"/>
          <p:cNvPicPr preferRelativeResize="0"/>
          <p:nvPr/>
        </p:nvPicPr>
        <p:blipFill>
          <a:blip r:embed="rId5">
            <a:alphaModFix amt="36000"/>
          </a:blip>
          <a:stretch>
            <a:fillRect/>
          </a:stretch>
        </p:blipFill>
        <p:spPr>
          <a:xfrm rot="-3640087">
            <a:off x="8039405" y="4102498"/>
            <a:ext cx="578854" cy="499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41"/>
          <p:cNvPicPr preferRelativeResize="0"/>
          <p:nvPr/>
        </p:nvPicPr>
        <p:blipFill rotWithShape="1">
          <a:blip r:embed="rId3">
            <a:alphaModFix amt="52999"/>
          </a:blip>
          <a:srcRect b="15069" l="10197" r="10197" t="15069"/>
          <a:stretch/>
        </p:blipFill>
        <p:spPr>
          <a:xfrm rot="11">
            <a:off x="6535650" y="2992079"/>
            <a:ext cx="2254200" cy="1549691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1"/>
          <p:cNvSpPr txBox="1"/>
          <p:nvPr>
            <p:ph type="title"/>
          </p:nvPr>
        </p:nvSpPr>
        <p:spPr>
          <a:xfrm>
            <a:off x="720000" y="-8837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Smart Dashboard</a:t>
            </a:r>
            <a:br>
              <a:rPr lang="en"/>
            </a:br>
            <a:r>
              <a:rPr lang="en">
                <a:solidFill>
                  <a:schemeClr val="accent2"/>
                </a:solidFill>
              </a:rPr>
              <a:t>High Level Overview</a:t>
            </a:r>
            <a:br>
              <a:rPr lang="en">
                <a:solidFill>
                  <a:schemeClr val="accent2"/>
                </a:solidFill>
              </a:rPr>
            </a:br>
            <a:endParaRPr>
              <a:solidFill>
                <a:schemeClr val="accen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5" name="Google Shape;32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96681">
            <a:off x="663717" y="1076450"/>
            <a:ext cx="568370" cy="4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6092" y="1348350"/>
            <a:ext cx="2076450" cy="1285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7" name="Google Shape;327;p41"/>
          <p:cNvCxnSpPr/>
          <p:nvPr/>
        </p:nvCxnSpPr>
        <p:spPr>
          <a:xfrm flipH="1" rot="10800000">
            <a:off x="2430825" y="1971875"/>
            <a:ext cx="887700" cy="15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28" name="Google Shape;328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90913" y="1686488"/>
            <a:ext cx="2009775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62825" y="1413600"/>
            <a:ext cx="5387496" cy="22044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0" name="Google Shape;330;p41"/>
          <p:cNvCxnSpPr/>
          <p:nvPr/>
        </p:nvCxnSpPr>
        <p:spPr>
          <a:xfrm flipH="1" rot="10800000">
            <a:off x="5704550" y="1990550"/>
            <a:ext cx="887700" cy="15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31" name="Google Shape;331;p41"/>
          <p:cNvPicPr preferRelativeResize="0"/>
          <p:nvPr/>
        </p:nvPicPr>
        <p:blipFill rotWithShape="1">
          <a:blip r:embed="rId8">
            <a:alphaModFix/>
          </a:blip>
          <a:srcRect b="0" l="0" r="1835" t="0"/>
          <a:stretch/>
        </p:blipFill>
        <p:spPr>
          <a:xfrm>
            <a:off x="3830839" y="2992075"/>
            <a:ext cx="1859636" cy="2492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2" name="Google Shape;332;p41"/>
          <p:cNvCxnSpPr/>
          <p:nvPr/>
        </p:nvCxnSpPr>
        <p:spPr>
          <a:xfrm rot="10800000">
            <a:off x="2893275" y="3255975"/>
            <a:ext cx="861300" cy="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33" name="Google Shape;333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6100" y="3046265"/>
            <a:ext cx="2668500" cy="16923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4" name="Google Shape;334;p41"/>
          <p:cNvCxnSpPr/>
          <p:nvPr/>
        </p:nvCxnSpPr>
        <p:spPr>
          <a:xfrm flipH="1">
            <a:off x="5784850" y="2775325"/>
            <a:ext cx="783600" cy="452400"/>
          </a:xfrm>
          <a:prstGeom prst="straightConnector1">
            <a:avLst/>
          </a:prstGeom>
          <a:noFill/>
          <a:ln cap="flat" cmpd="sng" w="76200">
            <a:solidFill>
              <a:schemeClr val="accent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mall Business Project Proposal by Slidesgo">
  <a:themeElements>
    <a:clrScheme name="Simple Light">
      <a:dk1>
        <a:srgbClr val="010273"/>
      </a:dk1>
      <a:lt1>
        <a:srgbClr val="FFFFFF"/>
      </a:lt1>
      <a:dk2>
        <a:srgbClr val="4589E9"/>
      </a:dk2>
      <a:lt2>
        <a:srgbClr val="3343DB"/>
      </a:lt2>
      <a:accent1>
        <a:srgbClr val="7349E1"/>
      </a:accent1>
      <a:accent2>
        <a:srgbClr val="E23FDF"/>
      </a:accent2>
      <a:accent3>
        <a:srgbClr val="EA94E0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