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10287000" cx="18288000"/>
  <p:notesSz cx="6858000" cy="9144000"/>
  <p:embeddedFontLst>
    <p:embeddedFont>
      <p:font typeface="Roboto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  <p15:guide id="3" orient="horz" pos="5701">
          <p15:clr>
            <a:srgbClr val="747775"/>
          </p15:clr>
        </p15:guide>
      </p15:sldGuideLst>
    </p:ext>
    <p:ext uri="http://customooxmlschemas.google.com/">
      <go:slidesCustomData xmlns:go="http://customooxmlschemas.google.com/" r:id="rId59" roundtripDataSignature="AMtx7mhcPvwpwLQqqDCz8GfqZl+0Y5C/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32AE5B4-D9C7-4D5F-9E96-2BF9D24BEE53}">
  <a:tblStyle styleId="{632AE5B4-D9C7-4D5F-9E96-2BF9D24BEE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  <p:guide pos="5760"/>
        <p:guide pos="5701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oboto-italic.fntdata"/><Relationship Id="rId12" Type="http://schemas.openxmlformats.org/officeDocument/2006/relationships/slide" Target="slides/slide6.xml"/><Relationship Id="rId56" Type="http://schemas.openxmlformats.org/officeDocument/2006/relationships/font" Target="fonts/Roboto-bold.fntdata"/><Relationship Id="rId15" Type="http://schemas.openxmlformats.org/officeDocument/2006/relationships/slide" Target="slides/slide9.xml"/><Relationship Id="rId59" Type="http://customschemas.google.com/relationships/presentationmetadata" Target="metadata"/><Relationship Id="rId14" Type="http://schemas.openxmlformats.org/officeDocument/2006/relationships/slide" Target="slides/slide8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2a20b6ac8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2a20b6ac8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9a263989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29a263989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a20b6ac88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2a20b6ac88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129ea747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129ea747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29a263989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29a263989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a77c95c4a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2a77c95c4a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0938e1a2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10938e1a2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2f66761f80_7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2f66761f80_7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2a77c95c4a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2a77c95c4a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2f66761f80_8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2f66761f80_8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1c83c70d3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1c83c70d3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2f66761f80_8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2f66761f80_8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2f66761f80_15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2f66761f80_1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0938e1a2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10938e1a2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3798c0cc2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3798c0cc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f66761f80_8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2f66761f80_8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8a0d292dc9_3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18a0d292dc9_3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096e0d25d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096e0d25d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8a0d292dc9_3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8a0d292dc9_3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29ef2369a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29ef2369a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29f38540a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29f38540a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b243796a9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2b243796a9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54d1c628c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54d1c628c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29f38540a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29f38540a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2e1a24ced1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2e1a24ced1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2e1a24ced1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2e1a24ced1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8a3f437f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18a3f437f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8a3f437f4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8a3f437f4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8a3f437f4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18a3f437f4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2ca2eeac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22ca2eeac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1820108ab8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1820108ab8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2f66761f80_1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2f66761f80_1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d5ffa181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7d5ffa181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of intro section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2f66761f80_1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2f66761f80_1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97e533507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97e533507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3e1b1b62ac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3e1b1b62ac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3e132e02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3e132e02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2f66761f80_3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2f66761f80_3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2f66761f80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22f66761f80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2f66761f80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g22f66761f80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2f66761f80_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9" name="Google Shape;589;g22f66761f80_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89d43fb09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89d43fb09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7d5ffa181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7d5ffa181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89d43fb093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89d43fb093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89d43fb09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89d43fb09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09ff71b3c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09ff71b3c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g22e1a24ced1_2_40"/>
          <p:cNvGrpSpPr/>
          <p:nvPr/>
        </p:nvGrpSpPr>
        <p:grpSpPr>
          <a:xfrm>
            <a:off x="12196756" y="10"/>
            <a:ext cx="6091250" cy="4061141"/>
            <a:chOff x="6098378" y="5"/>
            <a:chExt cx="3045625" cy="2030570"/>
          </a:xfrm>
        </p:grpSpPr>
        <p:sp>
          <p:nvSpPr>
            <p:cNvPr id="11" name="Google Shape;11;g22e1a24ced1_2_4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g22e1a24ced1_2_4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g22e1a24ced1_2_40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g22e1a24ced1_2_4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g22e1a24ced1_2_4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g22e1a24ced1_2_40"/>
          <p:cNvSpPr txBox="1"/>
          <p:nvPr>
            <p:ph type="ctrTitle"/>
          </p:nvPr>
        </p:nvSpPr>
        <p:spPr>
          <a:xfrm>
            <a:off x="1196200" y="3550445"/>
            <a:ext cx="16444200" cy="16776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g22e1a24ced1_2_40"/>
          <p:cNvSpPr txBox="1"/>
          <p:nvPr>
            <p:ph idx="1" type="subTitle"/>
          </p:nvPr>
        </p:nvSpPr>
        <p:spPr>
          <a:xfrm>
            <a:off x="1196176" y="5431826"/>
            <a:ext cx="16444200" cy="865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g22e1a24ced1_2_4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g22e1a24ced1_2_100"/>
          <p:cNvGrpSpPr/>
          <p:nvPr/>
        </p:nvGrpSpPr>
        <p:grpSpPr>
          <a:xfrm>
            <a:off x="12196756" y="10"/>
            <a:ext cx="6091250" cy="4061141"/>
            <a:chOff x="6098378" y="5"/>
            <a:chExt cx="3045625" cy="2030570"/>
          </a:xfrm>
        </p:grpSpPr>
        <p:sp>
          <p:nvSpPr>
            <p:cNvPr id="71" name="Google Shape;71;g22e1a24ced1_2_10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g22e1a24ced1_2_10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g22e1a24ced1_2_100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g22e1a24ced1_2_10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g22e1a24ced1_2_10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g22e1a24ced1_2_100"/>
          <p:cNvSpPr txBox="1"/>
          <p:nvPr>
            <p:ph hasCustomPrompt="1" type="title"/>
          </p:nvPr>
        </p:nvSpPr>
        <p:spPr>
          <a:xfrm>
            <a:off x="623400" y="2512100"/>
            <a:ext cx="17041200" cy="4061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0"/>
              <a:buNone/>
              <a:defRPr sz="2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g22e1a24ced1_2_100"/>
          <p:cNvSpPr txBox="1"/>
          <p:nvPr>
            <p:ph idx="1" type="body"/>
          </p:nvPr>
        </p:nvSpPr>
        <p:spPr>
          <a:xfrm>
            <a:off x="623400" y="6738450"/>
            <a:ext cx="17041200" cy="2563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>
                <a:solidFill>
                  <a:schemeClr val="lt1"/>
                </a:solidFill>
              </a:defRPr>
            </a:lvl1pPr>
            <a:lvl2pPr indent="-4064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>
                <a:solidFill>
                  <a:schemeClr val="lt1"/>
                </a:solidFill>
              </a:defRPr>
            </a:lvl2pPr>
            <a:lvl3pPr indent="-4064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>
                <a:solidFill>
                  <a:schemeClr val="lt1"/>
                </a:solidFill>
              </a:defRPr>
            </a:lvl3pPr>
            <a:lvl4pPr indent="-4064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>
                <a:solidFill>
                  <a:schemeClr val="lt1"/>
                </a:solidFill>
              </a:defRPr>
            </a:lvl4pPr>
            <a:lvl5pPr indent="-4064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>
                <a:solidFill>
                  <a:schemeClr val="lt1"/>
                </a:solidFill>
              </a:defRPr>
            </a:lvl5pPr>
            <a:lvl6pPr indent="-4064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>
                <a:solidFill>
                  <a:schemeClr val="lt1"/>
                </a:solidFill>
              </a:defRPr>
            </a:lvl6pPr>
            <a:lvl7pPr indent="-4064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>
                <a:solidFill>
                  <a:schemeClr val="lt1"/>
                </a:solidFill>
              </a:defRPr>
            </a:lvl7pPr>
            <a:lvl8pPr indent="-4064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>
                <a:solidFill>
                  <a:schemeClr val="lt1"/>
                </a:solidFill>
              </a:defRPr>
            </a:lvl8pPr>
            <a:lvl9pPr indent="-4064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g22e1a24ced1_2_10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2e1a24ced1_2_11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g22e1a24ced1_2_50"/>
          <p:cNvGrpSpPr/>
          <p:nvPr/>
        </p:nvGrpSpPr>
        <p:grpSpPr>
          <a:xfrm>
            <a:off x="12196756" y="10"/>
            <a:ext cx="6091250" cy="4061141"/>
            <a:chOff x="6098378" y="5"/>
            <a:chExt cx="3045625" cy="2030570"/>
          </a:xfrm>
        </p:grpSpPr>
        <p:sp>
          <p:nvSpPr>
            <p:cNvPr id="21" name="Google Shape;21;g22e1a24ced1_2_5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g22e1a24ced1_2_5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g22e1a24ced1_2_50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g22e1a24ced1_2_5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g22e1a24ced1_2_5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g22e1a24ced1_2_50"/>
          <p:cNvSpPr txBox="1"/>
          <p:nvPr>
            <p:ph type="title"/>
          </p:nvPr>
        </p:nvSpPr>
        <p:spPr>
          <a:xfrm>
            <a:off x="1196200" y="4304695"/>
            <a:ext cx="16444200" cy="1677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400"/>
              <a:buNone/>
              <a:defRPr sz="8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g22e1a24ced1_2_5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g22e1a24ced1_2_59"/>
          <p:cNvGrpSpPr/>
          <p:nvPr/>
        </p:nvGrpSpPr>
        <p:grpSpPr>
          <a:xfrm>
            <a:off x="0" y="7807338"/>
            <a:ext cx="18288000" cy="2479850"/>
            <a:chOff x="0" y="3903669"/>
            <a:chExt cx="9144000" cy="1239925"/>
          </a:xfrm>
        </p:grpSpPr>
        <p:sp>
          <p:nvSpPr>
            <p:cNvPr id="30" name="Google Shape;30;g22e1a24ced1_2_59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g22e1a24ced1_2_59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g22e1a24ced1_2_59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g22e1a24ced1_2_59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g22e1a24ced1_2_59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g22e1a24ced1_2_59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36" name="Google Shape;36;g22e1a24ced1_2_59"/>
          <p:cNvSpPr txBox="1"/>
          <p:nvPr>
            <p:ph idx="1" type="body"/>
          </p:nvPr>
        </p:nvSpPr>
        <p:spPr>
          <a:xfrm>
            <a:off x="623400" y="2459750"/>
            <a:ext cx="170412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37" name="Google Shape;37;g22e1a24ced1_2_59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22e1a24ced1_2_69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40" name="Google Shape;40;g22e1a24ced1_2_69"/>
          <p:cNvSpPr txBox="1"/>
          <p:nvPr>
            <p:ph idx="1" type="body"/>
          </p:nvPr>
        </p:nvSpPr>
        <p:spPr>
          <a:xfrm>
            <a:off x="623400" y="2459950"/>
            <a:ext cx="79998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1" name="Google Shape;41;g22e1a24ced1_2_69"/>
          <p:cNvSpPr txBox="1"/>
          <p:nvPr>
            <p:ph idx="2" type="body"/>
          </p:nvPr>
        </p:nvSpPr>
        <p:spPr>
          <a:xfrm>
            <a:off x="9664800" y="2459950"/>
            <a:ext cx="79998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06400" lvl="0" marL="4572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2" name="Google Shape;42;g22e1a24ced1_2_69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2e1a24ced1_2_74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/>
        </p:txBody>
      </p:sp>
      <p:sp>
        <p:nvSpPr>
          <p:cNvPr id="45" name="Google Shape;45;g22e1a24ced1_2_74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2e1a24ced1_2_77"/>
          <p:cNvSpPr txBox="1"/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8" name="Google Shape;48;g22e1a24ced1_2_77"/>
          <p:cNvSpPr txBox="1"/>
          <p:nvPr>
            <p:ph idx="1" type="body"/>
          </p:nvPr>
        </p:nvSpPr>
        <p:spPr>
          <a:xfrm>
            <a:off x="623400" y="2931608"/>
            <a:ext cx="5616000" cy="6206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9" name="Google Shape;49;g22e1a24ced1_2_7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g22e1a24ced1_2_81"/>
          <p:cNvGrpSpPr/>
          <p:nvPr/>
        </p:nvGrpSpPr>
        <p:grpSpPr>
          <a:xfrm>
            <a:off x="12196756" y="10"/>
            <a:ext cx="6091250" cy="4061141"/>
            <a:chOff x="6098378" y="5"/>
            <a:chExt cx="3045625" cy="2030570"/>
          </a:xfrm>
        </p:grpSpPr>
        <p:sp>
          <p:nvSpPr>
            <p:cNvPr id="52" name="Google Shape;52;g22e1a24ced1_2_8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g22e1a24ced1_2_8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g22e1a24ced1_2_8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g22e1a24ced1_2_8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g22e1a24ced1_2_8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g22e1a24ced1_2_81"/>
          <p:cNvSpPr txBox="1"/>
          <p:nvPr>
            <p:ph type="title"/>
          </p:nvPr>
        </p:nvSpPr>
        <p:spPr>
          <a:xfrm>
            <a:off x="980500" y="1052700"/>
            <a:ext cx="11237400" cy="8181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g22e1a24ced1_2_81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e1a24ced1_2_90"/>
          <p:cNvSpPr/>
          <p:nvPr/>
        </p:nvSpPr>
        <p:spPr>
          <a:xfrm>
            <a:off x="9144000" y="-350"/>
            <a:ext cx="9144000" cy="1028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g22e1a24ced1_2_90"/>
          <p:cNvCxnSpPr/>
          <p:nvPr/>
        </p:nvCxnSpPr>
        <p:spPr>
          <a:xfrm>
            <a:off x="10059350" y="8991000"/>
            <a:ext cx="93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g22e1a24ced1_2_90"/>
          <p:cNvSpPr txBox="1"/>
          <p:nvPr>
            <p:ph type="title"/>
          </p:nvPr>
        </p:nvSpPr>
        <p:spPr>
          <a:xfrm>
            <a:off x="531000" y="2302200"/>
            <a:ext cx="8090400" cy="3129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/>
        </p:txBody>
      </p:sp>
      <p:sp>
        <p:nvSpPr>
          <p:cNvPr id="63" name="Google Shape;63;g22e1a24ced1_2_90"/>
          <p:cNvSpPr txBox="1"/>
          <p:nvPr>
            <p:ph idx="1" type="subTitle"/>
          </p:nvPr>
        </p:nvSpPr>
        <p:spPr>
          <a:xfrm>
            <a:off x="531000" y="5538002"/>
            <a:ext cx="8090400" cy="2538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4" name="Google Shape;64;g22e1a24ced1_2_90"/>
          <p:cNvSpPr txBox="1"/>
          <p:nvPr>
            <p:ph idx="2" type="body"/>
          </p:nvPr>
        </p:nvSpPr>
        <p:spPr>
          <a:xfrm>
            <a:off x="9879000" y="1448400"/>
            <a:ext cx="7674000" cy="7390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457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  <a:defRPr>
                <a:solidFill>
                  <a:schemeClr val="lt1"/>
                </a:solidFill>
              </a:defRPr>
            </a:lvl1pPr>
            <a:lvl2pPr indent="-406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>
                <a:solidFill>
                  <a:schemeClr val="lt1"/>
                </a:solidFill>
              </a:defRPr>
            </a:lvl2pPr>
            <a:lvl3pPr indent="-406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>
                <a:solidFill>
                  <a:schemeClr val="lt1"/>
                </a:solidFill>
              </a:defRPr>
            </a:lvl3pPr>
            <a:lvl4pPr indent="-406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>
                <a:solidFill>
                  <a:schemeClr val="lt1"/>
                </a:solidFill>
              </a:defRPr>
            </a:lvl4pPr>
            <a:lvl5pPr indent="-4064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>
                <a:solidFill>
                  <a:schemeClr val="lt1"/>
                </a:solidFill>
              </a:defRPr>
            </a:lvl5pPr>
            <a:lvl6pPr indent="-4064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>
                <a:solidFill>
                  <a:schemeClr val="lt1"/>
                </a:solidFill>
              </a:defRPr>
            </a:lvl6pPr>
            <a:lvl7pPr indent="-4064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  <a:defRPr>
                <a:solidFill>
                  <a:schemeClr val="lt1"/>
                </a:solidFill>
              </a:defRPr>
            </a:lvl7pPr>
            <a:lvl8pPr indent="-4064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  <a:defRPr>
                <a:solidFill>
                  <a:schemeClr val="lt1"/>
                </a:solidFill>
              </a:defRPr>
            </a:lvl8pPr>
            <a:lvl9pPr indent="-4064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g22e1a24ced1_2_9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2e1a24ced1_2_97"/>
          <p:cNvSpPr txBox="1"/>
          <p:nvPr>
            <p:ph idx="1" type="body"/>
          </p:nvPr>
        </p:nvSpPr>
        <p:spPr>
          <a:xfrm>
            <a:off x="639000" y="8461150"/>
            <a:ext cx="11997600" cy="1197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/>
        </p:txBody>
      </p:sp>
      <p:sp>
        <p:nvSpPr>
          <p:cNvPr id="68" name="Google Shape;68;g22e1a24ced1_2_9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2e1a24ced1_2_36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oboto"/>
              <a:buNone/>
              <a:defRPr sz="6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g22e1a24ced1_2_36"/>
          <p:cNvSpPr txBox="1"/>
          <p:nvPr>
            <p:ph idx="1" type="body"/>
          </p:nvPr>
        </p:nvSpPr>
        <p:spPr>
          <a:xfrm>
            <a:off x="623400" y="2459750"/>
            <a:ext cx="17041200" cy="6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/>
          </a:bodyPr>
          <a:lstStyle>
            <a:lvl1pPr indent="-457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Char char="●"/>
              <a:defRPr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064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○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4064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■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406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●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4064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○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4064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■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4064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●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4064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○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4064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boto"/>
              <a:buChar char="■"/>
              <a:defRPr sz="2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g22e1a24ced1_2_3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>
            <a:lvl1pPr lvl="0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50.png"/><Relationship Id="rId6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public.tableau.com/views/CSULACovid-19SeniorProjectPublicVersion/WorldTotalCOVIDCases?:language=en-US&amp;:display_count=n&amp;:origin=viz_share_link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jpg"/><Relationship Id="rId10" Type="http://schemas.openxmlformats.org/officeDocument/2006/relationships/image" Target="../media/image16.jpg"/><Relationship Id="rId13" Type="http://schemas.openxmlformats.org/officeDocument/2006/relationships/image" Target="../media/image22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54.jpg"/><Relationship Id="rId9" Type="http://schemas.openxmlformats.org/officeDocument/2006/relationships/image" Target="../media/image21.png"/><Relationship Id="rId5" Type="http://schemas.openxmlformats.org/officeDocument/2006/relationships/image" Target="../media/image1.jpg"/><Relationship Id="rId6" Type="http://schemas.openxmlformats.org/officeDocument/2006/relationships/image" Target="../media/image15.jpg"/><Relationship Id="rId7" Type="http://schemas.openxmlformats.org/officeDocument/2006/relationships/image" Target="../media/image8.jpg"/><Relationship Id="rId8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jpg"/><Relationship Id="rId5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youtube.com/watch?v=CVSGCrveBVY" TargetMode="External"/><Relationship Id="rId4" Type="http://schemas.openxmlformats.org/officeDocument/2006/relationships/image" Target="../media/image4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www.youtube.com/watch?v=gwLdhroc1wU" TargetMode="External"/><Relationship Id="rId4" Type="http://schemas.openxmlformats.org/officeDocument/2006/relationships/image" Target="../media/image6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64.jp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52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11401" l="0" r="0" t="-687"/>
          <a:stretch/>
        </p:blipFill>
        <p:spPr>
          <a:xfrm>
            <a:off x="11013838" y="-283062"/>
            <a:ext cx="3662825" cy="327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9361" l="28389" r="28390" t="0"/>
          <a:stretch/>
        </p:blipFill>
        <p:spPr>
          <a:xfrm>
            <a:off x="14676675" y="0"/>
            <a:ext cx="3341590" cy="270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CSUPERB 2022 | CSU" id="88" name="Google Shape;8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95974" y="480593"/>
            <a:ext cx="4517858" cy="150595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ctrTitle"/>
          </p:nvPr>
        </p:nvSpPr>
        <p:spPr>
          <a:xfrm>
            <a:off x="1058400" y="3452075"/>
            <a:ext cx="16171200" cy="2811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</a:pPr>
            <a:r>
              <a:rPr lang="en" sz="6760"/>
              <a:t>Comorbidity and Genetic Factors and their </a:t>
            </a:r>
            <a:r>
              <a:rPr lang="en" sz="6760"/>
              <a:t>impact </a:t>
            </a:r>
            <a:r>
              <a:rPr lang="en" sz="6760"/>
              <a:t>on Patients with COVID-19</a:t>
            </a:r>
            <a:endParaRPr sz="6760"/>
          </a:p>
        </p:txBody>
      </p:sp>
      <p:sp>
        <p:nvSpPr>
          <p:cNvPr id="90" name="Google Shape;90;p1"/>
          <p:cNvSpPr txBox="1"/>
          <p:nvPr/>
        </p:nvSpPr>
        <p:spPr>
          <a:xfrm>
            <a:off x="1058400" y="7121375"/>
            <a:ext cx="15477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Contreras, Jimuel Julaton</a:t>
            </a: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 Emily Gonzalez, Chen-Ching Lin, Riese Atianzar, Luis Gonzalez, Juan Hernandez, Carlos Hernandez, Ting Fung Ha, 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10923000" y="8640575"/>
            <a:ext cx="5009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Advisor - Dr. Navid Amini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Project </a:t>
            </a: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Liaison</a:t>
            </a: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- Haley Kirk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2a20b6ac88_0_55"/>
          <p:cNvSpPr txBox="1"/>
          <p:nvPr>
            <p:ph type="title"/>
          </p:nvPr>
        </p:nvSpPr>
        <p:spPr>
          <a:xfrm>
            <a:off x="441325" y="656125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</a:t>
            </a:r>
            <a:endParaRPr/>
          </a:p>
        </p:txBody>
      </p:sp>
      <p:sp>
        <p:nvSpPr>
          <p:cNvPr id="197" name="Google Shape;197;g22a20b6ac88_0_55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8" name="Google Shape;198;g22a20b6ac88_0_55"/>
          <p:cNvPicPr preferRelativeResize="0"/>
          <p:nvPr/>
        </p:nvPicPr>
        <p:blipFill rotWithShape="1">
          <a:blip r:embed="rId3">
            <a:alphaModFix/>
          </a:blip>
          <a:srcRect b="11406" l="0" r="-7944" t="21695"/>
          <a:stretch/>
        </p:blipFill>
        <p:spPr>
          <a:xfrm>
            <a:off x="12572183" y="-68228"/>
            <a:ext cx="5772567" cy="38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2a20b6ac88_0_55"/>
          <p:cNvSpPr txBox="1"/>
          <p:nvPr>
            <p:ph idx="1" type="body"/>
          </p:nvPr>
        </p:nvSpPr>
        <p:spPr>
          <a:xfrm>
            <a:off x="441325" y="1871725"/>
            <a:ext cx="12361800" cy="5709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Dataset of anonymous COVID-19 provided by Vodafone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All Patients living in the same region of the world 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The dataset consists of:</a:t>
            </a:r>
            <a:endParaRPr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Basic clinical and demographic information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Infection severity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Symptoms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Outcome</a:t>
            </a:r>
            <a:endParaRPr sz="3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All of the infections have been confirmed by polymerase chain reaction (PCR) tests</a:t>
            </a:r>
            <a:endParaRPr/>
          </a:p>
        </p:txBody>
      </p:sp>
      <p:sp>
        <p:nvSpPr>
          <p:cNvPr id="200" name="Google Shape;200;g22a20b6ac88_0_55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9a2639890_0_41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Features Investigated</a:t>
            </a:r>
            <a:endParaRPr/>
          </a:p>
        </p:txBody>
      </p:sp>
      <p:sp>
        <p:nvSpPr>
          <p:cNvPr id="206" name="Google Shape;206;g229a2639890_0_41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g229a2639890_0_41"/>
          <p:cNvSpPr txBox="1"/>
          <p:nvPr/>
        </p:nvSpPr>
        <p:spPr>
          <a:xfrm>
            <a:off x="10822775" y="2160225"/>
            <a:ext cx="7195500" cy="4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11111"/>
                </a:solidFill>
              </a:rPr>
              <a:t>Already </a:t>
            </a:r>
            <a:r>
              <a:rPr b="1" lang="en" sz="2500">
                <a:solidFill>
                  <a:srgbClr val="111111"/>
                </a:solidFill>
              </a:rPr>
              <a:t>Known Risk factor for COVID-19:</a:t>
            </a:r>
            <a:endParaRPr b="1" sz="25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Age of the patient.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Acute pancreatitis.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Acute rheumatic fever.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Asthma.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Cancer.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Chronic kidney disease.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Chronic liver disease.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Chronic obstructive pulmonary disease.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Diabetes mellitus.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Hypertension</a:t>
            </a:r>
            <a:endParaRPr sz="2100">
              <a:solidFill>
                <a:srgbClr val="111111"/>
              </a:solidFill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000"/>
              <a:buChar char="○"/>
            </a:pPr>
            <a:r>
              <a:rPr lang="en" sz="2100">
                <a:solidFill>
                  <a:srgbClr val="111111"/>
                </a:solidFill>
              </a:rPr>
              <a:t>Infection type: Symptomatic or Asymptomatic: </a:t>
            </a:r>
            <a:endParaRPr sz="2100">
              <a:solidFill>
                <a:srgbClr val="111111"/>
              </a:solidFill>
            </a:endParaRPr>
          </a:p>
        </p:txBody>
      </p:sp>
      <p:sp>
        <p:nvSpPr>
          <p:cNvPr id="208" name="Google Shape;208;g229a2639890_0_41"/>
          <p:cNvSpPr txBox="1"/>
          <p:nvPr/>
        </p:nvSpPr>
        <p:spPr>
          <a:xfrm>
            <a:off x="623400" y="2416250"/>
            <a:ext cx="4587600" cy="5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Fever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Chills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Cough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Dyspnea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Anosmia Ageusia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Loss of Appetite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Asthenia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Headache</a:t>
            </a:r>
            <a:endParaRPr sz="3600">
              <a:solidFill>
                <a:srgbClr val="111111"/>
              </a:solidFill>
            </a:endParaRPr>
          </a:p>
        </p:txBody>
      </p:sp>
      <p:sp>
        <p:nvSpPr>
          <p:cNvPr id="209" name="Google Shape;209;g229a2639890_0_41"/>
          <p:cNvSpPr txBox="1"/>
          <p:nvPr/>
        </p:nvSpPr>
        <p:spPr>
          <a:xfrm>
            <a:off x="5312088" y="2416250"/>
            <a:ext cx="5257200" cy="51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Cyanosis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Rhinorrhea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Sore Throat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Diarrhea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Muscle Ache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Nausea Vomiting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Gender.</a:t>
            </a:r>
            <a:endParaRPr sz="3600">
              <a:solidFill>
                <a:srgbClr val="111111"/>
              </a:solidFill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Char char="●"/>
            </a:pPr>
            <a:r>
              <a:rPr lang="en" sz="3600">
                <a:solidFill>
                  <a:srgbClr val="111111"/>
                </a:solidFill>
              </a:rPr>
              <a:t>Blood Group</a:t>
            </a:r>
            <a:endParaRPr sz="3600"/>
          </a:p>
        </p:txBody>
      </p:sp>
      <p:sp>
        <p:nvSpPr>
          <p:cNvPr id="210" name="Google Shape;210;g229a2639890_0_41"/>
          <p:cNvSpPr txBox="1"/>
          <p:nvPr/>
        </p:nvSpPr>
        <p:spPr>
          <a:xfrm>
            <a:off x="623400" y="9302375"/>
            <a:ext cx="10832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Time between exposure to the virus and the onset of symptoms. (dropped due to bias)</a:t>
            </a:r>
            <a:endParaRPr sz="2100"/>
          </a:p>
        </p:txBody>
      </p:sp>
      <p:sp>
        <p:nvSpPr>
          <p:cNvPr id="211" name="Google Shape;211;g229a2639890_0_41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2a20b6ac88_0_87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</a:t>
            </a:r>
            <a:endParaRPr/>
          </a:p>
        </p:txBody>
      </p:sp>
      <p:sp>
        <p:nvSpPr>
          <p:cNvPr id="217" name="Google Shape;217;g22a20b6ac88_0_8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g22a20b6ac88_0_87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5275" y="6178275"/>
            <a:ext cx="5744499" cy="3552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9" name="Google Shape;219;g22a20b6ac88_0_87"/>
          <p:cNvGraphicFramePr/>
          <p:nvPr/>
        </p:nvGraphicFramePr>
        <p:xfrm>
          <a:off x="623400" y="2035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1564375"/>
                <a:gridCol w="1980650"/>
              </a:tblGrid>
              <a:tr h="11122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Samples For Blood Type</a:t>
                      </a:r>
                      <a:endParaRPr b="1" sz="2500"/>
                    </a:p>
                  </a:txBody>
                  <a:tcPr marT="91425" marB="91425" marR="91425" marL="91425"/>
                </a:tc>
                <a:tc hMerge="1"/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A+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1493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A-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79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AB+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511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AB-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134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B+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1653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B-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227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O+</a:t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1495</a:t>
                      </a:r>
                      <a:endParaRPr i="1" sz="2600"/>
                    </a:p>
                  </a:txBody>
                  <a:tcPr marT="91425" marB="91425" marR="91425" marL="91425"/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O-</a:t>
                      </a:r>
                      <a:endParaRPr b="1" sz="2600"/>
                    </a:p>
                  </a:txBody>
                  <a:tcPr marT="91425" marB="91425" marR="91425" marL="91425"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2600"/>
                        <a:t>76</a:t>
                      </a:r>
                      <a:endParaRPr i="1" sz="2600"/>
                    </a:p>
                  </a:txBody>
                  <a:tcPr marT="91425" marB="91425" marR="91425" marL="91425"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/>
                        <a:t>Total</a:t>
                      </a:r>
                      <a:endParaRPr b="1" sz="2600"/>
                    </a:p>
                  </a:txBody>
                  <a:tcPr marT="91425" marB="91425" marR="91425" marL="91425">
                    <a:lnL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2600"/>
                        <a:t>5668</a:t>
                      </a:r>
                      <a:endParaRPr b="1" i="1" sz="2600"/>
                    </a:p>
                  </a:txBody>
                  <a:tcPr marT="91425" marB="91425" marR="91425" marL="91425">
                    <a:lnR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20" name="Google Shape;220;g22a20b6ac88_0_87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" name="Google Shape;221;g22a20b6ac88_0_87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7625" y="2039200"/>
            <a:ext cx="6574260" cy="406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22a20b6ac88_0_87"/>
          <p:cNvSpPr txBox="1"/>
          <p:nvPr/>
        </p:nvSpPr>
        <p:spPr>
          <a:xfrm>
            <a:off x="12709800" y="1668950"/>
            <a:ext cx="5578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Outcome counter: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Recovered: 5492, Died:176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Severity counter: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oboto"/>
                <a:ea typeface="Roboto"/>
                <a:cs typeface="Roboto"/>
                <a:sym typeface="Roboto"/>
              </a:rPr>
              <a:t>Moderate: 4000,Mild: 1501,Severe:90,Critical: 77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g22a20b6ac88_0_87"/>
          <p:cNvSpPr txBox="1"/>
          <p:nvPr/>
        </p:nvSpPr>
        <p:spPr>
          <a:xfrm>
            <a:off x="13633725" y="1668950"/>
            <a:ext cx="74181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129ea74752_0_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Boruta Algorithm</a:t>
            </a:r>
            <a:endParaRPr/>
          </a:p>
        </p:txBody>
      </p:sp>
      <p:sp>
        <p:nvSpPr>
          <p:cNvPr id="229" name="Google Shape;229;g2129ea74752_0_0"/>
          <p:cNvSpPr txBox="1"/>
          <p:nvPr>
            <p:ph idx="1" type="body"/>
          </p:nvPr>
        </p:nvSpPr>
        <p:spPr>
          <a:xfrm>
            <a:off x="623400" y="2459750"/>
            <a:ext cx="170412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688"/>
              <a:buNone/>
            </a:pPr>
            <a:r>
              <a:rPr lang="en" sz="3000">
                <a:solidFill>
                  <a:srgbClr val="000000"/>
                </a:solidFill>
              </a:rPr>
              <a:t>Boruta is a feature </a:t>
            </a:r>
            <a:r>
              <a:rPr lang="en" sz="3000">
                <a:solidFill>
                  <a:srgbClr val="000000"/>
                </a:solidFill>
              </a:rPr>
              <a:t>selection</a:t>
            </a:r>
            <a:r>
              <a:rPr lang="en" sz="3000">
                <a:solidFill>
                  <a:srgbClr val="000000"/>
                </a:solidFill>
              </a:rPr>
              <a:t> algorithm 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SzPts val="688"/>
              <a:buNone/>
            </a:pPr>
            <a:r>
              <a:rPr lang="en" sz="3000">
                <a:solidFill>
                  <a:srgbClr val="000000"/>
                </a:solidFill>
              </a:rPr>
              <a:t>Steps of The Boruta Algorithm:</a:t>
            </a:r>
            <a:endParaRPr sz="3000">
              <a:solidFill>
                <a:srgbClr val="000000"/>
              </a:solidFill>
            </a:endParaRPr>
          </a:p>
          <a:p>
            <a:pPr indent="-419100" lvl="0" marL="45720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eriod"/>
            </a:pPr>
            <a:r>
              <a:rPr lang="en" sz="3000">
                <a:solidFill>
                  <a:srgbClr val="000000"/>
                </a:solidFill>
              </a:rPr>
              <a:t>Create new dataset with doubled number of columns which contain shadow features.</a:t>
            </a:r>
            <a:endParaRPr sz="3000">
              <a:solidFill>
                <a:srgbClr val="000000"/>
              </a:solidFill>
            </a:endParaRPr>
          </a:p>
          <a:p>
            <a:pPr indent="-4191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eriod"/>
            </a:pPr>
            <a:r>
              <a:rPr lang="en" sz="3000">
                <a:solidFill>
                  <a:srgbClr val="000000"/>
                </a:solidFill>
              </a:rPr>
              <a:t>Train a random forest </a:t>
            </a:r>
            <a:r>
              <a:rPr lang="en" sz="3000">
                <a:solidFill>
                  <a:srgbClr val="000000"/>
                </a:solidFill>
              </a:rPr>
              <a:t>model</a:t>
            </a:r>
            <a:r>
              <a:rPr lang="en" sz="3000">
                <a:solidFill>
                  <a:srgbClr val="000000"/>
                </a:solidFill>
              </a:rPr>
              <a:t> on the new dataset. </a:t>
            </a:r>
            <a:endParaRPr sz="3000">
              <a:solidFill>
                <a:srgbClr val="000000"/>
              </a:solidFill>
            </a:endParaRPr>
          </a:p>
          <a:p>
            <a:pPr indent="-4191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AutoNum type="arabicPeriod"/>
            </a:pPr>
            <a:r>
              <a:rPr lang="en" sz="3000">
                <a:solidFill>
                  <a:srgbClr val="000000"/>
                </a:solidFill>
              </a:rPr>
              <a:t>For every feature, we determine it is </a:t>
            </a:r>
            <a:r>
              <a:rPr lang="en" sz="3000">
                <a:solidFill>
                  <a:srgbClr val="000000"/>
                </a:solidFill>
              </a:rPr>
              <a:t>important</a:t>
            </a:r>
            <a:r>
              <a:rPr lang="en" sz="3000">
                <a:solidFill>
                  <a:srgbClr val="000000"/>
                </a:solidFill>
              </a:rPr>
              <a:t> if the level of </a:t>
            </a:r>
            <a:r>
              <a:rPr lang="en" sz="3000">
                <a:solidFill>
                  <a:srgbClr val="000000"/>
                </a:solidFill>
              </a:rPr>
              <a:t>importance</a:t>
            </a:r>
            <a:r>
              <a:rPr lang="en" sz="3000">
                <a:solidFill>
                  <a:srgbClr val="000000"/>
                </a:solidFill>
              </a:rPr>
              <a:t> of the original feature is greater then the max level of importance of the shadow feature, or a “hit”.</a:t>
            </a:r>
            <a:endParaRPr sz="3000">
              <a:solidFill>
                <a:srgbClr val="000000"/>
              </a:solidFill>
            </a:endParaRPr>
          </a:p>
          <a:p>
            <a:pPr indent="-419100" lvl="0" marL="45720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3000"/>
              <a:buAutoNum type="arabicPeriod"/>
            </a:pPr>
            <a:r>
              <a:rPr lang="en" sz="3000">
                <a:solidFill>
                  <a:srgbClr val="000000"/>
                </a:solidFill>
              </a:rPr>
              <a:t>We iterate the above 3 steps n times and determine the </a:t>
            </a:r>
            <a:r>
              <a:rPr lang="en" sz="3000">
                <a:solidFill>
                  <a:srgbClr val="000000"/>
                </a:solidFill>
              </a:rPr>
              <a:t>important</a:t>
            </a:r>
            <a:r>
              <a:rPr lang="en" sz="3000">
                <a:solidFill>
                  <a:srgbClr val="000000"/>
                </a:solidFill>
              </a:rPr>
              <a:t> features.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230" name="Google Shape;230;g2129ea74752_0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g2129ea74752_0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g2129ea74752_0_0"/>
          <p:cNvPicPr preferRelativeResize="0"/>
          <p:nvPr/>
        </p:nvPicPr>
        <p:blipFill rotWithShape="1">
          <a:blip r:embed="rId3">
            <a:alphaModFix/>
          </a:blip>
          <a:srcRect b="16645" l="13733" r="0" t="0"/>
          <a:stretch/>
        </p:blipFill>
        <p:spPr>
          <a:xfrm>
            <a:off x="11274500" y="-131900"/>
            <a:ext cx="7013499" cy="39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29a2639890_0_19"/>
          <p:cNvSpPr txBox="1"/>
          <p:nvPr>
            <p:ph type="title"/>
          </p:nvPr>
        </p:nvSpPr>
        <p:spPr>
          <a:xfrm>
            <a:off x="1196200" y="4304695"/>
            <a:ext cx="16444200" cy="1677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and Results</a:t>
            </a:r>
            <a:endParaRPr/>
          </a:p>
        </p:txBody>
      </p:sp>
      <p:sp>
        <p:nvSpPr>
          <p:cNvPr id="238" name="Google Shape;238;g229a2639890_0_19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g229a2639890_0_19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a77c95c4a_0_26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Boruta </a:t>
            </a:r>
            <a:r>
              <a:rPr lang="en"/>
              <a:t>Identified Core Features</a:t>
            </a:r>
            <a:endParaRPr/>
          </a:p>
        </p:txBody>
      </p:sp>
      <p:sp>
        <p:nvSpPr>
          <p:cNvPr id="245" name="Google Shape;245;g22a77c95c4a_0_2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246" name="Google Shape;246;g22a77c95c4a_0_26"/>
          <p:cNvGraphicFramePr/>
          <p:nvPr/>
        </p:nvGraphicFramePr>
        <p:xfrm>
          <a:off x="14241350" y="2416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3696350"/>
              </a:tblGrid>
              <a:tr h="794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Boruta Outcome</a:t>
                      </a:r>
                      <a:endParaRPr b="1" sz="2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(All Blood Types)</a:t>
                      </a:r>
                      <a:endParaRPr b="1" sz="2500"/>
                    </a:p>
                  </a:txBody>
                  <a:tcPr marT="91425" marB="91425" marR="91425" marL="91425">
                    <a:lnL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Chills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Cyanosis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Diarrhea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Cough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Sore Throat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7" name="Google Shape;247;g22a77c95c4a_0_26"/>
          <p:cNvGraphicFramePr/>
          <p:nvPr/>
        </p:nvGraphicFramePr>
        <p:xfrm>
          <a:off x="623400" y="2035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890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(A+)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474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Cough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07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Sore Throat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8" name="Google Shape;248;g22a77c95c4a_0_26"/>
          <p:cNvGraphicFramePr/>
          <p:nvPr/>
        </p:nvGraphicFramePr>
        <p:xfrm>
          <a:off x="2972125" y="2035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(B+)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Cough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23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Sore Throat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9" name="Google Shape;249;g22a77c95c4a_0_26"/>
          <p:cNvGraphicFramePr/>
          <p:nvPr/>
        </p:nvGraphicFramePr>
        <p:xfrm>
          <a:off x="5320850" y="2035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(AB+)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Cough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23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Sore Throat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0" name="Google Shape;250;g22a77c95c4a_0_26"/>
          <p:cNvGraphicFramePr/>
          <p:nvPr/>
        </p:nvGraphicFramePr>
        <p:xfrm>
          <a:off x="7627700" y="2035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(O+)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Cough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23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Sore Throat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1" name="Google Shape;251;g22a77c95c4a_0_26"/>
          <p:cNvGraphicFramePr/>
          <p:nvPr/>
        </p:nvGraphicFramePr>
        <p:xfrm>
          <a:off x="623400" y="6043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(A-)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2" name="Google Shape;252;g22a77c95c4a_0_26"/>
          <p:cNvGraphicFramePr/>
          <p:nvPr/>
        </p:nvGraphicFramePr>
        <p:xfrm>
          <a:off x="2972125" y="6043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(B-)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Cough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23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Sore Throat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3" name="Google Shape;253;g22a77c95c4a_0_26"/>
          <p:cNvGraphicFramePr/>
          <p:nvPr/>
        </p:nvGraphicFramePr>
        <p:xfrm>
          <a:off x="5320850" y="6043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(AB-)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4" name="Google Shape;254;g22a77c95c4a_0_26"/>
          <p:cNvGraphicFramePr/>
          <p:nvPr/>
        </p:nvGraphicFramePr>
        <p:xfrm>
          <a:off x="7627700" y="60435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2192425"/>
              </a:tblGrid>
              <a:tr h="914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Boruta  </a:t>
                      </a:r>
                      <a:endParaRPr b="1" sz="24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/>
                        <a:t>(O-)</a:t>
                      </a:r>
                      <a:endParaRPr b="1" sz="2400"/>
                    </a:p>
                  </a:txBody>
                  <a:tcPr marT="91425" marB="91425" marR="91425" marL="91425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Chills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Cyanosis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453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Diarrhea</a:t>
                      </a:r>
                      <a:endParaRPr sz="2000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</a:tbl>
          </a:graphicData>
        </a:graphic>
      </p:graphicFrame>
      <p:sp>
        <p:nvSpPr>
          <p:cNvPr id="255" name="Google Shape;255;g22a77c95c4a_0_2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0938e1a20_0_18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Core Features Statistical Tests (All Blood Types)</a:t>
            </a:r>
            <a:endParaRPr/>
          </a:p>
        </p:txBody>
      </p:sp>
      <p:sp>
        <p:nvSpPr>
          <p:cNvPr id="261" name="Google Shape;261;g210938e1a20_0_18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g210938e1a20_0_18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63" name="Google Shape;263;g210938e1a20_0_18"/>
          <p:cNvGraphicFramePr/>
          <p:nvPr/>
        </p:nvGraphicFramePr>
        <p:xfrm>
          <a:off x="13396200" y="2673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3696350"/>
              </a:tblGrid>
              <a:tr h="9448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Boruta</a:t>
                      </a:r>
                      <a:endParaRPr b="1" sz="2500"/>
                    </a:p>
                  </a:txBody>
                  <a:tcPr marT="91425" marB="91425" marR="91425" marL="91425"/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Chills</a:t>
                      </a:r>
                      <a:endParaRPr sz="3200"/>
                    </a:p>
                  </a:txBody>
                  <a:tcPr marT="91425" marB="91425" marR="91425" marL="91425">
                    <a:lnL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Cyanosis</a:t>
                      </a:r>
                      <a:endParaRPr sz="3200"/>
                    </a:p>
                  </a:txBody>
                  <a:tcPr marT="91425" marB="91425" marR="91425" marL="91425">
                    <a:lnT cap="flat" cmpd="sng" w="9525">
                      <a:solidFill>
                        <a:srgbClr val="DD7E6B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lt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Diarrhea</a:t>
                      </a:r>
                      <a:endParaRPr sz="3200"/>
                    </a:p>
                  </a:txBody>
                  <a:tcPr marT="91425" marB="91425" marR="91425" marL="91425">
                    <a:solidFill>
                      <a:srgbClr val="B4A7D6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Cough</a:t>
                      </a:r>
                      <a:endParaRPr sz="3200"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Sore Throat</a:t>
                      </a:r>
                      <a:endParaRPr sz="3200"/>
                    </a:p>
                  </a:txBody>
                  <a:tcPr marT="91425" marB="91425" marR="91425" marL="91425"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4" name="Google Shape;264;g210938e1a20_0_18"/>
          <p:cNvGraphicFramePr/>
          <p:nvPr/>
        </p:nvGraphicFramePr>
        <p:xfrm>
          <a:off x="5734150" y="2673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4517700"/>
              </a:tblGrid>
              <a:tr h="1214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(Top 5 In order)</a:t>
                      </a:r>
                      <a:endParaRPr b="1" sz="2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Fisher's</a:t>
                      </a:r>
                      <a:r>
                        <a:rPr b="1" lang="en" sz="2500"/>
                        <a:t> Exact Correlation</a:t>
                      </a:r>
                      <a:endParaRPr b="1" sz="2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(P Value)</a:t>
                      </a:r>
                      <a:endParaRPr b="1" sz="2500"/>
                    </a:p>
                  </a:txBody>
                  <a:tcPr marT="91425" marB="91425" marR="91425" marL="91425"/>
                </a:tc>
              </a:tr>
              <a:tr h="58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Cyanosis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99999"/>
                    </a:solidFill>
                  </a:tcPr>
                </a:tc>
              </a:tr>
              <a:tr h="58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Diarrhea</a:t>
                      </a:r>
                      <a:endParaRPr sz="3000"/>
                    </a:p>
                  </a:txBody>
                  <a:tcPr marT="91425" marB="91425" marR="91425" marL="91425">
                    <a:lnT cap="flat" cmpd="sng" w="9525">
                      <a:solidFill>
                        <a:srgbClr val="99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B4A7D6"/>
                    </a:solidFill>
                  </a:tcPr>
                </a:tc>
              </a:tr>
              <a:tr h="58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Cough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58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Sore Throat</a:t>
                      </a:r>
                      <a:endParaRPr sz="3000"/>
                    </a:p>
                  </a:txBody>
                  <a:tcPr marT="91425" marB="91425" marR="91425" marL="91425">
                    <a:lnL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  <a:tr h="5862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/>
                        <a:t>Chills</a:t>
                      </a:r>
                      <a:endParaRPr sz="3000"/>
                    </a:p>
                  </a:txBody>
                  <a:tcPr marT="91425" marB="91425" marR="91425" marL="91425">
                    <a:lnT cap="flat" cmpd="sng" w="9525">
                      <a:solidFill>
                        <a:srgbClr val="F1C23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D7E6B"/>
                    </a:solidFill>
                  </a:tcPr>
                </a:tc>
              </a:tr>
            </a:tbl>
          </a:graphicData>
        </a:graphic>
      </p:graphicFrame>
      <p:sp>
        <p:nvSpPr>
          <p:cNvPr id="265" name="Google Shape;265;g210938e1a20_0_18"/>
          <p:cNvSpPr txBox="1"/>
          <p:nvPr/>
        </p:nvSpPr>
        <p:spPr>
          <a:xfrm>
            <a:off x="5452275" y="7329900"/>
            <a:ext cx="50283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Fisher's exact test is used to determine if there is a significant association between two categorical variables. </a:t>
            </a:r>
            <a:endParaRPr sz="2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(works well with </a:t>
            </a:r>
            <a:r>
              <a:rPr lang="en" sz="2500"/>
              <a:t>small</a:t>
            </a:r>
            <a:r>
              <a:rPr lang="en" sz="2500"/>
              <a:t> samples)</a:t>
            </a:r>
            <a:endParaRPr sz="2500"/>
          </a:p>
        </p:txBody>
      </p:sp>
      <p:graphicFrame>
        <p:nvGraphicFramePr>
          <p:cNvPr id="266" name="Google Shape;266;g210938e1a20_0_18"/>
          <p:cNvGraphicFramePr/>
          <p:nvPr/>
        </p:nvGraphicFramePr>
        <p:xfrm>
          <a:off x="899088" y="26730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3696350"/>
              </a:tblGrid>
              <a:tr h="794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(Top 5 In order)</a:t>
                      </a:r>
                      <a:endParaRPr b="1" sz="2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Chi-Square Test</a:t>
                      </a:r>
                      <a:endParaRPr b="1" sz="2500"/>
                    </a:p>
                  </a:txBody>
                  <a:tcPr marT="91425" marB="91425" marR="91425" marL="91425"/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Cyanosis</a:t>
                      </a:r>
                      <a:endParaRPr sz="3200"/>
                    </a:p>
                  </a:txBody>
                  <a:tcPr marT="91425" marB="91425" marR="91425" marL="91425">
                    <a:solidFill>
                      <a:srgbClr val="9E9E9E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Diarrhea</a:t>
                      </a:r>
                      <a:endParaRPr sz="3200"/>
                    </a:p>
                  </a:txBody>
                  <a:tcPr marT="91425" marB="91425" marR="91425" marL="91425">
                    <a:solidFill>
                      <a:srgbClr val="B4A7D6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Sore Throat</a:t>
                      </a:r>
                      <a:endParaRPr sz="3200"/>
                    </a:p>
                  </a:txBody>
                  <a:tcPr marT="91425" marB="91425" marR="91425" marL="91425">
                    <a:lnB cap="flat" cmpd="sng" w="9525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Cough</a:t>
                      </a:r>
                      <a:endParaRPr sz="3200"/>
                    </a:p>
                  </a:txBody>
                  <a:tcPr marT="91425" marB="91425" marR="91425" marL="91425">
                    <a:lnL cap="flat" cmpd="sng" w="9525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Chills</a:t>
                      </a:r>
                      <a:endParaRPr sz="3200"/>
                    </a:p>
                  </a:txBody>
                  <a:tcPr marT="91425" marB="91425" marR="91425" marL="91425">
                    <a:lnT cap="flat" cmpd="sng" w="9525">
                      <a:solidFill>
                        <a:srgbClr val="FFD9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D7E6B"/>
                    </a:solidFill>
                  </a:tcPr>
                </a:tc>
              </a:tr>
            </a:tbl>
          </a:graphicData>
        </a:graphic>
      </p:graphicFrame>
      <p:sp>
        <p:nvSpPr>
          <p:cNvPr id="267" name="Google Shape;267;g210938e1a20_0_18"/>
          <p:cNvSpPr txBox="1"/>
          <p:nvPr/>
        </p:nvSpPr>
        <p:spPr>
          <a:xfrm>
            <a:off x="899088" y="7121525"/>
            <a:ext cx="36963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374151"/>
                </a:solidFill>
                <a:latin typeface="Roboto"/>
                <a:ea typeface="Roboto"/>
                <a:cs typeface="Roboto"/>
                <a:sym typeface="Roboto"/>
              </a:rPr>
              <a:t>Chi-Square is used to test the independence between categorical variables. </a:t>
            </a:r>
            <a:endParaRPr sz="2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2f66761f80_7_6"/>
          <p:cNvSpPr/>
          <p:nvPr/>
        </p:nvSpPr>
        <p:spPr>
          <a:xfrm>
            <a:off x="12726350" y="3790100"/>
            <a:ext cx="5187000" cy="3704400"/>
          </a:xfrm>
          <a:prstGeom prst="can">
            <a:avLst>
              <a:gd fmla="val 32892" name="adj"/>
            </a:avLst>
          </a:prstGeom>
          <a:noFill/>
          <a:ln cap="flat" cmpd="sng" w="2857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900"/>
              <a:t> 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2f66761f80_7_6"/>
          <p:cNvSpPr/>
          <p:nvPr/>
        </p:nvSpPr>
        <p:spPr>
          <a:xfrm>
            <a:off x="2130500" y="4273750"/>
            <a:ext cx="2554500" cy="3071100"/>
          </a:xfrm>
          <a:prstGeom prst="roundRect">
            <a:avLst>
              <a:gd fmla="val 16667" name="adj"/>
            </a:avLst>
          </a:prstGeom>
          <a:solidFill>
            <a:srgbClr val="E69138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2f66761f80_7_6"/>
          <p:cNvSpPr/>
          <p:nvPr/>
        </p:nvSpPr>
        <p:spPr>
          <a:xfrm>
            <a:off x="7412765" y="4018930"/>
            <a:ext cx="2001900" cy="19944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2f66761f80_7_6"/>
          <p:cNvSpPr/>
          <p:nvPr/>
        </p:nvSpPr>
        <p:spPr>
          <a:xfrm>
            <a:off x="7562391" y="4365271"/>
            <a:ext cx="1664100" cy="1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FFFFF"/>
                </a:solidFill>
              </a:rPr>
              <a:t>Boruta S</a:t>
            </a:r>
            <a:r>
              <a:rPr b="0" i="0" lang="e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election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2f66761f80_7_6"/>
          <p:cNvSpPr/>
          <p:nvPr/>
        </p:nvSpPr>
        <p:spPr>
          <a:xfrm>
            <a:off x="9601202" y="4715400"/>
            <a:ext cx="2870700" cy="9531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2f66761f80_7_6"/>
          <p:cNvSpPr/>
          <p:nvPr/>
        </p:nvSpPr>
        <p:spPr>
          <a:xfrm>
            <a:off x="12890825" y="5059150"/>
            <a:ext cx="4859100" cy="1994400"/>
          </a:xfrm>
          <a:prstGeom prst="roundRect">
            <a:avLst>
              <a:gd fmla="val 16667" name="adj"/>
            </a:avLst>
          </a:prstGeom>
          <a:solidFill>
            <a:srgbClr val="674EA7"/>
          </a:solidFill>
          <a:ln cap="flat" cmpd="sng" w="28575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Ada Boost</a:t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Logistic Regression</a:t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Random Forest</a:t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en" sz="2500">
                <a:solidFill>
                  <a:schemeClr val="lt1"/>
                </a:solidFill>
              </a:rPr>
              <a:t>…</a:t>
            </a:r>
            <a:endParaRPr sz="3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278" name="Google Shape;278;g22f66761f80_7_6"/>
          <p:cNvSpPr/>
          <p:nvPr/>
        </p:nvSpPr>
        <p:spPr>
          <a:xfrm>
            <a:off x="13430300" y="3921400"/>
            <a:ext cx="3779100" cy="9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Machine Learning</a:t>
            </a:r>
            <a:r>
              <a:rPr b="1" lang="en" sz="2500"/>
              <a:t> </a:t>
            </a:r>
            <a:r>
              <a:rPr b="1" lang="en" sz="2500">
                <a:solidFill>
                  <a:schemeClr val="dk2"/>
                </a:solidFill>
              </a:rPr>
              <a:t>Algorithm</a:t>
            </a:r>
            <a:endParaRPr b="1" i="0" sz="3200" u="none" cap="none" strike="noStrike">
              <a:solidFill>
                <a:srgbClr val="000000"/>
              </a:solidFill>
            </a:endParaRPr>
          </a:p>
        </p:txBody>
      </p:sp>
      <p:sp>
        <p:nvSpPr>
          <p:cNvPr id="279" name="Google Shape;279;g22f66761f80_7_6"/>
          <p:cNvSpPr/>
          <p:nvPr/>
        </p:nvSpPr>
        <p:spPr>
          <a:xfrm>
            <a:off x="4992925" y="5996850"/>
            <a:ext cx="7402800" cy="9531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2f66761f80_7_6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281" name="Google Shape;281;g22f66761f80_7_6"/>
          <p:cNvSpPr txBox="1"/>
          <p:nvPr/>
        </p:nvSpPr>
        <p:spPr>
          <a:xfrm>
            <a:off x="267900" y="3241100"/>
            <a:ext cx="20019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0">
                <a:latin typeface="Roboto"/>
                <a:ea typeface="Roboto"/>
                <a:cs typeface="Roboto"/>
                <a:sym typeface="Roboto"/>
              </a:rPr>
              <a:t>{</a:t>
            </a:r>
            <a:endParaRPr sz="30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2" name="Google Shape;282;g22f66761f80_7_6"/>
          <p:cNvSpPr/>
          <p:nvPr/>
        </p:nvSpPr>
        <p:spPr>
          <a:xfrm>
            <a:off x="4916088" y="4715400"/>
            <a:ext cx="2265600" cy="9531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1F49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75" lIns="91425" spcFirstLastPara="1" rIns="91425" wrap="square" tIns="18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2f66761f80_7_6"/>
          <p:cNvSpPr/>
          <p:nvPr/>
        </p:nvSpPr>
        <p:spPr>
          <a:xfrm>
            <a:off x="2269800" y="4419100"/>
            <a:ext cx="2265600" cy="27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FFFF"/>
                </a:solidFill>
              </a:rPr>
              <a:t>All samples with a single varying feature related to blood type.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22f66761f80_7_6"/>
          <p:cNvSpPr txBox="1"/>
          <p:nvPr/>
        </p:nvSpPr>
        <p:spPr>
          <a:xfrm>
            <a:off x="5249725" y="1873675"/>
            <a:ext cx="688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u="sng">
                <a:latin typeface="Roboto"/>
                <a:ea typeface="Roboto"/>
                <a:cs typeface="Roboto"/>
                <a:sym typeface="Roboto"/>
              </a:rPr>
              <a:t>For Each Blood Type</a:t>
            </a:r>
            <a:endParaRPr sz="5000" u="sng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g22f66761f80_7_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2a77c95c4a_4_2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g22a77c95c4a_4_2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AdaBoost</a:t>
            </a:r>
            <a:r>
              <a:rPr lang="en"/>
              <a:t> Mortality </a:t>
            </a:r>
            <a:r>
              <a:rPr lang="en"/>
              <a:t>(</a:t>
            </a:r>
            <a:r>
              <a:rPr lang="en"/>
              <a:t>Mortality)</a:t>
            </a:r>
            <a:endParaRPr/>
          </a:p>
        </p:txBody>
      </p:sp>
      <p:sp>
        <p:nvSpPr>
          <p:cNvPr id="292" name="Google Shape;292;g22a77c95c4a_4_2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g22a77c95c4a_4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2a77c95c4a_4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2f66761f80_8_65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</a:t>
            </a:r>
            <a:r>
              <a:rPr lang="en"/>
              <a:t> Regression </a:t>
            </a:r>
            <a:r>
              <a:rPr lang="en"/>
              <a:t>(Mortality)</a:t>
            </a:r>
            <a:endParaRPr/>
          </a:p>
        </p:txBody>
      </p:sp>
      <p:sp>
        <p:nvSpPr>
          <p:cNvPr id="300" name="Google Shape;300;g22f66761f80_8_65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1" name="Google Shape;301;g22f66761f80_8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2f66761f80_8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22f66761f80_8_65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1c83c70d32_0_12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98" name="Google Shape;98;g21c83c70d32_0_12"/>
          <p:cNvSpPr txBox="1"/>
          <p:nvPr>
            <p:ph idx="1" type="body"/>
          </p:nvPr>
        </p:nvSpPr>
        <p:spPr>
          <a:xfrm>
            <a:off x="623400" y="2035600"/>
            <a:ext cx="17041200" cy="7102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Introduction Full project + branches - Francisco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Blood Type ML</a:t>
            </a:r>
            <a:endParaRPr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Intro and explanation - Juan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In Depth + conclusion - Rohan</a:t>
            </a:r>
            <a:endParaRPr sz="3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Tableau Portal+Process and Design of the Visualizations - Jimuel</a:t>
            </a:r>
            <a:endParaRPr sz="3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Application</a:t>
            </a:r>
            <a:endParaRPr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Overview - Carlos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Tools and Technologies - Ting Fung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Front End Design - Riese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Back End Design </a:t>
            </a:r>
            <a:r>
              <a:rPr lang="en" sz="3000"/>
              <a:t>- </a:t>
            </a:r>
            <a:r>
              <a:rPr lang="en" sz="3000"/>
              <a:t>Luis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Demo Visualizations - Chen Ching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Demo Features - Emily</a:t>
            </a:r>
            <a:endParaRPr sz="3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Conclusion - Rohan </a:t>
            </a:r>
            <a:endParaRPr/>
          </a:p>
        </p:txBody>
      </p:sp>
      <p:sp>
        <p:nvSpPr>
          <p:cNvPr id="99" name="Google Shape;99;g21c83c70d32_0_12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0" name="Google Shape;100;g21c83c70d32_0_12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2f66761f80_8_73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K-Nearest Neighbors </a:t>
            </a:r>
            <a:r>
              <a:rPr lang="en"/>
              <a:t>(Mortality)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2f66761f80_8_73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0" name="Google Shape;310;g22f66761f80_8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" y="2286000"/>
            <a:ext cx="8229600" cy="539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2f66761f80_8_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2286000"/>
            <a:ext cx="8229600" cy="539951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22f66761f80_8_73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2f66761f80_15_2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8" name="Google Shape;318;g22f66761f80_15_2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Decision Tree </a:t>
            </a:r>
            <a:r>
              <a:rPr lang="en"/>
              <a:t>Mortality (Mortality)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2f66761f80_15_2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g22f66761f80_15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22f66761f80_15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4000" y="2400300"/>
            <a:ext cx="82296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10938e1a20_0_24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7" name="Google Shape;327;g210938e1a20_0_24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Random Forest Mortality (Mortality)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g210938e1a20_0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10938e1a20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080" y="2286000"/>
            <a:ext cx="82296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210938e1a20_0_24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798c0cc27_0_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36" name="Google Shape;336;g23798c0cc27_0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7" name="Google Shape;337;g23798c0cc27_0_0"/>
          <p:cNvPicPr preferRelativeResize="0"/>
          <p:nvPr/>
        </p:nvPicPr>
        <p:blipFill rotWithShape="1">
          <a:blip r:embed="rId3">
            <a:alphaModFix/>
          </a:blip>
          <a:srcRect b="27460" l="76188" r="0" t="26285"/>
          <a:stretch/>
        </p:blipFill>
        <p:spPr>
          <a:xfrm>
            <a:off x="890250" y="3106916"/>
            <a:ext cx="3520538" cy="4570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3798c0cc27_0_0"/>
          <p:cNvPicPr preferRelativeResize="0"/>
          <p:nvPr/>
        </p:nvPicPr>
        <p:blipFill rotWithShape="1">
          <a:blip r:embed="rId4">
            <a:alphaModFix/>
          </a:blip>
          <a:srcRect b="27460" l="75260" r="0" t="26285"/>
          <a:stretch/>
        </p:blipFill>
        <p:spPr>
          <a:xfrm>
            <a:off x="5071660" y="3140415"/>
            <a:ext cx="3799336" cy="474628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3798c0cc27_0_0"/>
          <p:cNvSpPr txBox="1"/>
          <p:nvPr/>
        </p:nvSpPr>
        <p:spPr>
          <a:xfrm>
            <a:off x="890250" y="2286000"/>
            <a:ext cx="3657600" cy="9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Roboto"/>
                <a:ea typeface="Roboto"/>
                <a:cs typeface="Roboto"/>
                <a:sym typeface="Roboto"/>
              </a:rPr>
              <a:t>All Features</a:t>
            </a:r>
            <a:endParaRPr b="1" sz="4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3798c0cc27_0_0"/>
          <p:cNvSpPr txBox="1"/>
          <p:nvPr/>
        </p:nvSpPr>
        <p:spPr>
          <a:xfrm>
            <a:off x="5071650" y="2286000"/>
            <a:ext cx="36162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latin typeface="Roboto"/>
                <a:ea typeface="Roboto"/>
                <a:cs typeface="Roboto"/>
                <a:sym typeface="Roboto"/>
              </a:rPr>
              <a:t>Core Features</a:t>
            </a:r>
            <a:endParaRPr b="1" sz="4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1" name="Google Shape;341;g23798c0cc27_0_0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8675" y="2469350"/>
            <a:ext cx="8445924" cy="522239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23798c0cc27_0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2f66761f80_8_5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Severity (All Blood Types)</a:t>
            </a:r>
            <a:endParaRPr/>
          </a:p>
        </p:txBody>
      </p:sp>
      <p:sp>
        <p:nvSpPr>
          <p:cNvPr id="348" name="Google Shape;348;g22f66761f80_8_5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9" name="Google Shape;349;g22f66761f80_8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400" y="2035612"/>
            <a:ext cx="5486400" cy="359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2f66761f80_8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400" y="5705404"/>
            <a:ext cx="5486400" cy="35981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1" name="Google Shape;351;g22f66761f80_8_50"/>
          <p:cNvGraphicFramePr/>
          <p:nvPr/>
        </p:nvGraphicFramePr>
        <p:xfrm>
          <a:off x="14241350" y="2797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{632AE5B4-D9C7-4D5F-9E96-2BF9D24BEE53}</a:tableStyleId>
              </a:tblPr>
              <a:tblGrid>
                <a:gridCol w="3696350"/>
              </a:tblGrid>
              <a:tr h="794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Boruta </a:t>
                      </a:r>
                      <a:r>
                        <a:rPr b="1" lang="en" sz="2500"/>
                        <a:t>Severity</a:t>
                      </a:r>
                      <a:endParaRPr b="1" sz="2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/>
                        <a:t>(All Blood Types)</a:t>
                      </a:r>
                      <a:endParaRPr b="1" sz="2500"/>
                    </a:p>
                  </a:txBody>
                  <a:tcPr marT="91425" marB="91425" marR="91425" marL="91425">
                    <a:lnL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Chills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7E6B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Cyanosis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Diarrhea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A7D6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Cough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C232"/>
                    </a:solidFill>
                  </a:tcPr>
                </a:tc>
              </a:tr>
              <a:tr h="670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/>
                        <a:t>Sore Throat</a:t>
                      </a:r>
                      <a:endParaRPr sz="3200"/>
                    </a:p>
                  </a:txBody>
                  <a:tcPr marT="91425" marB="91425" marR="91425" marL="91425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E7CC3"/>
                    </a:solidFill>
                  </a:tcPr>
                </a:tc>
              </a:tr>
            </a:tbl>
          </a:graphicData>
        </a:graphic>
      </p:graphicFrame>
      <p:pic>
        <p:nvPicPr>
          <p:cNvPr id="352" name="Google Shape;352;g22f66761f80_8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9400" y="2035600"/>
            <a:ext cx="5486400" cy="359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2f66761f80_8_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9400" y="5705400"/>
            <a:ext cx="5486400" cy="359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2f66761f80_8_5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8a0d292dc9_3_82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Tableau Branch Overview</a:t>
            </a:r>
            <a:endParaRPr/>
          </a:p>
        </p:txBody>
      </p:sp>
      <p:pic>
        <p:nvPicPr>
          <p:cNvPr id="360" name="Google Shape;360;g18a0d292dc9_3_82"/>
          <p:cNvPicPr preferRelativeResize="0"/>
          <p:nvPr/>
        </p:nvPicPr>
        <p:blipFill rotWithShape="1">
          <a:blip r:embed="rId3">
            <a:alphaModFix/>
          </a:blip>
          <a:srcRect b="-5599" l="0" r="0" t="5600"/>
          <a:stretch/>
        </p:blipFill>
        <p:spPr>
          <a:xfrm>
            <a:off x="357549" y="6944425"/>
            <a:ext cx="2837350" cy="28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8a0d292dc9_3_82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g18a0d292dc9_3_82"/>
          <p:cNvSpPr txBox="1"/>
          <p:nvPr/>
        </p:nvSpPr>
        <p:spPr>
          <a:xfrm>
            <a:off x="623400" y="2483725"/>
            <a:ext cx="12132600" cy="41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85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Char char="●"/>
            </a:pPr>
            <a:r>
              <a:rPr lang="en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Tableau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6477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professional visual analytics application </a:t>
            </a:r>
            <a:endParaRPr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6477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Used to create and experiment with data visualizations</a:t>
            </a:r>
            <a:endParaRPr sz="3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68580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Char char="●"/>
            </a:pPr>
            <a:r>
              <a:rPr lang="en" sz="3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Tableau Public</a:t>
            </a:r>
            <a:endParaRPr sz="3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6477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browser version of Tableau</a:t>
            </a:r>
            <a:endParaRPr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647700" lvl="1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"/>
              <a:buChar char="○"/>
            </a:pPr>
            <a:r>
              <a:rPr lang="en" sz="3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Allows us to share our data visualizations</a:t>
            </a:r>
            <a:endParaRPr sz="3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18a0d292dc9_3_82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Jimuel Julaton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096e0d25da_1_0"/>
          <p:cNvSpPr txBox="1"/>
          <p:nvPr>
            <p:ph type="title"/>
          </p:nvPr>
        </p:nvSpPr>
        <p:spPr>
          <a:xfrm>
            <a:off x="623400" y="697775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Tableau Public Portal</a:t>
            </a:r>
            <a:endParaRPr/>
          </a:p>
        </p:txBody>
      </p:sp>
      <p:sp>
        <p:nvSpPr>
          <p:cNvPr id="369" name="Google Shape;369;g2096e0d25da_1_0"/>
          <p:cNvSpPr txBox="1"/>
          <p:nvPr>
            <p:ph idx="1" type="body"/>
          </p:nvPr>
        </p:nvSpPr>
        <p:spPr>
          <a:xfrm>
            <a:off x="623400" y="1913375"/>
            <a:ext cx="170412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Link</a:t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096e0d25da_1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g2096e0d25da_1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Jimuel Julaton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72" name="Google Shape;372;g2096e0d25da_1_0"/>
          <p:cNvPicPr preferRelativeResize="0"/>
          <p:nvPr/>
        </p:nvPicPr>
        <p:blipFill rotWithShape="1">
          <a:blip r:embed="rId4">
            <a:alphaModFix/>
          </a:blip>
          <a:srcRect b="0" l="7917" r="8302" t="0"/>
          <a:stretch/>
        </p:blipFill>
        <p:spPr>
          <a:xfrm>
            <a:off x="2292975" y="2755063"/>
            <a:ext cx="12018476" cy="69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8a0d292dc9_3_164"/>
          <p:cNvSpPr txBox="1"/>
          <p:nvPr>
            <p:ph type="title"/>
          </p:nvPr>
        </p:nvSpPr>
        <p:spPr>
          <a:xfrm>
            <a:off x="686400" y="394300"/>
            <a:ext cx="15446400" cy="17757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Process</a:t>
            </a:r>
            <a:endParaRPr/>
          </a:p>
        </p:txBody>
      </p:sp>
      <p:sp>
        <p:nvSpPr>
          <p:cNvPr id="378" name="Google Shape;378;g18a0d292dc9_3_164"/>
          <p:cNvSpPr txBox="1"/>
          <p:nvPr>
            <p:ph idx="1" type="body"/>
          </p:nvPr>
        </p:nvSpPr>
        <p:spPr>
          <a:xfrm>
            <a:off x="496050" y="1848525"/>
            <a:ext cx="17295900" cy="71124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685800" lvl="0" marL="9144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The Tableau branch mainly focused on the research of possible external factors that could’ve impact COVID-19</a:t>
            </a:r>
            <a:endParaRPr/>
          </a:p>
          <a:p>
            <a:pPr indent="0" lvl="0" marL="91440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18a0d292dc9_3_164"/>
          <p:cNvSpPr/>
          <p:nvPr/>
        </p:nvSpPr>
        <p:spPr>
          <a:xfrm>
            <a:off x="686400" y="4741700"/>
            <a:ext cx="4078800" cy="26520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Brainstorm</a:t>
            </a:r>
            <a:endParaRPr sz="2800"/>
          </a:p>
        </p:txBody>
      </p:sp>
      <p:sp>
        <p:nvSpPr>
          <p:cNvPr id="380" name="Google Shape;380;g18a0d292dc9_3_164"/>
          <p:cNvSpPr/>
          <p:nvPr/>
        </p:nvSpPr>
        <p:spPr>
          <a:xfrm>
            <a:off x="4765200" y="4741700"/>
            <a:ext cx="4078800" cy="2652000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063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Research</a:t>
            </a:r>
            <a:endParaRPr sz="2800"/>
          </a:p>
        </p:txBody>
      </p:sp>
      <p:sp>
        <p:nvSpPr>
          <p:cNvPr id="381" name="Google Shape;381;g18a0d292dc9_3_164"/>
          <p:cNvSpPr/>
          <p:nvPr/>
        </p:nvSpPr>
        <p:spPr>
          <a:xfrm>
            <a:off x="12922800" y="4741700"/>
            <a:ext cx="4078800" cy="2652000"/>
          </a:xfrm>
          <a:prstGeom prst="chevron">
            <a:avLst>
              <a:gd fmla="val 50000" name="adj"/>
            </a:avLst>
          </a:prstGeom>
          <a:solidFill>
            <a:schemeClr val="accent6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Analyze</a:t>
            </a:r>
            <a:endParaRPr sz="2800"/>
          </a:p>
        </p:txBody>
      </p:sp>
      <p:sp>
        <p:nvSpPr>
          <p:cNvPr id="382" name="Google Shape;382;g18a0d292dc9_3_164"/>
          <p:cNvSpPr/>
          <p:nvPr/>
        </p:nvSpPr>
        <p:spPr>
          <a:xfrm>
            <a:off x="8844000" y="4741700"/>
            <a:ext cx="4078800" cy="26520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Visualize</a:t>
            </a:r>
            <a:endParaRPr sz="2800"/>
          </a:p>
        </p:txBody>
      </p:sp>
      <p:sp>
        <p:nvSpPr>
          <p:cNvPr id="383" name="Google Shape;383;g18a0d292dc9_3_164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4" name="Google Shape;384;g18a0d292dc9_3_164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Jimuel Julaton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29ef2369a8_1_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Javascript Application Overview</a:t>
            </a:r>
            <a:endParaRPr/>
          </a:p>
        </p:txBody>
      </p:sp>
      <p:sp>
        <p:nvSpPr>
          <p:cNvPr id="390" name="Google Shape;390;g229ef2369a8_1_0"/>
          <p:cNvSpPr txBox="1"/>
          <p:nvPr>
            <p:ph idx="1" type="body"/>
          </p:nvPr>
        </p:nvSpPr>
        <p:spPr>
          <a:xfrm>
            <a:off x="623400" y="2459750"/>
            <a:ext cx="82131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purpose of the JavaScript Application?</a:t>
            </a:r>
            <a:endParaRPr/>
          </a:p>
          <a:p>
            <a:pPr indent="-444500" lvl="0" marL="457200" rtl="0" algn="l">
              <a:spcBef>
                <a:spcPts val="2400"/>
              </a:spcBef>
              <a:spcAft>
                <a:spcPts val="0"/>
              </a:spcAft>
              <a:buSzPts val="3400"/>
              <a:buChar char="●"/>
            </a:pPr>
            <a:r>
              <a:rPr lang="en" sz="3400"/>
              <a:t>Simplistic portal reaches a wider audience</a:t>
            </a:r>
            <a:endParaRPr sz="3400"/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" sz="3400"/>
              <a:t>Dynamic coding allows for longevity</a:t>
            </a:r>
            <a:endParaRPr sz="3400"/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" sz="3400"/>
              <a:t>Faster loading times and advanced filtering options</a:t>
            </a:r>
            <a:endParaRPr sz="3400"/>
          </a:p>
        </p:txBody>
      </p:sp>
      <p:sp>
        <p:nvSpPr>
          <p:cNvPr id="391" name="Google Shape;391;g229ef2369a8_1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2" name="Google Shape;392;g229ef2369a8_1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Carlos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3" name="Google Shape;393;g229ef2369a8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8725" y="2660248"/>
            <a:ext cx="9059552" cy="4779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29f38540a5_0_6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</a:t>
            </a:r>
            <a:endParaRPr/>
          </a:p>
        </p:txBody>
      </p:sp>
      <p:sp>
        <p:nvSpPr>
          <p:cNvPr id="399" name="Google Shape;399;g229f38540a5_0_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0" name="Google Shape;400;g229f38540a5_0_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Carlos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1" name="Google Shape;401;g229f38540a5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400" y="2655154"/>
            <a:ext cx="11806187" cy="66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229f38540a5_0_6"/>
          <p:cNvSpPr/>
          <p:nvPr/>
        </p:nvSpPr>
        <p:spPr>
          <a:xfrm>
            <a:off x="981850" y="2513700"/>
            <a:ext cx="10816500" cy="3422100"/>
          </a:xfrm>
          <a:prstGeom prst="flowChartAlternateProcess">
            <a:avLst/>
          </a:prstGeom>
          <a:solidFill>
            <a:srgbClr val="000000">
              <a:alpha val="0"/>
            </a:srgbClr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29f38540a5_0_6"/>
          <p:cNvSpPr/>
          <p:nvPr/>
        </p:nvSpPr>
        <p:spPr>
          <a:xfrm>
            <a:off x="1185550" y="7799832"/>
            <a:ext cx="10429500" cy="1690800"/>
          </a:xfrm>
          <a:prstGeom prst="flowChartAlternateProcess">
            <a:avLst/>
          </a:prstGeom>
          <a:solidFill>
            <a:srgbClr val="000000">
              <a:alpha val="0"/>
            </a:srgbClr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29f38540a5_0_6"/>
          <p:cNvSpPr txBox="1"/>
          <p:nvPr/>
        </p:nvSpPr>
        <p:spPr>
          <a:xfrm>
            <a:off x="12185500" y="2391475"/>
            <a:ext cx="58329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UI is separated into 3 parts: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"/>
              <a:buChar char="●"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Data and Visualization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"/>
              <a:buChar char="●"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Options to apply filters or add to dashboard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"/>
              <a:buChar char="●"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More Visualizations to explore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Google Shape;405;g229f38540a5_0_6"/>
          <p:cNvSpPr/>
          <p:nvPr/>
        </p:nvSpPr>
        <p:spPr>
          <a:xfrm>
            <a:off x="12226250" y="3287775"/>
            <a:ext cx="305700" cy="3057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29f38540a5_0_6"/>
          <p:cNvSpPr/>
          <p:nvPr/>
        </p:nvSpPr>
        <p:spPr>
          <a:xfrm>
            <a:off x="12226250" y="3908700"/>
            <a:ext cx="305700" cy="3057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229f38540a5_0_6"/>
          <p:cNvSpPr/>
          <p:nvPr/>
        </p:nvSpPr>
        <p:spPr>
          <a:xfrm>
            <a:off x="12226250" y="5143500"/>
            <a:ext cx="305700" cy="3057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29f38540a5_0_6"/>
          <p:cNvSpPr/>
          <p:nvPr/>
        </p:nvSpPr>
        <p:spPr>
          <a:xfrm>
            <a:off x="1473250" y="7359100"/>
            <a:ext cx="3240900" cy="30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29f38540a5_0_6"/>
          <p:cNvSpPr/>
          <p:nvPr/>
        </p:nvSpPr>
        <p:spPr>
          <a:xfrm>
            <a:off x="1267025" y="6502800"/>
            <a:ext cx="10266600" cy="977100"/>
          </a:xfrm>
          <a:prstGeom prst="flowChartAlternateProcess">
            <a:avLst/>
          </a:prstGeom>
          <a:solidFill>
            <a:srgbClr val="000000">
              <a:alpha val="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b243796a9_1_2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g22b243796a9_1_27"/>
          <p:cNvPicPr preferRelativeResize="0"/>
          <p:nvPr/>
        </p:nvPicPr>
        <p:blipFill rotWithShape="1">
          <a:blip r:embed="rId3">
            <a:alphaModFix/>
          </a:blip>
          <a:srcRect b="14855" l="6858" r="11688" t="2011"/>
          <a:stretch/>
        </p:blipFill>
        <p:spPr>
          <a:xfrm>
            <a:off x="673650" y="365760"/>
            <a:ext cx="2959913" cy="3566159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g22b243796a9_1_27"/>
          <p:cNvSpPr txBox="1"/>
          <p:nvPr/>
        </p:nvSpPr>
        <p:spPr>
          <a:xfrm>
            <a:off x="457200" y="4114800"/>
            <a:ext cx="2931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b="1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Project  Lead 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8" name="Google Shape;108;g22b243796a9_1_27"/>
          <p:cNvPicPr preferRelativeResize="0"/>
          <p:nvPr/>
        </p:nvPicPr>
        <p:blipFill rotWithShape="1">
          <a:blip r:embed="rId4">
            <a:alphaModFix/>
          </a:blip>
          <a:srcRect b="0" l="0" r="12095" t="8399"/>
          <a:stretch/>
        </p:blipFill>
        <p:spPr>
          <a:xfrm>
            <a:off x="4502075" y="365760"/>
            <a:ext cx="2903744" cy="3566158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g22b243796a9_1_27"/>
          <p:cNvSpPr txBox="1"/>
          <p:nvPr/>
        </p:nvSpPr>
        <p:spPr>
          <a:xfrm>
            <a:off x="4450400" y="4114800"/>
            <a:ext cx="26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</a:t>
            </a:r>
            <a:endParaRPr b="1"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User Experience (UX)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Engineer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0" name="Google Shape;110;g22b243796a9_1_27"/>
          <p:cNvPicPr preferRelativeResize="0"/>
          <p:nvPr/>
        </p:nvPicPr>
        <p:blipFill rotWithShape="1">
          <a:blip r:embed="rId5">
            <a:alphaModFix/>
          </a:blip>
          <a:srcRect b="8535" l="18593" r="11899" t="24151"/>
          <a:stretch/>
        </p:blipFill>
        <p:spPr>
          <a:xfrm>
            <a:off x="8227100" y="365760"/>
            <a:ext cx="2769833" cy="3566160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" name="Google Shape;111;g22b243796a9_1_27"/>
          <p:cNvSpPr txBox="1"/>
          <p:nvPr/>
        </p:nvSpPr>
        <p:spPr>
          <a:xfrm>
            <a:off x="7992675" y="41148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Jimuel Julaton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Data Visualization Engineer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2" name="Google Shape;112;g22b243796a9_1_27"/>
          <p:cNvPicPr preferRelativeResize="0"/>
          <p:nvPr/>
        </p:nvPicPr>
        <p:blipFill rotWithShape="1">
          <a:blip r:embed="rId6">
            <a:alphaModFix/>
          </a:blip>
          <a:srcRect b="0" l="10039" r="8467" t="0"/>
          <a:stretch/>
        </p:blipFill>
        <p:spPr>
          <a:xfrm>
            <a:off x="11655951" y="365760"/>
            <a:ext cx="2659509" cy="3566160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3" name="Google Shape;113;g22b243796a9_1_27"/>
          <p:cNvSpPr txBox="1"/>
          <p:nvPr/>
        </p:nvSpPr>
        <p:spPr>
          <a:xfrm>
            <a:off x="11604274" y="4114800"/>
            <a:ext cx="268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Juan Hernandez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Data Analyst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4" name="Google Shape;114;g22b243796a9_1_27"/>
          <p:cNvPicPr preferRelativeResize="0"/>
          <p:nvPr/>
        </p:nvPicPr>
        <p:blipFill rotWithShape="1">
          <a:blip r:embed="rId7">
            <a:alphaModFix/>
          </a:blip>
          <a:srcRect b="0" l="9033" r="10236" t="28351"/>
          <a:stretch/>
        </p:blipFill>
        <p:spPr>
          <a:xfrm>
            <a:off x="14758650" y="365760"/>
            <a:ext cx="3011195" cy="3566160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" name="Google Shape;115;g22b243796a9_1_27"/>
          <p:cNvSpPr txBox="1"/>
          <p:nvPr/>
        </p:nvSpPr>
        <p:spPr>
          <a:xfrm>
            <a:off x="14758649" y="4114800"/>
            <a:ext cx="26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Chen-Ching Lin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Data Visualization Engineer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116" name="Google Shape;116;g22b243796a9_1_27"/>
          <p:cNvPicPr preferRelativeResize="0"/>
          <p:nvPr/>
        </p:nvPicPr>
        <p:blipFill rotWithShape="1">
          <a:blip r:embed="rId8">
            <a:alphaModFix/>
          </a:blip>
          <a:srcRect b="13315" l="0" r="14302" t="8996"/>
          <a:stretch/>
        </p:blipFill>
        <p:spPr>
          <a:xfrm>
            <a:off x="725350" y="5371450"/>
            <a:ext cx="2959925" cy="3566150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7" name="Google Shape;117;g22b243796a9_1_27"/>
          <p:cNvSpPr txBox="1"/>
          <p:nvPr/>
        </p:nvSpPr>
        <p:spPr>
          <a:xfrm>
            <a:off x="637680" y="9050150"/>
            <a:ext cx="26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Carlos Hernandez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Data Gatherer/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Developer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8" name="Google Shape;118;g22b243796a9_1_27"/>
          <p:cNvPicPr preferRelativeResize="0"/>
          <p:nvPr/>
        </p:nvPicPr>
        <p:blipFill rotWithShape="1">
          <a:blip r:embed="rId9">
            <a:alphaModFix/>
          </a:blip>
          <a:srcRect b="19749" l="12384" r="20306" t="0"/>
          <a:stretch/>
        </p:blipFill>
        <p:spPr>
          <a:xfrm>
            <a:off x="4492551" y="5371450"/>
            <a:ext cx="2903750" cy="3566150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9" name="Google Shape;119;g22b243796a9_1_27"/>
          <p:cNvSpPr txBox="1"/>
          <p:nvPr/>
        </p:nvSpPr>
        <p:spPr>
          <a:xfrm>
            <a:off x="4408263" y="9052560"/>
            <a:ext cx="268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Riese Atianzar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User Interface Designer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20" name="Google Shape;120;g22b243796a9_1_27"/>
          <p:cNvPicPr preferRelativeResize="0"/>
          <p:nvPr/>
        </p:nvPicPr>
        <p:blipFill rotWithShape="1">
          <a:blip r:embed="rId10">
            <a:alphaModFix/>
          </a:blip>
          <a:srcRect b="0" l="9812" r="0" t="9297"/>
          <a:stretch/>
        </p:blipFill>
        <p:spPr>
          <a:xfrm>
            <a:off x="8140587" y="5297838"/>
            <a:ext cx="2770632" cy="3713366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1" name="Google Shape;121;g22b243796a9_1_27"/>
          <p:cNvPicPr preferRelativeResize="0"/>
          <p:nvPr/>
        </p:nvPicPr>
        <p:blipFill rotWithShape="1">
          <a:blip r:embed="rId11">
            <a:alphaModFix/>
          </a:blip>
          <a:srcRect b="0" l="14186" r="7566" t="19008"/>
          <a:stretch/>
        </p:blipFill>
        <p:spPr>
          <a:xfrm>
            <a:off x="11655488" y="5297838"/>
            <a:ext cx="2683500" cy="3713374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2" name="Google Shape;122;g22b243796a9_1_27"/>
          <p:cNvPicPr preferRelativeResize="0"/>
          <p:nvPr/>
        </p:nvPicPr>
        <p:blipFill rotWithShape="1">
          <a:blip r:embed="rId12">
            <a:alphaModFix/>
          </a:blip>
          <a:srcRect b="10" l="19746" r="14996" t="-10"/>
          <a:stretch/>
        </p:blipFill>
        <p:spPr>
          <a:xfrm>
            <a:off x="14868775" y="5298288"/>
            <a:ext cx="2790931" cy="3712464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g22b243796a9_1_27"/>
          <p:cNvSpPr txBox="1"/>
          <p:nvPr/>
        </p:nvSpPr>
        <p:spPr>
          <a:xfrm>
            <a:off x="8031875" y="9052560"/>
            <a:ext cx="26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Emily Gonzalez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Data Visualization Engineer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4" name="Google Shape;124;g22b243796a9_1_27"/>
          <p:cNvSpPr txBox="1"/>
          <p:nvPr/>
        </p:nvSpPr>
        <p:spPr>
          <a:xfrm>
            <a:off x="11655463" y="9052560"/>
            <a:ext cx="268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Ting Fung Ha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Technical Writer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25" name="Google Shape;125;g22b243796a9_1_27"/>
          <p:cNvSpPr txBox="1"/>
          <p:nvPr/>
        </p:nvSpPr>
        <p:spPr>
          <a:xfrm>
            <a:off x="14922500" y="9178453"/>
            <a:ext cx="268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Luis Gonzalez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User Experience (UX)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26" name="Google Shape;126;g22b243796a9_1_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812350" y="5280659"/>
            <a:ext cx="2790931" cy="3712466"/>
          </a:xfrm>
          <a:prstGeom prst="rect">
            <a:avLst/>
          </a:prstGeom>
          <a:noFill/>
          <a:ln cap="flat" cmpd="sng" w="76200">
            <a:solidFill>
              <a:srgbClr val="11111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54d1c628c1_0_13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Navigation (Continued)</a:t>
            </a:r>
            <a:endParaRPr/>
          </a:p>
        </p:txBody>
      </p:sp>
      <p:sp>
        <p:nvSpPr>
          <p:cNvPr id="415" name="Google Shape;415;g154d1c628c1_0_13"/>
          <p:cNvSpPr txBox="1"/>
          <p:nvPr>
            <p:ph idx="1" type="body"/>
          </p:nvPr>
        </p:nvSpPr>
        <p:spPr>
          <a:xfrm>
            <a:off x="8201175" y="2035875"/>
            <a:ext cx="94635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Char char="●"/>
            </a:pPr>
            <a:r>
              <a:rPr lang="en">
                <a:solidFill>
                  <a:srgbClr val="666666"/>
                </a:solidFill>
              </a:rPr>
              <a:t>Intuitive navigation is one of the most important elements of any successful application.</a:t>
            </a:r>
            <a:endParaRPr>
              <a:solidFill>
                <a:srgbClr val="666666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Char char="●"/>
            </a:pPr>
            <a:r>
              <a:rPr lang="en">
                <a:solidFill>
                  <a:srgbClr val="666666"/>
                </a:solidFill>
              </a:rPr>
              <a:t>Efficiently designed applications help users traverse through different pages, enabling them to find useful information quickly.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Char char="●"/>
            </a:pPr>
            <a:r>
              <a:rPr lang="en">
                <a:solidFill>
                  <a:srgbClr val="666666"/>
                </a:solidFill>
              </a:rPr>
              <a:t>A simple hierarchy helps users develop an easy mental map for using the application. </a:t>
            </a:r>
            <a:endParaRPr/>
          </a:p>
        </p:txBody>
      </p:sp>
      <p:sp>
        <p:nvSpPr>
          <p:cNvPr id="416" name="Google Shape;416;g154d1c628c1_0_13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7" name="Google Shape;417;g154d1c628c1_0_13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Carlos Hernandez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8" name="Google Shape;418;g154d1c628c1_0_13"/>
          <p:cNvSpPr/>
          <p:nvPr/>
        </p:nvSpPr>
        <p:spPr>
          <a:xfrm>
            <a:off x="1833788" y="2217675"/>
            <a:ext cx="2241900" cy="635100"/>
          </a:xfrm>
          <a:prstGeom prst="rect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Main Page</a:t>
            </a:r>
            <a:endParaRPr b="1" sz="3000"/>
          </a:p>
        </p:txBody>
      </p:sp>
      <p:sp>
        <p:nvSpPr>
          <p:cNvPr id="419" name="Google Shape;419;g154d1c628c1_0_13"/>
          <p:cNvSpPr/>
          <p:nvPr/>
        </p:nvSpPr>
        <p:spPr>
          <a:xfrm>
            <a:off x="4704693" y="4550663"/>
            <a:ext cx="1189500" cy="29730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Dashboard</a:t>
            </a:r>
            <a:endParaRPr sz="1500"/>
          </a:p>
        </p:txBody>
      </p:sp>
      <p:sp>
        <p:nvSpPr>
          <p:cNvPr id="420" name="Google Shape;420;g154d1c628c1_0_13"/>
          <p:cNvSpPr/>
          <p:nvPr/>
        </p:nvSpPr>
        <p:spPr>
          <a:xfrm>
            <a:off x="4704705" y="4129775"/>
            <a:ext cx="1189500" cy="29730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Sponsors</a:t>
            </a:r>
            <a:endParaRPr sz="1500"/>
          </a:p>
        </p:txBody>
      </p:sp>
      <p:sp>
        <p:nvSpPr>
          <p:cNvPr id="421" name="Google Shape;421;g154d1c628c1_0_13"/>
          <p:cNvSpPr/>
          <p:nvPr/>
        </p:nvSpPr>
        <p:spPr>
          <a:xfrm>
            <a:off x="4704700" y="3320213"/>
            <a:ext cx="1189500" cy="29730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About Us</a:t>
            </a:r>
            <a:endParaRPr sz="1600"/>
          </a:p>
        </p:txBody>
      </p:sp>
      <p:sp>
        <p:nvSpPr>
          <p:cNvPr id="422" name="Google Shape;422;g154d1c628c1_0_13"/>
          <p:cNvSpPr/>
          <p:nvPr/>
        </p:nvSpPr>
        <p:spPr>
          <a:xfrm>
            <a:off x="4704705" y="3738975"/>
            <a:ext cx="1189500" cy="297300"/>
          </a:xfrm>
          <a:prstGeom prst="rect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Resources</a:t>
            </a:r>
            <a:endParaRPr sz="1600"/>
          </a:p>
        </p:txBody>
      </p:sp>
      <p:sp>
        <p:nvSpPr>
          <p:cNvPr id="423" name="Google Shape;423;g154d1c628c1_0_13"/>
          <p:cNvSpPr/>
          <p:nvPr/>
        </p:nvSpPr>
        <p:spPr>
          <a:xfrm>
            <a:off x="1833800" y="3967575"/>
            <a:ext cx="2241900" cy="635100"/>
          </a:xfrm>
          <a:prstGeom prst="parallelogram">
            <a:avLst>
              <a:gd fmla="val 25000" name="adj"/>
            </a:avLst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Select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Region</a:t>
            </a:r>
            <a:endParaRPr sz="2000"/>
          </a:p>
        </p:txBody>
      </p:sp>
      <p:sp>
        <p:nvSpPr>
          <p:cNvPr id="424" name="Google Shape;424;g154d1c628c1_0_13"/>
          <p:cNvSpPr/>
          <p:nvPr/>
        </p:nvSpPr>
        <p:spPr>
          <a:xfrm>
            <a:off x="2173977" y="6556089"/>
            <a:ext cx="3776700" cy="2463600"/>
          </a:xfrm>
          <a:prstGeom prst="rect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154d1c628c1_0_13"/>
          <p:cNvSpPr/>
          <p:nvPr/>
        </p:nvSpPr>
        <p:spPr>
          <a:xfrm rot="-5400000">
            <a:off x="627900" y="7477125"/>
            <a:ext cx="2467200" cy="624900"/>
          </a:xfrm>
          <a:prstGeom prst="rect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Filter</a:t>
            </a:r>
            <a:endParaRPr sz="5000"/>
          </a:p>
        </p:txBody>
      </p:sp>
      <p:sp>
        <p:nvSpPr>
          <p:cNvPr id="426" name="Google Shape;426;g154d1c628c1_0_13"/>
          <p:cNvSpPr/>
          <p:nvPr/>
        </p:nvSpPr>
        <p:spPr>
          <a:xfrm>
            <a:off x="1549050" y="6110775"/>
            <a:ext cx="4401600" cy="450600"/>
          </a:xfrm>
          <a:prstGeom prst="rect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Visuals</a:t>
            </a:r>
            <a:endParaRPr b="1" sz="3600"/>
          </a:p>
        </p:txBody>
      </p:sp>
      <p:cxnSp>
        <p:nvCxnSpPr>
          <p:cNvPr id="427" name="Google Shape;427;g154d1c628c1_0_13"/>
          <p:cNvCxnSpPr>
            <a:stCxn id="418" idx="2"/>
            <a:endCxn id="423" idx="0"/>
          </p:cNvCxnSpPr>
          <p:nvPr/>
        </p:nvCxnSpPr>
        <p:spPr>
          <a:xfrm>
            <a:off x="2954738" y="2852775"/>
            <a:ext cx="0" cy="1114800"/>
          </a:xfrm>
          <a:prstGeom prst="straightConnector1">
            <a:avLst/>
          </a:prstGeom>
          <a:noFill/>
          <a:ln cap="flat" cmpd="sng" w="762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8" name="Google Shape;428;g154d1c628c1_0_13"/>
          <p:cNvCxnSpPr>
            <a:stCxn id="423" idx="4"/>
            <a:endCxn id="426" idx="0"/>
          </p:cNvCxnSpPr>
          <p:nvPr/>
        </p:nvCxnSpPr>
        <p:spPr>
          <a:xfrm flipH="1" rot="-5400000">
            <a:off x="2598200" y="4959225"/>
            <a:ext cx="1508100" cy="795000"/>
          </a:xfrm>
          <a:prstGeom prst="bentConnector3">
            <a:avLst>
              <a:gd fmla="val 50000" name="adj1"/>
            </a:avLst>
          </a:prstGeom>
          <a:noFill/>
          <a:ln cap="flat" cmpd="sng" w="762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9" name="Google Shape;429;g154d1c628c1_0_13"/>
          <p:cNvCxnSpPr>
            <a:stCxn id="430" idx="3"/>
            <a:endCxn id="421" idx="3"/>
          </p:cNvCxnSpPr>
          <p:nvPr/>
        </p:nvCxnSpPr>
        <p:spPr>
          <a:xfrm flipH="1">
            <a:off x="5894150" y="2535225"/>
            <a:ext cx="503400" cy="933600"/>
          </a:xfrm>
          <a:prstGeom prst="bentConnector3">
            <a:avLst>
              <a:gd fmla="val -4730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1" name="Google Shape;431;g154d1c628c1_0_13"/>
          <p:cNvCxnSpPr>
            <a:stCxn id="430" idx="3"/>
            <a:endCxn id="422" idx="3"/>
          </p:cNvCxnSpPr>
          <p:nvPr/>
        </p:nvCxnSpPr>
        <p:spPr>
          <a:xfrm flipH="1">
            <a:off x="5894150" y="2535225"/>
            <a:ext cx="503400" cy="1352400"/>
          </a:xfrm>
          <a:prstGeom prst="bentConnector3">
            <a:avLst>
              <a:gd fmla="val -4730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2" name="Google Shape;432;g154d1c628c1_0_13"/>
          <p:cNvCxnSpPr>
            <a:stCxn id="430" idx="3"/>
            <a:endCxn id="420" idx="3"/>
          </p:cNvCxnSpPr>
          <p:nvPr/>
        </p:nvCxnSpPr>
        <p:spPr>
          <a:xfrm flipH="1">
            <a:off x="5894150" y="2535225"/>
            <a:ext cx="503400" cy="1743300"/>
          </a:xfrm>
          <a:prstGeom prst="bentConnector3">
            <a:avLst>
              <a:gd fmla="val -4730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3" name="Google Shape;433;g154d1c628c1_0_13"/>
          <p:cNvCxnSpPr>
            <a:stCxn id="418" idx="3"/>
            <a:endCxn id="430" idx="1"/>
          </p:cNvCxnSpPr>
          <p:nvPr/>
        </p:nvCxnSpPr>
        <p:spPr>
          <a:xfrm>
            <a:off x="4075688" y="2535225"/>
            <a:ext cx="1168500" cy="600"/>
          </a:xfrm>
          <a:prstGeom prst="bentConnector3">
            <a:avLst>
              <a:gd fmla="val 4999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30" name="Google Shape;430;g154d1c628c1_0_13"/>
          <p:cNvSpPr/>
          <p:nvPr/>
        </p:nvSpPr>
        <p:spPr>
          <a:xfrm>
            <a:off x="5244050" y="2264475"/>
            <a:ext cx="1153500" cy="54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Toolbar</a:t>
            </a:r>
            <a:endParaRPr/>
          </a:p>
        </p:txBody>
      </p:sp>
      <p:cxnSp>
        <p:nvCxnSpPr>
          <p:cNvPr id="434" name="Google Shape;434;g154d1c628c1_0_13"/>
          <p:cNvCxnSpPr>
            <a:stCxn id="430" idx="3"/>
            <a:endCxn id="419" idx="3"/>
          </p:cNvCxnSpPr>
          <p:nvPr/>
        </p:nvCxnSpPr>
        <p:spPr>
          <a:xfrm flipH="1">
            <a:off x="5894150" y="2535225"/>
            <a:ext cx="503400" cy="2164200"/>
          </a:xfrm>
          <a:prstGeom prst="bentConnector3">
            <a:avLst>
              <a:gd fmla="val -47303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5" name="Google Shape;435;g154d1c628c1_0_13"/>
          <p:cNvCxnSpPr>
            <a:stCxn id="424" idx="3"/>
            <a:endCxn id="419" idx="2"/>
          </p:cNvCxnSpPr>
          <p:nvPr/>
        </p:nvCxnSpPr>
        <p:spPr>
          <a:xfrm rot="10800000">
            <a:off x="5299377" y="4847889"/>
            <a:ext cx="651300" cy="2940000"/>
          </a:xfrm>
          <a:prstGeom prst="bentConnector4">
            <a:avLst>
              <a:gd fmla="val -36561" name="adj1"/>
              <a:gd fmla="val 70948" name="adj2"/>
            </a:avLst>
          </a:prstGeom>
          <a:noFill/>
          <a:ln cap="flat" cmpd="sng" w="38100">
            <a:solidFill>
              <a:srgbClr val="595959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436" name="Google Shape;436;g154d1c628c1_0_13"/>
          <p:cNvSpPr/>
          <p:nvPr/>
        </p:nvSpPr>
        <p:spPr>
          <a:xfrm>
            <a:off x="2468725" y="6857200"/>
            <a:ext cx="3008700" cy="1250400"/>
          </a:xfrm>
          <a:prstGeom prst="rect">
            <a:avLst/>
          </a:prstGeom>
          <a:solidFill>
            <a:srgbClr val="EEEEEE"/>
          </a:solidFill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154d1c628c1_0_13"/>
          <p:cNvSpPr/>
          <p:nvPr/>
        </p:nvSpPr>
        <p:spPr>
          <a:xfrm>
            <a:off x="2516125" y="8237350"/>
            <a:ext cx="741600" cy="297300"/>
          </a:xfrm>
          <a:prstGeom prst="rect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154d1c628c1_0_13"/>
          <p:cNvSpPr/>
          <p:nvPr/>
        </p:nvSpPr>
        <p:spPr>
          <a:xfrm>
            <a:off x="3599900" y="8237350"/>
            <a:ext cx="741600" cy="297300"/>
          </a:xfrm>
          <a:prstGeom prst="rect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154d1c628c1_0_13"/>
          <p:cNvSpPr/>
          <p:nvPr/>
        </p:nvSpPr>
        <p:spPr>
          <a:xfrm>
            <a:off x="4628725" y="8245075"/>
            <a:ext cx="741600" cy="297300"/>
          </a:xfrm>
          <a:prstGeom prst="rect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154d1c628c1_0_13"/>
          <p:cNvSpPr/>
          <p:nvPr/>
        </p:nvSpPr>
        <p:spPr>
          <a:xfrm>
            <a:off x="2657725" y="6925000"/>
            <a:ext cx="2630700" cy="1114800"/>
          </a:xfrm>
          <a:prstGeom prst="roundRect">
            <a:avLst>
              <a:gd fmla="val 16667" name="adj"/>
            </a:avLst>
          </a:prstGeom>
          <a:solidFill>
            <a:srgbClr val="EEEEEE"/>
          </a:solidFill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Active Visualization</a:t>
            </a:r>
            <a:endParaRPr b="1" sz="2000"/>
          </a:p>
        </p:txBody>
      </p:sp>
      <p:sp>
        <p:nvSpPr>
          <p:cNvPr id="441" name="Google Shape;441;g154d1c628c1_0_13"/>
          <p:cNvSpPr/>
          <p:nvPr/>
        </p:nvSpPr>
        <p:spPr>
          <a:xfrm>
            <a:off x="2516125" y="8599525"/>
            <a:ext cx="741600" cy="297300"/>
          </a:xfrm>
          <a:prstGeom prst="rect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154d1c628c1_0_13"/>
          <p:cNvSpPr/>
          <p:nvPr/>
        </p:nvSpPr>
        <p:spPr>
          <a:xfrm>
            <a:off x="3599900" y="8599525"/>
            <a:ext cx="741600" cy="297300"/>
          </a:xfrm>
          <a:prstGeom prst="rect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54d1c628c1_0_13"/>
          <p:cNvSpPr/>
          <p:nvPr/>
        </p:nvSpPr>
        <p:spPr>
          <a:xfrm>
            <a:off x="4628725" y="8607250"/>
            <a:ext cx="741600" cy="297300"/>
          </a:xfrm>
          <a:prstGeom prst="rect">
            <a:avLst/>
          </a:prstGeom>
          <a:solidFill>
            <a:srgbClr val="EEEEEE"/>
          </a:solidFill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29f38540a5_0_13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Quality of Life</a:t>
            </a:r>
            <a:endParaRPr/>
          </a:p>
        </p:txBody>
      </p:sp>
      <p:sp>
        <p:nvSpPr>
          <p:cNvPr id="449" name="Google Shape;449;g229f38540a5_0_13"/>
          <p:cNvSpPr txBox="1"/>
          <p:nvPr>
            <p:ph idx="1" type="body"/>
          </p:nvPr>
        </p:nvSpPr>
        <p:spPr>
          <a:xfrm>
            <a:off x="11187375" y="2459750"/>
            <a:ext cx="6742800" cy="3720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Modular design allows for easy insertion of new data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1000"/>
              </a:spcAft>
              <a:buSzPts val="3600"/>
              <a:buChar char="●"/>
            </a:pPr>
            <a:r>
              <a:rPr lang="en"/>
              <a:t>Maintenance</a:t>
            </a:r>
            <a:r>
              <a:rPr lang="en"/>
              <a:t> is also easy for existing data structures</a:t>
            </a:r>
            <a:endParaRPr/>
          </a:p>
        </p:txBody>
      </p:sp>
      <p:sp>
        <p:nvSpPr>
          <p:cNvPr id="450" name="Google Shape;450;g229f38540a5_0_13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g229f38540a5_0_13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Carlos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52" name="Google Shape;452;g229f38540a5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400" y="2459750"/>
            <a:ext cx="10563977" cy="63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2e1a24ced1_2_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and Technologies – Goals</a:t>
            </a:r>
            <a:endParaRPr/>
          </a:p>
        </p:txBody>
      </p:sp>
      <p:sp>
        <p:nvSpPr>
          <p:cNvPr id="458" name="Google Shape;458;g22e1a24ced1_2_0"/>
          <p:cNvSpPr txBox="1"/>
          <p:nvPr>
            <p:ph idx="1" type="body"/>
          </p:nvPr>
        </p:nvSpPr>
        <p:spPr>
          <a:xfrm>
            <a:off x="623400" y="2459750"/>
            <a:ext cx="16297500" cy="38289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457200" lvl="0" marL="45720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ts val="3600"/>
              <a:buChar char="●"/>
            </a:pPr>
            <a:r>
              <a:rPr lang="en">
                <a:solidFill>
                  <a:srgbClr val="000000"/>
                </a:solidFill>
              </a:rPr>
              <a:t>Provide pleasant user experience while maintain a professional layout</a:t>
            </a:r>
            <a:endParaRPr>
              <a:solidFill>
                <a:srgbClr val="000000"/>
              </a:solidFill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>
                <a:solidFill>
                  <a:srgbClr val="000000"/>
                </a:solidFill>
              </a:rPr>
              <a:t>Have full control of the application</a:t>
            </a:r>
            <a:endParaRPr>
              <a:solidFill>
                <a:srgbClr val="000000"/>
              </a:solidFill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>
                <a:solidFill>
                  <a:srgbClr val="000000"/>
                </a:solidFill>
              </a:rPr>
              <a:t>Applied contemporary technologies used in the industry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2400"/>
              </a:spcBef>
              <a:spcAft>
                <a:spcPts val="240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22e1a24ced1_2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g22e1a24ced1_2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1" name="Google Shape;461;g22e1a24ced1_2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Ting Fung Ha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2e1a24ced1_10_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Tools and Technologies - Main JavaScript Libraries</a:t>
            </a:r>
            <a:endParaRPr/>
          </a:p>
        </p:txBody>
      </p:sp>
      <p:sp>
        <p:nvSpPr>
          <p:cNvPr id="467" name="Google Shape;467;g22e1a24ced1_10_0"/>
          <p:cNvSpPr txBox="1"/>
          <p:nvPr>
            <p:ph idx="1" type="body"/>
          </p:nvPr>
        </p:nvSpPr>
        <p:spPr>
          <a:xfrm>
            <a:off x="623401" y="2161100"/>
            <a:ext cx="47319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React</a:t>
            </a:r>
            <a:endParaRPr sz="3200"/>
          </a:p>
          <a:p>
            <a:pPr indent="-431800" lvl="0" marL="45720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Easy to learn and implement</a:t>
            </a:r>
            <a:endParaRPr sz="3200"/>
          </a:p>
          <a:p>
            <a:pPr indent="-431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Provide the framework for interactive applications</a:t>
            </a:r>
            <a:endParaRPr sz="3200"/>
          </a:p>
          <a:p>
            <a:pPr indent="-431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Excellent compatibilities with other JS libraries</a:t>
            </a:r>
            <a:endParaRPr sz="3200"/>
          </a:p>
        </p:txBody>
      </p:sp>
      <p:sp>
        <p:nvSpPr>
          <p:cNvPr id="468" name="Google Shape;468;g22e1a24ced1_10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9" name="Google Shape;469;g22e1a24ced1_10_0"/>
          <p:cNvSpPr txBox="1"/>
          <p:nvPr>
            <p:ph idx="1" type="body"/>
          </p:nvPr>
        </p:nvSpPr>
        <p:spPr>
          <a:xfrm>
            <a:off x="6741038" y="2161100"/>
            <a:ext cx="43170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 UI</a:t>
            </a:r>
            <a:endParaRPr/>
          </a:p>
          <a:p>
            <a:pPr indent="-431800" lvl="0" marL="457200" rtl="0" algn="l">
              <a:spcBef>
                <a:spcPts val="24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Offer a variety of customizable </a:t>
            </a:r>
            <a:r>
              <a:rPr lang="en" sz="3200"/>
              <a:t>components</a:t>
            </a:r>
            <a:r>
              <a:rPr lang="en" sz="3200"/>
              <a:t> and styles for better </a:t>
            </a:r>
            <a:r>
              <a:rPr lang="en" sz="3200"/>
              <a:t>aesthetics</a:t>
            </a:r>
            <a:r>
              <a:rPr lang="en" sz="3200"/>
              <a:t> </a:t>
            </a:r>
            <a:endParaRPr sz="3200"/>
          </a:p>
        </p:txBody>
      </p:sp>
      <p:sp>
        <p:nvSpPr>
          <p:cNvPr id="470" name="Google Shape;470;g22e1a24ced1_10_0"/>
          <p:cNvSpPr txBox="1"/>
          <p:nvPr>
            <p:ph idx="1" type="body"/>
          </p:nvPr>
        </p:nvSpPr>
        <p:spPr>
          <a:xfrm>
            <a:off x="13206225" y="2161088"/>
            <a:ext cx="43170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D3</a:t>
            </a:r>
            <a:endParaRPr/>
          </a:p>
          <a:p>
            <a:pPr indent="-431800" lvl="0" marL="457200" rtl="0" algn="l">
              <a:spcBef>
                <a:spcPts val="240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A powerful tool for creating interactive and dynamic visualizations</a:t>
            </a:r>
            <a:endParaRPr sz="3200"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DOM manipulations</a:t>
            </a:r>
            <a:endParaRPr sz="3200"/>
          </a:p>
        </p:txBody>
      </p:sp>
      <p:pic>
        <p:nvPicPr>
          <p:cNvPr id="471" name="Google Shape;471;g22e1a24ced1_1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07413" y="7242048"/>
            <a:ext cx="25146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2e1a24ced1_1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025" y="7243175"/>
            <a:ext cx="2834640" cy="272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2e1a24ced1_1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3013" y="7242048"/>
            <a:ext cx="2834640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2e1a24ced1_10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5" name="Google Shape;475;g22e1a24ced1_10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Ting Fung Ha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8a3f437f42_0_0"/>
          <p:cNvSpPr txBox="1"/>
          <p:nvPr>
            <p:ph type="title"/>
          </p:nvPr>
        </p:nvSpPr>
        <p:spPr>
          <a:xfrm>
            <a:off x="623400" y="8349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End Of Application</a:t>
            </a:r>
            <a:endParaRPr/>
          </a:p>
        </p:txBody>
      </p:sp>
      <p:sp>
        <p:nvSpPr>
          <p:cNvPr id="481" name="Google Shape;481;g18a3f437f42_0_0"/>
          <p:cNvSpPr txBox="1"/>
          <p:nvPr>
            <p:ph idx="1" type="body"/>
          </p:nvPr>
        </p:nvSpPr>
        <p:spPr>
          <a:xfrm>
            <a:off x="12451350" y="3891575"/>
            <a:ext cx="6029700" cy="3106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" sz="3200"/>
              <a:t>Utilizes cards in order to allow the user to select from two different sources for data visualization.</a:t>
            </a:r>
            <a:endParaRPr sz="3200"/>
          </a:p>
        </p:txBody>
      </p:sp>
      <p:sp>
        <p:nvSpPr>
          <p:cNvPr id="482" name="Google Shape;482;g18a3f437f42_0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3" name="Google Shape;483;g18a3f437f42_0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Riese Atianzar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4" name="Google Shape;484;g18a3f437f4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93725"/>
            <a:ext cx="12412225" cy="607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8a3f437f42_0_7"/>
          <p:cNvSpPr txBox="1"/>
          <p:nvPr>
            <p:ph type="title"/>
          </p:nvPr>
        </p:nvSpPr>
        <p:spPr>
          <a:xfrm>
            <a:off x="623400" y="6369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Expanding Visualizations &amp; Filters</a:t>
            </a:r>
            <a:endParaRPr/>
          </a:p>
        </p:txBody>
      </p:sp>
      <p:sp>
        <p:nvSpPr>
          <p:cNvPr id="490" name="Google Shape;490;g18a3f437f42_0_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g18a3f437f42_0_7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Riese Atianzar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2" name="Google Shape;492;g18a3f437f42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3851" y="1997050"/>
            <a:ext cx="14184025" cy="690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18a3f437f42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725" y="2157300"/>
            <a:ext cx="3179433" cy="754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8a3f437f42_0_14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User’s Custom Dashboard Function</a:t>
            </a:r>
            <a:endParaRPr/>
          </a:p>
        </p:txBody>
      </p:sp>
      <p:sp>
        <p:nvSpPr>
          <p:cNvPr id="499" name="Google Shape;499;g18a3f437f42_0_14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0" name="Google Shape;500;g18a3f437f42_0_14"/>
          <p:cNvSpPr txBox="1"/>
          <p:nvPr/>
        </p:nvSpPr>
        <p:spPr>
          <a:xfrm>
            <a:off x="0" y="9701400"/>
            <a:ext cx="45177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Riese Atianzar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1" name="Google Shape;501;g18a3f437f42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00" y="2188000"/>
            <a:ext cx="17662800" cy="6961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2ca2eeac62_0_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 </a:t>
            </a:r>
            <a:endParaRPr/>
          </a:p>
        </p:txBody>
      </p:sp>
      <p:sp>
        <p:nvSpPr>
          <p:cNvPr id="507" name="Google Shape;507;g22ca2eeac62_0_0"/>
          <p:cNvSpPr txBox="1"/>
          <p:nvPr>
            <p:ph idx="1" type="body"/>
          </p:nvPr>
        </p:nvSpPr>
        <p:spPr>
          <a:xfrm>
            <a:off x="566250" y="2221625"/>
            <a:ext cx="94902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Kanban is a popular framework used to implement agile and DevOps software development. 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Collaboration: Kanban was created to improve the way people work together.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Understanding: Individual and organizational self-knowledge of the starting point is necessary to move forward and improve.</a:t>
            </a:r>
            <a:endParaRPr/>
          </a:p>
        </p:txBody>
      </p:sp>
      <p:sp>
        <p:nvSpPr>
          <p:cNvPr id="508" name="Google Shape;508;g22ca2eeac62_0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9" name="Google Shape;509;g22ca2eeac6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3700" y="2459750"/>
            <a:ext cx="7550901" cy="517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22ca2eeac62_0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Luis Gonzalez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1820108ab8_1_7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Development Cycle</a:t>
            </a:r>
            <a:endParaRPr/>
          </a:p>
        </p:txBody>
      </p:sp>
      <p:sp>
        <p:nvSpPr>
          <p:cNvPr id="516" name="Google Shape;516;g21820108ab8_1_7"/>
          <p:cNvSpPr txBox="1"/>
          <p:nvPr>
            <p:ph idx="1" type="body"/>
          </p:nvPr>
        </p:nvSpPr>
        <p:spPr>
          <a:xfrm>
            <a:off x="1148750" y="2244725"/>
            <a:ext cx="7400100" cy="3994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AutoNum type="arabicPeriod"/>
            </a:pPr>
            <a:r>
              <a:rPr lang="en">
                <a:solidFill>
                  <a:srgbClr val="111111"/>
                </a:solidFill>
              </a:rPr>
              <a:t>Backlog</a:t>
            </a:r>
            <a:endParaRPr>
              <a:solidFill>
                <a:srgbClr val="11111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AutoNum type="arabicPeriod"/>
            </a:pPr>
            <a:r>
              <a:rPr lang="en">
                <a:solidFill>
                  <a:srgbClr val="111111"/>
                </a:solidFill>
              </a:rPr>
              <a:t>To do</a:t>
            </a:r>
            <a:endParaRPr>
              <a:solidFill>
                <a:srgbClr val="11111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AutoNum type="arabicPeriod"/>
            </a:pPr>
            <a:r>
              <a:rPr lang="en">
                <a:solidFill>
                  <a:srgbClr val="111111"/>
                </a:solidFill>
              </a:rPr>
              <a:t>Validation</a:t>
            </a:r>
            <a:endParaRPr>
              <a:solidFill>
                <a:srgbClr val="11111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3600"/>
              <a:buAutoNum type="arabicPeriod"/>
            </a:pPr>
            <a:r>
              <a:rPr lang="en">
                <a:solidFill>
                  <a:srgbClr val="111111"/>
                </a:solidFill>
              </a:rPr>
              <a:t>Complete</a:t>
            </a:r>
            <a:endParaRPr>
              <a:solidFill>
                <a:srgbClr val="111111"/>
              </a:solidFill>
            </a:endParaRPr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21820108ab8_1_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g21820108ab8_1_7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Luis Gonzalez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9" name="Google Shape;519;g21820108ab8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7925" y="1728500"/>
            <a:ext cx="8963025" cy="59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2f66761f80_11_10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Backlog and To do Columns</a:t>
            </a:r>
            <a:endParaRPr/>
          </a:p>
        </p:txBody>
      </p:sp>
      <p:sp>
        <p:nvSpPr>
          <p:cNvPr id="525" name="Google Shape;525;g22f66761f80_11_10"/>
          <p:cNvSpPr txBox="1"/>
          <p:nvPr>
            <p:ph idx="1" type="body"/>
          </p:nvPr>
        </p:nvSpPr>
        <p:spPr>
          <a:xfrm>
            <a:off x="623400" y="2459750"/>
            <a:ext cx="74778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backlog consists of multiple tasks which have been reviewed by the team beforehand during our weekly meetings.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- 2 week sprints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We want to approach each task based on importance. Each member is then assigned a task to complete.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22f66761f80_11_1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7" name="Google Shape;527;g22f66761f80_1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1900" y="2459750"/>
            <a:ext cx="9573768" cy="619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22f66761f80_11_1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Luis Gonzalez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7d5ffa1819_0_12"/>
          <p:cNvSpPr txBox="1"/>
          <p:nvPr>
            <p:ph type="title"/>
          </p:nvPr>
        </p:nvSpPr>
        <p:spPr>
          <a:xfrm>
            <a:off x="623400" y="757525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Our Goal?</a:t>
            </a:r>
            <a:endParaRPr/>
          </a:p>
        </p:txBody>
      </p:sp>
      <p:sp>
        <p:nvSpPr>
          <p:cNvPr id="132" name="Google Shape;132;g17d5ffa1819_0_12"/>
          <p:cNvSpPr txBox="1"/>
          <p:nvPr>
            <p:ph idx="1" type="body"/>
          </p:nvPr>
        </p:nvSpPr>
        <p:spPr>
          <a:xfrm>
            <a:off x="535900" y="2115425"/>
            <a:ext cx="11193000" cy="42642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-4572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Gain a better understanding of COVID-19</a:t>
            </a:r>
            <a:endParaRPr/>
          </a:p>
          <a:p>
            <a:pPr indent="-4191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Study aspects which are frequently overlooked</a:t>
            </a:r>
            <a:endParaRPr sz="3000"/>
          </a:p>
          <a:p>
            <a:pPr indent="-4191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Blood type, happiness score, etc</a:t>
            </a:r>
            <a:endParaRPr sz="3000"/>
          </a:p>
          <a:p>
            <a:pPr indent="0" lvl="0" marL="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100"/>
          </a:p>
          <a:p>
            <a:pPr indent="-457200" lvl="0" marL="457200" rtl="0" algn="l">
              <a:lnSpc>
                <a:spcPct val="95000"/>
              </a:lnSpc>
              <a:spcBef>
                <a:spcPts val="240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How do we accomplish this?</a:t>
            </a:r>
            <a:endParaRPr/>
          </a:p>
          <a:p>
            <a:pPr indent="-4191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Deliverables is segmented into 3 branches</a:t>
            </a:r>
            <a:endParaRPr sz="3000"/>
          </a:p>
        </p:txBody>
      </p:sp>
      <p:sp>
        <p:nvSpPr>
          <p:cNvPr id="133" name="Google Shape;133;g17d5ffa1819_0_12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g17d5ffa1819_0_12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5" name="Google Shape;135;g17d5ffa1819_0_12"/>
          <p:cNvPicPr preferRelativeResize="0"/>
          <p:nvPr/>
        </p:nvPicPr>
        <p:blipFill rotWithShape="1">
          <a:blip r:embed="rId3">
            <a:alphaModFix/>
          </a:blip>
          <a:srcRect b="8466" l="0" r="0" t="4425"/>
          <a:stretch/>
        </p:blipFill>
        <p:spPr>
          <a:xfrm>
            <a:off x="4802075" y="5781300"/>
            <a:ext cx="3657600" cy="36576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" name="Google Shape;136;g17d5ffa1819_0_12"/>
          <p:cNvPicPr preferRelativeResize="0"/>
          <p:nvPr/>
        </p:nvPicPr>
        <p:blipFill rotWithShape="1">
          <a:blip r:embed="rId4">
            <a:alphaModFix/>
          </a:blip>
          <a:srcRect b="45364" l="36248" r="38826" t="20071"/>
          <a:stretch/>
        </p:blipFill>
        <p:spPr>
          <a:xfrm>
            <a:off x="762500" y="5781300"/>
            <a:ext cx="3657600" cy="36576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g17d5ffa1819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87" y="5781300"/>
            <a:ext cx="3657600" cy="36576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2f66761f80_11_16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Validate and </a:t>
            </a:r>
            <a:r>
              <a:rPr lang="en"/>
              <a:t>complete columns</a:t>
            </a:r>
            <a:endParaRPr/>
          </a:p>
        </p:txBody>
      </p:sp>
      <p:sp>
        <p:nvSpPr>
          <p:cNvPr id="534" name="Google Shape;534;g22f66761f80_11_16"/>
          <p:cNvSpPr txBox="1"/>
          <p:nvPr>
            <p:ph idx="1" type="body"/>
          </p:nvPr>
        </p:nvSpPr>
        <p:spPr>
          <a:xfrm>
            <a:off x="208325" y="2459750"/>
            <a:ext cx="83580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-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p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rogress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Tasks are attempted to be completed.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-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complete: share information with work that has been done, has not been done, work that has been added, and work removed from the sprint.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22f66761f80_11_1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6" name="Google Shape;536;g22f66761f80_1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6325" y="2459750"/>
            <a:ext cx="9572875" cy="6199626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22f66761f80_11_1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Luis Gonzalez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97e533507d_0_20"/>
          <p:cNvSpPr txBox="1"/>
          <p:nvPr>
            <p:ph type="title"/>
          </p:nvPr>
        </p:nvSpPr>
        <p:spPr>
          <a:xfrm>
            <a:off x="4276550" y="4304700"/>
            <a:ext cx="9050700" cy="1677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sp>
        <p:nvSpPr>
          <p:cNvPr id="543" name="Google Shape;543;g197e533507d_0_2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4" name="Google Shape;544;g197e533507d_0_20"/>
          <p:cNvSpPr txBox="1"/>
          <p:nvPr/>
        </p:nvSpPr>
        <p:spPr>
          <a:xfrm>
            <a:off x="0" y="9701400"/>
            <a:ext cx="6758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Chen-Ching Lin and Emily Gonzalez 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3e1b1b62ac_3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0" name="Google Shape;550;g23e1b1b62ac_3_0" title="Visualization Dem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8450" y="2111225"/>
            <a:ext cx="11411100" cy="64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23e1b1b62ac_3_0"/>
          <p:cNvSpPr txBox="1"/>
          <p:nvPr/>
        </p:nvSpPr>
        <p:spPr>
          <a:xfrm>
            <a:off x="0" y="9625200"/>
            <a:ext cx="4406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Chen-Ching Lin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3e132e0289_0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7" name="Google Shape;557;g23e132e0289_0_0" title="Feature Dem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650" y="811224"/>
            <a:ext cx="15597225" cy="87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23e132e0289_0_0"/>
          <p:cNvSpPr txBox="1"/>
          <p:nvPr/>
        </p:nvSpPr>
        <p:spPr>
          <a:xfrm>
            <a:off x="0" y="9625200"/>
            <a:ext cx="4406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Emily Gonzalez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2f66761f80_3_109"/>
          <p:cNvSpPr txBox="1"/>
          <p:nvPr>
            <p:ph type="title"/>
          </p:nvPr>
        </p:nvSpPr>
        <p:spPr>
          <a:xfrm>
            <a:off x="1196200" y="4304695"/>
            <a:ext cx="16444200" cy="1677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564" name="Google Shape;564;g22f66761f80_3_109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g22f66761f80_3_109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3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b="0" i="0" sz="3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2f66761f80_3_0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g22f66761f80_3_0"/>
          <p:cNvSpPr txBox="1"/>
          <p:nvPr>
            <p:ph type="title"/>
          </p:nvPr>
        </p:nvSpPr>
        <p:spPr>
          <a:xfrm>
            <a:off x="650150" y="376620"/>
            <a:ext cx="164442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</a:pPr>
            <a:r>
              <a:rPr lang="en"/>
              <a:t>Machine Learning Analysis</a:t>
            </a:r>
            <a:endParaRPr/>
          </a:p>
        </p:txBody>
      </p:sp>
      <p:pic>
        <p:nvPicPr>
          <p:cNvPr id="572" name="Google Shape;572;g22f66761f80_3_0"/>
          <p:cNvPicPr preferRelativeResize="0"/>
          <p:nvPr/>
        </p:nvPicPr>
        <p:blipFill rotWithShape="1">
          <a:blip r:embed="rId3">
            <a:alphaModFix/>
          </a:blip>
          <a:srcRect b="0" l="5415" r="5227" t="3772"/>
          <a:stretch/>
        </p:blipFill>
        <p:spPr>
          <a:xfrm>
            <a:off x="0" y="3606237"/>
            <a:ext cx="5868974" cy="3883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g22f66761f80_3_0"/>
          <p:cNvSpPr txBox="1"/>
          <p:nvPr/>
        </p:nvSpPr>
        <p:spPr>
          <a:xfrm>
            <a:off x="914400" y="7490100"/>
            <a:ext cx="40329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Machine Learning</a:t>
            </a:r>
            <a:endParaRPr b="0" i="0" sz="7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4" name="Google Shape;574;g22f66761f80_3_0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3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b="0" i="0" sz="3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5" name="Google Shape;575;g22f66761f80_3_0"/>
          <p:cNvSpPr txBox="1"/>
          <p:nvPr>
            <p:ph idx="4294967295" type="body"/>
          </p:nvPr>
        </p:nvSpPr>
        <p:spPr>
          <a:xfrm>
            <a:off x="6655850" y="3369500"/>
            <a:ext cx="10962000" cy="5626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Identified Core Comorbidities associated with COVID-19</a:t>
            </a:r>
            <a:endParaRPr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Core Comorbidities helped reduce noise in the models</a:t>
            </a:r>
            <a:endParaRPr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No significant changes were found when examining blood type</a:t>
            </a:r>
            <a:endParaRPr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Blood type likely has no effect on COVID-19 mortality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2f66761f80_3_8"/>
          <p:cNvSpPr txBox="1"/>
          <p:nvPr>
            <p:ph type="title"/>
          </p:nvPr>
        </p:nvSpPr>
        <p:spPr>
          <a:xfrm>
            <a:off x="650150" y="376620"/>
            <a:ext cx="164442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</a:pPr>
            <a:r>
              <a:rPr lang="en"/>
              <a:t>Tableau</a:t>
            </a:r>
            <a:endParaRPr/>
          </a:p>
        </p:txBody>
      </p:sp>
      <p:sp>
        <p:nvSpPr>
          <p:cNvPr id="581" name="Google Shape;581;g22f66761f80_3_8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2" name="Google Shape;582;g22f66761f80_3_8"/>
          <p:cNvSpPr txBox="1"/>
          <p:nvPr/>
        </p:nvSpPr>
        <p:spPr>
          <a:xfrm>
            <a:off x="650150" y="7582775"/>
            <a:ext cx="4050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Tableau</a:t>
            </a:r>
            <a:endParaRPr b="0" i="0" sz="7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Portal</a:t>
            </a:r>
            <a:endParaRPr b="0" i="0" sz="7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3" name="Google Shape;583;g22f66761f80_3_8"/>
          <p:cNvPicPr preferRelativeResize="0"/>
          <p:nvPr/>
        </p:nvPicPr>
        <p:blipFill rotWithShape="1">
          <a:blip r:embed="rId3">
            <a:alphaModFix/>
          </a:blip>
          <a:srcRect b="0" l="27303" r="26700" t="0"/>
          <a:stretch/>
        </p:blipFill>
        <p:spPr>
          <a:xfrm>
            <a:off x="1179325" y="3688336"/>
            <a:ext cx="2991626" cy="36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22f66761f80_3_8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3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b="0" i="0" sz="3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5" name="Google Shape;585;g22f66761f80_3_8"/>
          <p:cNvSpPr txBox="1"/>
          <p:nvPr/>
        </p:nvSpPr>
        <p:spPr>
          <a:xfrm>
            <a:off x="6248675" y="3011450"/>
            <a:ext cx="1046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g22f66761f80_3_8"/>
          <p:cNvSpPr txBox="1"/>
          <p:nvPr>
            <p:ph idx="4294967295" type="body"/>
          </p:nvPr>
        </p:nvSpPr>
        <p:spPr>
          <a:xfrm>
            <a:off x="6655850" y="3369500"/>
            <a:ext cx="10962000" cy="5626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Designed Visualizations to show the association between various factors and COVID-19 cases, vaccination, and mortality</a:t>
            </a:r>
            <a:endParaRPr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Available</a:t>
            </a:r>
            <a:r>
              <a:rPr lang="en">
                <a:solidFill>
                  <a:schemeClr val="lt1"/>
                </a:solidFill>
              </a:rPr>
              <a:t> on Tableau Portal </a:t>
            </a:r>
            <a:endParaRPr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Limitations: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Inability to easily access Realtime data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Limited interactions with the visualizations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Difficult navigation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2f66761f80_3_1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2" name="Google Shape;592;g22f66761f80_3_17"/>
          <p:cNvSpPr txBox="1"/>
          <p:nvPr/>
        </p:nvSpPr>
        <p:spPr>
          <a:xfrm>
            <a:off x="-2" y="7528011"/>
            <a:ext cx="48426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Javascript</a:t>
            </a:r>
            <a:endParaRPr b="0" i="0" sz="7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0" i="0" lang="en" sz="7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Application</a:t>
            </a:r>
            <a:endParaRPr b="0" i="0" sz="70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93" name="Google Shape;593;g22f66761f80_3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37" y="2993136"/>
            <a:ext cx="4466125" cy="3883876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g22f66761f80_3_17"/>
          <p:cNvSpPr txBox="1"/>
          <p:nvPr>
            <p:ph type="title"/>
          </p:nvPr>
        </p:nvSpPr>
        <p:spPr>
          <a:xfrm>
            <a:off x="650150" y="376620"/>
            <a:ext cx="16444200" cy="16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</a:pPr>
            <a:r>
              <a:rPr lang="en"/>
              <a:t>Application</a:t>
            </a:r>
            <a:endParaRPr/>
          </a:p>
        </p:txBody>
      </p:sp>
      <p:sp>
        <p:nvSpPr>
          <p:cNvPr id="595" name="Google Shape;595;g22f66761f80_3_17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" sz="3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b="0" i="0" sz="31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6" name="Google Shape;596;g22f66761f80_3_17"/>
          <p:cNvSpPr txBox="1"/>
          <p:nvPr>
            <p:ph idx="4294967295" type="body"/>
          </p:nvPr>
        </p:nvSpPr>
        <p:spPr>
          <a:xfrm>
            <a:off x="6655850" y="3369500"/>
            <a:ext cx="10962000" cy="56268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Circumvents</a:t>
            </a:r>
            <a:r>
              <a:rPr lang="en">
                <a:solidFill>
                  <a:schemeClr val="lt1"/>
                </a:solidFill>
              </a:rPr>
              <a:t> Tableau portal limitations</a:t>
            </a:r>
            <a:endParaRPr>
              <a:solidFill>
                <a:schemeClr val="lt1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Char char="●"/>
            </a:pPr>
            <a:r>
              <a:rPr lang="en">
                <a:solidFill>
                  <a:schemeClr val="lt1"/>
                </a:solidFill>
              </a:rPr>
              <a:t>Advantages of the application: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All visualizations available publicly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Easily share results with a wider audience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Dynamic real-time visualizations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Faster loading times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Easy navigation</a:t>
            </a:r>
            <a:endParaRPr>
              <a:solidFill>
                <a:schemeClr val="lt1"/>
              </a:solidFill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○"/>
            </a:pPr>
            <a:r>
              <a:rPr lang="en">
                <a:solidFill>
                  <a:schemeClr val="lt1"/>
                </a:solidFill>
              </a:rPr>
              <a:t>Custom features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89d43fb093_0_56"/>
          <p:cNvSpPr txBox="1"/>
          <p:nvPr>
            <p:ph type="title"/>
          </p:nvPr>
        </p:nvSpPr>
        <p:spPr>
          <a:xfrm>
            <a:off x="6060213" y="3245500"/>
            <a:ext cx="5624700" cy="16776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</a:t>
            </a:r>
            <a:endParaRPr b="1"/>
          </a:p>
        </p:txBody>
      </p:sp>
      <p:sp>
        <p:nvSpPr>
          <p:cNvPr id="602" name="Google Shape;602;g189d43fb093_0_5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3" name="Google Shape;603;g189d43fb093_0_56"/>
          <p:cNvPicPr preferRelativeResize="0"/>
          <p:nvPr/>
        </p:nvPicPr>
        <p:blipFill rotWithShape="1">
          <a:blip r:embed="rId3">
            <a:alphaModFix/>
          </a:blip>
          <a:srcRect b="11401" l="0" r="0" t="-687"/>
          <a:stretch/>
        </p:blipFill>
        <p:spPr>
          <a:xfrm>
            <a:off x="13102338" y="5349463"/>
            <a:ext cx="3662825" cy="327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189d43fb093_0_56"/>
          <p:cNvPicPr preferRelativeResize="0"/>
          <p:nvPr/>
        </p:nvPicPr>
        <p:blipFill rotWithShape="1">
          <a:blip r:embed="rId4">
            <a:alphaModFix/>
          </a:blip>
          <a:srcRect b="9362" l="28391" r="28387" t="0"/>
          <a:stretch/>
        </p:blipFill>
        <p:spPr>
          <a:xfrm>
            <a:off x="1301175" y="6112925"/>
            <a:ext cx="3341590" cy="2704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SUPERB 2022 | CSU" id="605" name="Google Shape;605;g189d43fb093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60197" y="6527726"/>
            <a:ext cx="5624732" cy="187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89d43fb093_0_5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Rohan Chatterjee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7d5ffa1819_0_6"/>
          <p:cNvSpPr txBox="1"/>
          <p:nvPr>
            <p:ph type="title"/>
          </p:nvPr>
        </p:nvSpPr>
        <p:spPr>
          <a:xfrm>
            <a:off x="623400" y="820000"/>
            <a:ext cx="85206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Branches</a:t>
            </a:r>
            <a:endParaRPr/>
          </a:p>
        </p:txBody>
      </p:sp>
      <p:sp>
        <p:nvSpPr>
          <p:cNvPr id="143" name="Google Shape;143;g17d5ffa1819_0_6"/>
          <p:cNvSpPr txBox="1"/>
          <p:nvPr>
            <p:ph idx="1" type="body"/>
          </p:nvPr>
        </p:nvSpPr>
        <p:spPr>
          <a:xfrm>
            <a:off x="623400" y="2459750"/>
            <a:ext cx="165495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lnSpcReduction="10000"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Machine Learning Analysis</a:t>
            </a:r>
            <a:endParaRPr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Studying comorbidity and genetic factors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Boruta Algorithm, Pearson Correlation, etc</a:t>
            </a:r>
            <a:endParaRPr sz="3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Tableau Portal</a:t>
            </a:r>
            <a:endParaRPr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Contains Visualizations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Used to design and experiment</a:t>
            </a:r>
            <a:endParaRPr sz="3000"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JavaScript Application</a:t>
            </a:r>
            <a:endParaRPr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Remade visualizations from Tableau Portal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Easy navigation and interactive visualizations</a:t>
            </a:r>
            <a:endParaRPr sz="3000"/>
          </a:p>
          <a:p>
            <a:pPr indent="-419100" lvl="1" marL="914400" rtl="0" algn="l">
              <a:spcBef>
                <a:spcPts val="0"/>
              </a:spcBef>
              <a:spcAft>
                <a:spcPts val="0"/>
              </a:spcAft>
              <a:buSzPts val="3000"/>
              <a:buChar char="○"/>
            </a:pPr>
            <a:r>
              <a:rPr lang="en" sz="3000"/>
              <a:t>More efficient than Tableau Portal</a:t>
            </a:r>
            <a:endParaRPr sz="3000"/>
          </a:p>
          <a:p>
            <a:pPr indent="0" lvl="0" marL="0" rtl="0" algn="l">
              <a:spcBef>
                <a:spcPts val="2400"/>
              </a:spcBef>
              <a:spcAft>
                <a:spcPts val="240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7d5ffa1819_0_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g17d5ffa1819_0_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46" name="Google Shape;146;g17d5ffa1819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72350" y="1572925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7d5ffa1819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4350" y="4213000"/>
            <a:ext cx="5574400" cy="334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Data</a:t>
            </a:r>
            <a:endParaRPr/>
          </a:p>
        </p:txBody>
      </p:sp>
      <p:pic>
        <p:nvPicPr>
          <p:cNvPr id="153" name="Google Shape;15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424" y="2282096"/>
            <a:ext cx="2366992" cy="24072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2"/>
          <p:cNvCxnSpPr/>
          <p:nvPr/>
        </p:nvCxnSpPr>
        <p:spPr>
          <a:xfrm>
            <a:off x="10908400" y="2925688"/>
            <a:ext cx="25200" cy="5702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2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" name="Google Shape;156;p2"/>
          <p:cNvSpPr txBox="1"/>
          <p:nvPr/>
        </p:nvSpPr>
        <p:spPr>
          <a:xfrm>
            <a:off x="13250792" y="3643620"/>
            <a:ext cx="347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Proprietary/Confidential Data</a:t>
            </a:r>
            <a:endParaRPr/>
          </a:p>
        </p:txBody>
      </p:sp>
      <p:sp>
        <p:nvSpPr>
          <p:cNvPr id="157" name="Google Shape;157;p2"/>
          <p:cNvSpPr txBox="1"/>
          <p:nvPr/>
        </p:nvSpPr>
        <p:spPr>
          <a:xfrm>
            <a:off x="1996525" y="64172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4">
            <a:alphaModFix/>
          </a:blip>
          <a:srcRect b="11406" l="0" r="-7944" t="21695"/>
          <a:stretch/>
        </p:blipFill>
        <p:spPr>
          <a:xfrm>
            <a:off x="12998288" y="4196131"/>
            <a:ext cx="3982225" cy="26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131" y="5409817"/>
            <a:ext cx="4011423" cy="392915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Francisco Contreras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1" name="Google Shape;16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8089" y="2651162"/>
            <a:ext cx="1685113" cy="17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01450" y="4785262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6229" y="7223650"/>
            <a:ext cx="5383619" cy="213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125" y="5872550"/>
            <a:ext cx="4706799" cy="28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6200" y="1341900"/>
            <a:ext cx="6251891" cy="4413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89d43fb093_0_45"/>
          <p:cNvSpPr txBox="1"/>
          <p:nvPr>
            <p:ph type="title"/>
          </p:nvPr>
        </p:nvSpPr>
        <p:spPr>
          <a:xfrm>
            <a:off x="9780200" y="2356825"/>
            <a:ext cx="8090400" cy="3129000"/>
          </a:xfrm>
          <a:prstGeom prst="rect">
            <a:avLst/>
          </a:prstGeom>
        </p:spPr>
        <p:txBody>
          <a:bodyPr anchorCtr="0" anchor="b" bIns="182850" lIns="182850" spcFirstLastPara="1" rIns="182850" wrap="square" tIns="18285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Machine Learning Analysis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1" name="Google Shape;171;g189d43fb093_0_45"/>
          <p:cNvSpPr txBox="1"/>
          <p:nvPr>
            <p:ph idx="1" type="subTitle"/>
          </p:nvPr>
        </p:nvSpPr>
        <p:spPr>
          <a:xfrm>
            <a:off x="9780200" y="5865727"/>
            <a:ext cx="8090400" cy="2538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Objective</a:t>
            </a:r>
            <a:r>
              <a:rPr lang="en">
                <a:solidFill>
                  <a:schemeClr val="lt1"/>
                </a:solidFill>
              </a:rPr>
              <a:t>: To determine clinical factors of a poor prognosis in patients with COVID-19 infection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2" name="Google Shape;172;g189d43fb093_0_45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g189d43fb093_0_45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4" name="Google Shape;174;g189d43fb093_0_45"/>
          <p:cNvPicPr preferRelativeResize="0"/>
          <p:nvPr/>
        </p:nvPicPr>
        <p:blipFill rotWithShape="1">
          <a:blip r:embed="rId3">
            <a:alphaModFix/>
          </a:blip>
          <a:srcRect b="0" l="5329" r="0" t="0"/>
          <a:stretch/>
        </p:blipFill>
        <p:spPr>
          <a:xfrm>
            <a:off x="769675" y="2356825"/>
            <a:ext cx="8090400" cy="604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89d43fb093_0_6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r>
              <a:rPr lang="en"/>
              <a:t>:</a:t>
            </a:r>
            <a:endParaRPr/>
          </a:p>
        </p:txBody>
      </p:sp>
      <p:sp>
        <p:nvSpPr>
          <p:cNvPr id="180" name="Google Shape;180;g189d43fb093_0_6"/>
          <p:cNvSpPr txBox="1"/>
          <p:nvPr>
            <p:ph idx="1" type="body"/>
          </p:nvPr>
        </p:nvSpPr>
        <p:spPr>
          <a:xfrm>
            <a:off x="623400" y="2459750"/>
            <a:ext cx="12156600" cy="68427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E</a:t>
            </a:r>
            <a:r>
              <a:rPr lang="en"/>
              <a:t>xamine medical records of patients with COVID-19 infections to design and construct logistic multivariate regression models adjusted for age and gender 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Analyze this data and results to independent predictive factors associated with death, ICU admission and hospitalization of these patients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1000"/>
              </a:spcAft>
              <a:buSzPts val="3600"/>
              <a:buChar char="●"/>
            </a:pPr>
            <a:r>
              <a:rPr lang="en"/>
              <a:t>Focus</a:t>
            </a:r>
            <a:r>
              <a:rPr lang="en"/>
              <a:t> on genetic factors primary blood groups, and their </a:t>
            </a:r>
            <a:r>
              <a:rPr lang="en"/>
              <a:t>association</a:t>
            </a:r>
            <a:r>
              <a:rPr lang="en"/>
              <a:t> with COVID-19</a:t>
            </a:r>
            <a:endParaRPr/>
          </a:p>
        </p:txBody>
      </p:sp>
      <p:sp>
        <p:nvSpPr>
          <p:cNvPr id="181" name="Google Shape;181;g189d43fb093_0_6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g189d43fb093_0_6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g189d43fb093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9425" y="2649125"/>
            <a:ext cx="4158875" cy="41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9ff71b3cc_0_7"/>
          <p:cNvSpPr txBox="1"/>
          <p:nvPr>
            <p:ph type="title"/>
          </p:nvPr>
        </p:nvSpPr>
        <p:spPr>
          <a:xfrm>
            <a:off x="623400" y="820000"/>
            <a:ext cx="17041200" cy="12156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 in COVID-19 related to blood type</a:t>
            </a:r>
            <a:endParaRPr/>
          </a:p>
        </p:txBody>
      </p:sp>
      <p:sp>
        <p:nvSpPr>
          <p:cNvPr id="189" name="Google Shape;189;g209ff71b3cc_0_7"/>
          <p:cNvSpPr txBox="1"/>
          <p:nvPr>
            <p:ph idx="1" type="body"/>
          </p:nvPr>
        </p:nvSpPr>
        <p:spPr>
          <a:xfrm>
            <a:off x="623400" y="2459750"/>
            <a:ext cx="17041200" cy="6678000"/>
          </a:xfrm>
          <a:prstGeom prst="rect">
            <a:avLst/>
          </a:prstGeom>
        </p:spPr>
        <p:txBody>
          <a:bodyPr anchorCtr="0" anchor="t" bIns="182850" lIns="182850" spcFirstLastPara="1" rIns="182850" wrap="square" tIns="18285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Blood type has been linked to a number of health outcomes, including susceptibility to certain diseases and response to treatment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Previous studies have shown that blood type B and AB are more likely to test positive for COVID-19 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COVID-19 severity and mortality still remains unclear for the most part</a:t>
            </a:r>
            <a:endParaRPr/>
          </a:p>
        </p:txBody>
      </p:sp>
      <p:sp>
        <p:nvSpPr>
          <p:cNvPr id="190" name="Google Shape;190;g209ff71b3cc_0_7"/>
          <p:cNvSpPr txBox="1"/>
          <p:nvPr>
            <p:ph idx="12" type="sldNum"/>
          </p:nvPr>
        </p:nvSpPr>
        <p:spPr>
          <a:xfrm>
            <a:off x="16920863" y="9302380"/>
            <a:ext cx="1097400" cy="787200"/>
          </a:xfrm>
          <a:prstGeom prst="rect">
            <a:avLst/>
          </a:prstGeom>
        </p:spPr>
        <p:txBody>
          <a:bodyPr anchorCtr="0" anchor="ctr" bIns="182850" lIns="182850" spcFirstLastPara="1" rIns="182850" wrap="square" tIns="18285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g209ff71b3cc_0_7"/>
          <p:cNvSpPr txBox="1"/>
          <p:nvPr/>
        </p:nvSpPr>
        <p:spPr>
          <a:xfrm>
            <a:off x="0" y="9701400"/>
            <a:ext cx="451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Juan Hernandez</a:t>
            </a:r>
            <a:endParaRPr sz="3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