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3"/>
  </p:notesMasterIdLst>
  <p:handoutMasterIdLst>
    <p:handoutMasterId r:id="rId44"/>
  </p:handoutMasterIdLst>
  <p:sldIdLst>
    <p:sldId id="256" r:id="rId5"/>
    <p:sldId id="317" r:id="rId6"/>
    <p:sldId id="319" r:id="rId7"/>
    <p:sldId id="318" r:id="rId8"/>
    <p:sldId id="279" r:id="rId9"/>
    <p:sldId id="295" r:id="rId10"/>
    <p:sldId id="322" r:id="rId11"/>
    <p:sldId id="302" r:id="rId12"/>
    <p:sldId id="294" r:id="rId13"/>
    <p:sldId id="305" r:id="rId14"/>
    <p:sldId id="309" r:id="rId15"/>
    <p:sldId id="308" r:id="rId16"/>
    <p:sldId id="303" r:id="rId17"/>
    <p:sldId id="330" r:id="rId18"/>
    <p:sldId id="306" r:id="rId19"/>
    <p:sldId id="320" r:id="rId20"/>
    <p:sldId id="312" r:id="rId21"/>
    <p:sldId id="325" r:id="rId22"/>
    <p:sldId id="301" r:id="rId23"/>
    <p:sldId id="331" r:id="rId24"/>
    <p:sldId id="326" r:id="rId25"/>
    <p:sldId id="332" r:id="rId26"/>
    <p:sldId id="336" r:id="rId27"/>
    <p:sldId id="334" r:id="rId28"/>
    <p:sldId id="335" r:id="rId29"/>
    <p:sldId id="339" r:id="rId30"/>
    <p:sldId id="337" r:id="rId31"/>
    <p:sldId id="338" r:id="rId32"/>
    <p:sldId id="310" r:id="rId33"/>
    <p:sldId id="329" r:id="rId34"/>
    <p:sldId id="314" r:id="rId35"/>
    <p:sldId id="321" r:id="rId36"/>
    <p:sldId id="315" r:id="rId37"/>
    <p:sldId id="316" r:id="rId38"/>
    <p:sldId id="311" r:id="rId39"/>
    <p:sldId id="313" r:id="rId40"/>
    <p:sldId id="299" r:id="rId41"/>
    <p:sldId id="33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7B82E-6445-923A-B046-C653526DCC0A}" v="1498" dt="2023-04-29T01:10:05.018"/>
    <p1510:client id="{0346E309-75B8-7B37-693E-4121274E2EBB}" v="152" dt="2023-05-04T23:37:34.444"/>
    <p1510:client id="{035638D2-9922-8D0B-9C01-941919218EDE}" v="206" dt="2023-05-03T05:53:33.311"/>
    <p1510:client id="{09C7DFB9-4CE7-A447-0152-F27D15D4E6FE}" v="359" dt="2023-05-04T03:46:36.584"/>
    <p1510:client id="{1A811C06-8F21-A8E9-6413-C9A96AE16B22}" v="12" dt="2023-05-04T18:27:15.393"/>
    <p1510:client id="{20D0C1CB-7605-5C77-7101-BFC379E98183}" v="74" dt="2023-05-03T06:20:18.854"/>
    <p1510:client id="{4BF750B9-0C57-4AFE-AF22-BED07D94A653}" v="151" dt="2023-05-02T00:43:07.308"/>
    <p1510:client id="{4E21AC81-952A-4E75-81D4-FE743C09E741}" v="215" dt="2023-05-04T00:55:25.226"/>
    <p1510:client id="{55BBCF73-42AB-3C4C-2A38-2CD787CD9E81}" v="86" dt="2023-05-04T04:31:37.547"/>
    <p1510:client id="{57DDD1D7-D765-64A3-63C4-160C7D22C31D}" v="41" dt="2023-05-04T22:00:45.181"/>
    <p1510:client id="{590A238A-674F-923C-C11C-418438692703}" v="371" dt="2023-04-29T22:38:24.099"/>
    <p1510:client id="{60828C04-00FF-457A-262E-2E0394334D1D}" v="3" dt="2023-05-03T05:51:10.846"/>
    <p1510:client id="{60A6BDE9-8187-7C40-AD2B-AD0F7CF87BA6}" v="312" dt="2023-04-11T06:12:04.358"/>
    <p1510:client id="{67DB1DCC-ADE5-7B15-E9E2-9331DEF19256}" v="39" dt="2023-05-04T21:29:58.623"/>
    <p1510:client id="{69E4D94F-4996-3230-D944-AE4C647EDBAE}" v="248" dt="2023-05-05T00:54:58.866"/>
    <p1510:client id="{6AE037C3-87A6-D496-6A1D-5158B9E8C5E9}" v="34" dt="2023-04-28T17:58:21.623"/>
    <p1510:client id="{6F187974-C867-C6E6-4897-6AA813F2E6E1}" v="1" dt="2023-05-04T00:19:38.460"/>
    <p1510:client id="{7384A7F7-FF69-4943-DF15-6FB6AB92A67D}" v="813" dt="2023-04-17T00:00:58.413"/>
    <p1510:client id="{79573127-66D2-2BDC-8F27-D0CB170CE61D}" v="40" dt="2023-05-04T22:47:11.762"/>
    <p1510:client id="{87F66C90-6A9C-4E1F-0DDA-29784BABE99D}" v="69" dt="2023-05-04T23:15:39.729"/>
    <p1510:client id="{8B33D220-EFC1-7420-96DE-EAC98A59E8E0}" v="9" dt="2023-05-03T04:56:41.031"/>
    <p1510:client id="{8F5116CB-6098-61FA-E71E-31E19A6D7851}" v="52" dt="2023-05-04T18:38:59.531"/>
    <p1510:client id="{8FAE38D9-DD2F-46D1-B87F-962BD60A3BE7}" v="61" dt="2023-05-03T05:15:23.315"/>
    <p1510:client id="{900794C5-17A9-8488-28A2-D00C13D91596}" v="56" dt="2023-05-03T06:03:43"/>
    <p1510:client id="{91CD979E-A309-AFB1-1A7B-8CBADD78783F}" v="1261" dt="2023-05-04T07:01:13.950"/>
    <p1510:client id="{A83B88B0-B69F-6865-16FA-C63A7A158A40}" v="1093" dt="2023-04-11T03:34:27.416"/>
    <p1510:client id="{B4A33CAA-52DF-44A3-BC15-D187BD071DBF}" v="129" dt="2023-05-03T17:16:41.955"/>
    <p1510:client id="{B822F7CE-82B8-D14A-9E22-9D0F8D6BB334}" v="4" dt="2023-05-04T18:18:31.463"/>
    <p1510:client id="{BC127F0F-9F35-4ADC-AE21-FC4910AAF033}" v="186" dt="2023-05-02T21:09:39.210"/>
    <p1510:client id="{BD988066-F668-561D-3558-9CB9B594CCA1}" v="119" dt="2023-04-12T05:02:05.584"/>
    <p1510:client id="{BDF574CB-492D-5247-5A74-D6515A36EB25}" v="291" dt="2023-05-04T04:33:13.727"/>
    <p1510:client id="{BF4C089A-81D1-6507-A66C-43ED90CA89EF}" v="220" dt="2023-05-04T20:56:51.804"/>
    <p1510:client id="{C4574BCA-9540-260C-3F48-8E2AADDA3E8B}" v="26" dt="2023-05-03T05:44:19.901"/>
    <p1510:client id="{C48B8516-F77A-AF95-CEF4-FF89177E9A2C}" v="35" dt="2023-05-04T18:04:45.087"/>
    <p1510:client id="{CF37A962-F83B-8039-400B-0F51882A4C89}" v="33" dt="2023-05-04T00:32:48.810"/>
    <p1510:client id="{CFACBFCE-4044-4FF9-B5D5-BECF1AFD1441}" v="275" dt="2023-05-04T07:31:11.097"/>
    <p1510:client id="{D2E0B7D9-5289-4DD1-B2B0-4DDEC96485AC}" v="287" dt="2023-05-04T03:51:19.574"/>
    <p1510:client id="{DC627283-E529-61A7-7089-6BB2924A90D2}" v="10" dt="2023-05-04T07:51:29.973"/>
    <p1510:client id="{DE51245D-E8DF-47FB-9A94-54B616A48F35}" v="41" dt="2023-05-04T17:54:47.004"/>
    <p1510:client id="{DFFB2A4A-1925-9999-9488-5943EDF340D7}" v="67" dt="2023-04-30T19:09:18.836"/>
    <p1510:client id="{EECB4818-0F05-7DE1-DC5B-2B21518DC7FE}" v="88" dt="2023-05-04T22:33:14.977"/>
    <p1510:client id="{F469C74D-64C2-4326-065F-D1001B78A062}" v="13" dt="2023-05-04T18:10:02.323"/>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641" autoAdjust="0"/>
  </p:normalViewPr>
  <p:slideViewPr>
    <p:cSldViewPr snapToGrid="0">
      <p:cViewPr>
        <p:scale>
          <a:sx n="100" d="100"/>
          <a:sy n="100" d="100"/>
        </p:scale>
        <p:origin x="58" y="58"/>
      </p:cViewPr>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5/4/2023</a:t>
            </a:fld>
            <a:endParaRPr lang="en-US" dirty="0"/>
          </a:p>
        </p:txBody>
      </p:sp>
      <p:sp>
        <p:nvSpPr>
          <p:cNvPr id="4" name="Footer Placeholder 3">
            <a:extLst>
              <a:ext uri="{FF2B5EF4-FFF2-40B4-BE49-F238E27FC236}">
                <a16:creationId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5/4/2023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r>
              <a:rPr lang="en-US">
                <a:cs typeface="Calibri"/>
              </a:rPr>
              <a:t>SBPD, is in need of a new ticketing system. They have a home built email based solution that gets the job done but is not completely scalable.</a:t>
            </a:r>
            <a:endParaRPr lang="en-US" dirty="0"/>
          </a:p>
          <a:p>
            <a:endParaRPr lang="en-US" dirty="0"/>
          </a:p>
          <a:p>
            <a:r>
              <a:rPr lang="en-US" dirty="0"/>
              <a:t>First, we took a mobile centered focus, when designing and building the application. The expectation was that most of the userbase would be out of the office during the day and have their mobile devices on hand, such as their smartphones. Needless to say, is that we also have a traditional desktop experience as well.</a:t>
            </a:r>
            <a:endParaRPr lang="en-US" dirty="0">
              <a:cs typeface="Calibri"/>
            </a:endParaRPr>
          </a:p>
          <a:p>
            <a:endParaRPr lang="en-US" dirty="0">
              <a:cs typeface="Calibri"/>
            </a:endParaRPr>
          </a:p>
          <a:p>
            <a:r>
              <a:rPr lang="en-US" dirty="0"/>
              <a:t>Our second goal was to create a centralized hub for all support tickets. This would make the process of creating, managing, and tracking tickets much easier to manage and automate. Automation would take the form of configuring a set of rules for the system to allow for auto-assignment of tickets to technicians.</a:t>
            </a:r>
            <a:endParaRPr lang="en-US" dirty="0">
              <a:cs typeface="Calibri"/>
            </a:endParaRPr>
          </a:p>
          <a:p>
            <a:endParaRPr lang="en-US" dirty="0">
              <a:cs typeface="Calibri"/>
            </a:endParaRPr>
          </a:p>
          <a:p>
            <a:r>
              <a:rPr lang="en-US" dirty="0"/>
              <a:t>Finally, data insight and the ability for data analysis was a big goal for us. Gathering data insights and identifying trends will allow SBPD to make data-driven decisions and continuously improve their support services.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071D96E-4CA2-485E-9EE5-CEB7143ACC3B}" type="slidenum">
              <a:rPr lang="en-US" smtClean="0"/>
              <a:t>6</a:t>
            </a:fld>
            <a:endParaRPr lang="en-US" dirty="0"/>
          </a:p>
        </p:txBody>
      </p:sp>
    </p:spTree>
    <p:extLst>
      <p:ext uri="{BB962C8B-B14F-4D97-AF65-F5344CB8AC3E}">
        <p14:creationId xmlns:p14="http://schemas.microsoft.com/office/powerpoint/2010/main" val="108235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Stuff we used:</a:t>
            </a:r>
          </a:p>
          <a:p>
            <a:r>
              <a:rPr lang="en-US">
                <a:cs typeface="Calibri"/>
              </a:rPr>
              <a:t>Power apps</a:t>
            </a:r>
          </a:p>
          <a:p>
            <a:r>
              <a:rPr lang="en-US" dirty="0" err="1">
                <a:cs typeface="Calibri"/>
              </a:rPr>
              <a:t>Sharepoint</a:t>
            </a:r>
          </a:p>
          <a:p>
            <a:r>
              <a:rPr lang="en-US">
                <a:cs typeface="Calibri"/>
              </a:rPr>
              <a:t>Power Automate</a:t>
            </a:r>
          </a:p>
          <a:p>
            <a:r>
              <a:rPr lang="en-US" dirty="0" err="1">
                <a:cs typeface="Calibri"/>
              </a:rPr>
              <a:t>Github</a:t>
            </a:r>
          </a:p>
          <a:p>
            <a:r>
              <a:rPr lang="en-US">
                <a:cs typeface="Calibri"/>
              </a:rPr>
              <a:t>Microsoft 365</a:t>
            </a:r>
            <a:endParaRPr lang="en-US" dirty="0">
              <a:cs typeface="Calibri"/>
            </a:endParaRPr>
          </a:p>
        </p:txBody>
      </p:sp>
      <p:sp>
        <p:nvSpPr>
          <p:cNvPr id="4" name="Slide Number Placeholder 3"/>
          <p:cNvSpPr>
            <a:spLocks noGrp="1"/>
          </p:cNvSpPr>
          <p:nvPr>
            <p:ph type="sldNum" sz="quarter" idx="5"/>
          </p:nvPr>
        </p:nvSpPr>
        <p:spPr/>
        <p:txBody>
          <a:bodyPr/>
          <a:lstStyle/>
          <a:p>
            <a:fld id="{5071D96E-4CA2-485E-9EE5-CEB7143ACC3B}" type="slidenum">
              <a:rPr lang="en-US" smtClean="0"/>
              <a:t>7</a:t>
            </a:fld>
            <a:endParaRPr lang="en-US" dirty="0"/>
          </a:p>
        </p:txBody>
      </p:sp>
    </p:spTree>
    <p:extLst>
      <p:ext uri="{BB962C8B-B14F-4D97-AF65-F5344CB8AC3E}">
        <p14:creationId xmlns:p14="http://schemas.microsoft.com/office/powerpoint/2010/main" val="405111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Microsoft PowerApps?</a:t>
            </a:r>
            <a:r>
              <a:rPr lang="en-US" dirty="0"/>
              <a:t> </a:t>
            </a:r>
            <a:endParaRPr lang="en-US"/>
          </a:p>
          <a:p>
            <a:r>
              <a:rPr lang="en-US" dirty="0"/>
              <a:t>It is one of the other 2 services on Microsoft’s Power Platform. Microsoft PowerApps is a low-code development platform that enables users to create custom apps for business purposes. It simplifies the app development process by offering pre-built templates, drag-and-drop interface design, and integration with various data sources. This means those who are not technically inclined, can create applications.</a:t>
            </a:r>
            <a:endParaRPr lang="en-US" dirty="0">
              <a:cs typeface="Calibri"/>
            </a:endParaRPr>
          </a:p>
          <a:p>
            <a:endParaRPr lang="en-US" dirty="0"/>
          </a:p>
          <a:p>
            <a:r>
              <a:rPr lang="en-US" dirty="0"/>
              <a:t>PowerApps offers pre-built functions that eliminate the need for users to create them from scratch. Think of the functions used in PowerApps as similar to those in Excel. Just as you can use functions in Excel to manipulate data, you can use functions in PowerApps to create powerful custom applications without needing extensive programming knowledge.</a:t>
            </a:r>
            <a:endParaRPr lang="en-US" dirty="0">
              <a:cs typeface="Calibri"/>
            </a:endParaRPr>
          </a:p>
          <a:p>
            <a:r>
              <a:rPr lang="en-US" dirty="0"/>
              <a:t> </a:t>
            </a:r>
            <a:endParaRPr lang="en-US" dirty="0">
              <a:cs typeface="Calibri"/>
            </a:endParaRPr>
          </a:p>
          <a:p>
            <a:r>
              <a:rPr lang="en-US" dirty="0"/>
              <a:t>On the right side of the screen, you can see an image that demonstrates the process of inserting pre-built elements onto your current page. By clicking the insert icon, you can choose from a variety of elements to add to your app. Once you have selected an element, you can easily position it anywhere on the page according to your preferences.</a:t>
            </a:r>
            <a:endParaRPr lang="en-US" dirty="0">
              <a:cs typeface="Calibri"/>
            </a:endParaRPr>
          </a:p>
          <a:p>
            <a:r>
              <a:rPr lang="en-US" dirty="0"/>
              <a:t> </a:t>
            </a:r>
            <a:endParaRPr lang="en-US" dirty="0">
              <a:cs typeface="Calibri"/>
            </a:endParaRPr>
          </a:p>
          <a:p>
            <a:r>
              <a:rPr lang="en-US" strike="sngStrike" dirty="0"/>
              <a:t>While it is low-code, that does not mean that it is low in code.</a:t>
            </a:r>
            <a:endParaRPr lang="en-US" dirty="0"/>
          </a:p>
          <a:p>
            <a:r>
              <a:rPr lang="en-US" dirty="0"/>
              <a:t>The left portion of the screen is an example of some coding that a developer may need to do for a particular action. In our case, we are submitting some data, and this code is connected to the submit button on the bottom right. As we continue this presentation you will see more of these snippets for particular events.</a:t>
            </a:r>
            <a:endParaRPr lang="en-US" dirty="0">
              <a:cs typeface="Calibri"/>
            </a:endParaRPr>
          </a:p>
          <a:p>
            <a:r>
              <a:rPr lang="en-US" dirty="0"/>
              <a:t> </a:t>
            </a:r>
            <a:endParaRPr lang="en-US" dirty="0">
              <a:cs typeface="Calibri"/>
            </a:endParaRPr>
          </a:p>
          <a:p>
            <a:r>
              <a:rPr lang="en-US" dirty="0"/>
              <a:t> “PowerApps is one of many commonly used no-code development platforms on the software market.” To maximize the utilization of SBPD's existing ecosystem with Microsoft 365, we made the strategic decision to implement the new Help Desk Ticketing system using PowerApps.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071D96E-4CA2-485E-9EE5-CEB7143ACC3B}" type="slidenum">
              <a:rPr lang="en-US" smtClean="0"/>
              <a:t>8</a:t>
            </a:fld>
            <a:endParaRPr lang="en-US" dirty="0"/>
          </a:p>
        </p:txBody>
      </p:sp>
    </p:spTree>
    <p:extLst>
      <p:ext uri="{BB962C8B-B14F-4D97-AF65-F5344CB8AC3E}">
        <p14:creationId xmlns:p14="http://schemas.microsoft.com/office/powerpoint/2010/main" val="119390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071D96E-4CA2-485E-9EE5-CEB7143ACC3B}" type="slidenum">
              <a:rPr lang="en-US" smtClean="0"/>
              <a:t>35</a:t>
            </a:fld>
            <a:endParaRPr lang="en-US" dirty="0"/>
          </a:p>
        </p:txBody>
      </p:sp>
    </p:spTree>
    <p:extLst>
      <p:ext uri="{BB962C8B-B14F-4D97-AF65-F5344CB8AC3E}">
        <p14:creationId xmlns:p14="http://schemas.microsoft.com/office/powerpoint/2010/main" val="2306814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17.svg"/><Relationship Id="rId4" Type="http://schemas.openxmlformats.org/officeDocument/2006/relationships/image" Target="../media/image60.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svg"/></Relationships>
</file>

<file path=ppt/slides/_rels/slide16.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22.gif"/></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4" Type="http://schemas.openxmlformats.org/officeDocument/2006/relationships/image" Target="../media/image126.svg"/></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4.sv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svg"/><Relationship Id="rId9"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hyperlink" Target="https://www.htnovo.net/2021/03/windows-10-insider-preview-build-21337.html"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hyperlink" Target="https://es.vikidia.org/wiki/Microsoft_Office" TargetMode="Externa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Placeholder 76" descr="A woman wearing purple glasses showing data">
            <a:extLst>
              <a:ext uri="{FF2B5EF4-FFF2-40B4-BE49-F238E27FC236}">
                <a16:creationId xmlns:a16="http://schemas.microsoft.com/office/drawing/2014/main" id="{2F849723-3772-4844-AB3A-EF3DFAF34B83}"/>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flipH="1">
            <a:off x="752100" y="739303"/>
            <a:ext cx="6825035" cy="5379395"/>
          </a:xfrm>
        </p:spPr>
      </p:pic>
      <p:sp>
        <p:nvSpPr>
          <p:cNvPr id="22" name="Title 21">
            <a:extLst>
              <a:ext uri="{FF2B5EF4-FFF2-40B4-BE49-F238E27FC236}">
                <a16:creationId xmlns:a16="http://schemas.microsoft.com/office/drawing/2014/main" id="{115C523A-AC40-4CBA-9DF4-B287ED32185D}"/>
              </a:ext>
            </a:extLst>
          </p:cNvPr>
          <p:cNvSpPr>
            <a:spLocks noGrp="1"/>
          </p:cNvSpPr>
          <p:nvPr>
            <p:ph type="title"/>
          </p:nvPr>
        </p:nvSpPr>
        <p:spPr>
          <a:xfrm>
            <a:off x="6322977" y="1006943"/>
            <a:ext cx="5869021" cy="4628570"/>
          </a:xfrm>
          <a:ln>
            <a:noFill/>
          </a:ln>
        </p:spPr>
        <p:txBody>
          <a:bodyPr/>
          <a:lstStyle/>
          <a:p>
            <a:pPr algn="ctr"/>
            <a:endParaRPr lang="en-US" sz="2000" b="1" dirty="0">
              <a:ln w="19050">
                <a:solidFill>
                  <a:srgbClr val="15C7C7"/>
                </a:solidFill>
              </a:ln>
              <a:solidFill>
                <a:schemeClr val="bg1"/>
              </a:solidFill>
              <a:cs typeface="Posterama Bold"/>
            </a:endParaRPr>
          </a:p>
          <a:p>
            <a:endParaRPr lang="en-US" sz="2000" dirty="0">
              <a:ln w="19050">
                <a:solidFill>
                  <a:srgbClr val="15C7C7"/>
                </a:solidFill>
              </a:ln>
              <a:solidFill>
                <a:schemeClr val="bg1"/>
              </a:solidFill>
              <a:cs typeface="Posterama Bold"/>
            </a:endParaRPr>
          </a:p>
        </p:txBody>
      </p:sp>
      <p:sp>
        <p:nvSpPr>
          <p:cNvPr id="17" name="Text Placeholder 16">
            <a:extLst>
              <a:ext uri="{FF2B5EF4-FFF2-40B4-BE49-F238E27FC236}">
                <a16:creationId xmlns:a16="http://schemas.microsoft.com/office/drawing/2014/main" id="{75B1C734-42CB-4311-8905-2F41D09107C7}"/>
              </a:ext>
            </a:extLst>
          </p:cNvPr>
          <p:cNvSpPr>
            <a:spLocks noGrp="1"/>
          </p:cNvSpPr>
          <p:nvPr>
            <p:ph type="body" sz="quarter" idx="15"/>
          </p:nvPr>
        </p:nvSpPr>
        <p:spPr>
          <a:xfrm>
            <a:off x="6356713" y="1092392"/>
            <a:ext cx="5792695" cy="1078389"/>
          </a:xfrm>
        </p:spPr>
        <p:txBody>
          <a:bodyPr vert="horz" lIns="91440" tIns="45720" rIns="91440" bIns="45720" rtlCol="0" anchor="t">
            <a:noAutofit/>
          </a:bodyPr>
          <a:lstStyle/>
          <a:p>
            <a:pPr algn="ctr"/>
            <a:r>
              <a:rPr lang="en-US" sz="3200" dirty="0">
                <a:solidFill>
                  <a:schemeClr val="bg1"/>
                </a:solidFill>
                <a:ea typeface="+mn-lt"/>
                <a:cs typeface="+mn-lt"/>
              </a:rPr>
              <a:t>Digitization and Modernization of PDHelpdesk Ticketing System</a:t>
            </a:r>
            <a:endParaRPr lang="en-US" sz="3200">
              <a:solidFill>
                <a:schemeClr val="bg1"/>
              </a:solidFill>
            </a:endParaRPr>
          </a:p>
        </p:txBody>
      </p:sp>
      <p:sp>
        <p:nvSpPr>
          <p:cNvPr id="3" name="Text Placeholder 16">
            <a:extLst>
              <a:ext uri="{FF2B5EF4-FFF2-40B4-BE49-F238E27FC236}">
                <a16:creationId xmlns:a16="http://schemas.microsoft.com/office/drawing/2014/main" id="{85356B05-1CAF-76B2-E075-2C5DFB91162E}"/>
              </a:ext>
            </a:extLst>
          </p:cNvPr>
          <p:cNvSpPr txBox="1">
            <a:spLocks/>
          </p:cNvSpPr>
          <p:nvPr/>
        </p:nvSpPr>
        <p:spPr>
          <a:xfrm>
            <a:off x="6356712" y="2842619"/>
            <a:ext cx="5725285" cy="2780745"/>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spc="100" baseline="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2DCFA"/>
                </a:solidFill>
              </a:rPr>
              <a:t>Presented by: Nshan Kazaryan, Gilbert Hopkins, Marie </a:t>
            </a:r>
            <a:r>
              <a:rPr lang="en-US" sz="2000" err="1">
                <a:solidFill>
                  <a:srgbClr val="02DCFA"/>
                </a:solidFill>
              </a:rPr>
              <a:t>Karibyan</a:t>
            </a:r>
            <a:r>
              <a:rPr lang="en-US" sz="2000" dirty="0">
                <a:solidFill>
                  <a:srgbClr val="02DCFA"/>
                </a:solidFill>
              </a:rPr>
              <a:t>, Geovanny Huerta, Mark Perez, Kevin Trochez, Brandon Estrada, Biruk </a:t>
            </a:r>
            <a:r>
              <a:rPr lang="en-US" sz="2000" err="1">
                <a:solidFill>
                  <a:srgbClr val="02DCFA"/>
                </a:solidFill>
              </a:rPr>
              <a:t>Mengeste</a:t>
            </a:r>
            <a:r>
              <a:rPr lang="en-US" sz="2000" dirty="0">
                <a:solidFill>
                  <a:srgbClr val="02DCFA"/>
                </a:solidFill>
              </a:rPr>
              <a:t>, Hoai Nam Cao</a:t>
            </a:r>
          </a:p>
          <a:p>
            <a:endParaRPr lang="en-US" sz="2000" dirty="0">
              <a:solidFill>
                <a:srgbClr val="02DCFA"/>
              </a:solidFill>
            </a:endParaRPr>
          </a:p>
          <a:p>
            <a:r>
              <a:rPr lang="en-US" sz="2000" dirty="0">
                <a:solidFill>
                  <a:srgbClr val="02DCFA"/>
                </a:solidFill>
              </a:rPr>
              <a:t>Project Advisor: Dr. Chengyu Sun</a:t>
            </a:r>
            <a:endParaRPr lang="en-US" dirty="0"/>
          </a:p>
          <a:p>
            <a:endParaRPr lang="en-US" sz="2000" dirty="0">
              <a:solidFill>
                <a:srgbClr val="02DCFA"/>
              </a:solidFill>
            </a:endParaRPr>
          </a:p>
          <a:p>
            <a:r>
              <a:rPr lang="en-US" sz="2000" dirty="0">
                <a:solidFill>
                  <a:srgbClr val="02DCFA"/>
                </a:solidFill>
              </a:rPr>
              <a:t>Sponsored By: Santa Barbara Public Defender Office</a:t>
            </a:r>
          </a:p>
          <a:p>
            <a:endParaRPr lang="en-US" sz="1800" dirty="0">
              <a:solidFill>
                <a:srgbClr val="02DCFA"/>
              </a:solidFill>
            </a:endParaRPr>
          </a:p>
          <a:p>
            <a:endParaRPr lang="en-US" sz="1800" dirty="0">
              <a:solidFill>
                <a:srgbClr val="02DCFA"/>
              </a:solidFill>
            </a:endParaRPr>
          </a:p>
        </p:txBody>
      </p:sp>
    </p:spTree>
    <p:extLst>
      <p:ext uri="{BB962C8B-B14F-4D97-AF65-F5344CB8AC3E}">
        <p14:creationId xmlns:p14="http://schemas.microsoft.com/office/powerpoint/2010/main" val="188383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2604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ln w="19050">
                  <a:solidFill>
                    <a:prstClr val="white"/>
                  </a:solidFill>
                </a:ln>
                <a:cs typeface="Posterama Bold"/>
              </a:rPr>
              <a:t>Power Automate</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10</a:t>
            </a:fld>
            <a:endParaRPr lang="en-US" dirty="0"/>
          </a:p>
        </p:txBody>
      </p:sp>
      <p:pic>
        <p:nvPicPr>
          <p:cNvPr id="2" name="Picture 2" descr="Graphical user interface, application, Teams&#10;&#10;Description automatically generated">
            <a:extLst>
              <a:ext uri="{FF2B5EF4-FFF2-40B4-BE49-F238E27FC236}">
                <a16:creationId xmlns:a16="http://schemas.microsoft.com/office/drawing/2014/main" id="{5CFC908B-F6D3-CA46-B0A4-DE1EF2DB222C}"/>
              </a:ext>
            </a:extLst>
          </p:cNvPr>
          <p:cNvPicPr>
            <a:picLocks noChangeAspect="1"/>
          </p:cNvPicPr>
          <p:nvPr/>
        </p:nvPicPr>
        <p:blipFill>
          <a:blip r:embed="rId2"/>
          <a:stretch>
            <a:fillRect/>
          </a:stretch>
        </p:blipFill>
        <p:spPr>
          <a:xfrm>
            <a:off x="7022690" y="1513780"/>
            <a:ext cx="3689554" cy="4592440"/>
          </a:xfrm>
          <a:prstGeom prst="rect">
            <a:avLst/>
          </a:prstGeom>
        </p:spPr>
      </p:pic>
      <p:sp>
        <p:nvSpPr>
          <p:cNvPr id="4" name="TextBox 3">
            <a:extLst>
              <a:ext uri="{FF2B5EF4-FFF2-40B4-BE49-F238E27FC236}">
                <a16:creationId xmlns:a16="http://schemas.microsoft.com/office/drawing/2014/main" id="{FE8F2700-EEA6-8EF1-A205-83E612CA4329}"/>
              </a:ext>
            </a:extLst>
          </p:cNvPr>
          <p:cNvSpPr txBox="1"/>
          <p:nvPr/>
        </p:nvSpPr>
        <p:spPr>
          <a:xfrm>
            <a:off x="1216741" y="1585451"/>
            <a:ext cx="442451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dirty="0">
                <a:solidFill>
                  <a:schemeClr val="bg1"/>
                </a:solidFill>
              </a:rPr>
              <a:t>Core features of Ticketing System</a:t>
            </a:r>
            <a:endParaRPr lang="en-US"/>
          </a:p>
          <a:p>
            <a:pPr marL="285750" indent="-285750">
              <a:lnSpc>
                <a:spcPct val="150000"/>
              </a:lnSpc>
              <a:buFont typeface="Arial"/>
              <a:buChar char="•"/>
            </a:pPr>
            <a:r>
              <a:rPr lang="en-US" sz="2000" dirty="0">
                <a:solidFill>
                  <a:schemeClr val="bg1"/>
                </a:solidFill>
              </a:rPr>
              <a:t>Automates workflow</a:t>
            </a:r>
          </a:p>
          <a:p>
            <a:pPr marL="285750" indent="-285750">
              <a:lnSpc>
                <a:spcPct val="150000"/>
              </a:lnSpc>
              <a:buFont typeface="Arial"/>
              <a:buChar char="•"/>
            </a:pPr>
            <a:r>
              <a:rPr lang="en-US" sz="2000" dirty="0">
                <a:solidFill>
                  <a:schemeClr val="bg1"/>
                </a:solidFill>
              </a:rPr>
              <a:t>Bypass limitations of Power Apps and SharePoint List</a:t>
            </a:r>
          </a:p>
          <a:p>
            <a:pPr marL="285750" indent="-285750">
              <a:lnSpc>
                <a:spcPct val="150000"/>
              </a:lnSpc>
              <a:buFont typeface="Arial"/>
              <a:buChar char="•"/>
            </a:pPr>
            <a:endParaRPr lang="en-US" sz="2000" dirty="0">
              <a:solidFill>
                <a:srgbClr val="FFFFFF"/>
              </a:solidFill>
            </a:endParaRPr>
          </a:p>
          <a:p>
            <a:pPr marL="285750" indent="-285750">
              <a:buFont typeface="Arial"/>
              <a:buChar char="•"/>
            </a:pPr>
            <a:endParaRPr lang="en-US" dirty="0"/>
          </a:p>
        </p:txBody>
      </p:sp>
    </p:spTree>
    <p:extLst>
      <p:ext uri="{BB962C8B-B14F-4D97-AF65-F5344CB8AC3E}">
        <p14:creationId xmlns:p14="http://schemas.microsoft.com/office/powerpoint/2010/main" val="1064923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2350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Power Automate</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11</a:t>
            </a:fld>
            <a:endParaRPr lang="en-US" dirty="0"/>
          </a:p>
        </p:txBody>
      </p:sp>
      <p:sp>
        <p:nvSpPr>
          <p:cNvPr id="2" name="TextBox 1">
            <a:extLst>
              <a:ext uri="{FF2B5EF4-FFF2-40B4-BE49-F238E27FC236}">
                <a16:creationId xmlns:a16="http://schemas.microsoft.com/office/drawing/2014/main" id="{E53223A3-9A45-BC19-9C8F-1644281FA356}"/>
              </a:ext>
            </a:extLst>
          </p:cNvPr>
          <p:cNvSpPr txBox="1"/>
          <p:nvPr/>
        </p:nvSpPr>
        <p:spPr>
          <a:xfrm>
            <a:off x="3951767" y="1068287"/>
            <a:ext cx="420872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chemeClr val="accent5"/>
                </a:solidFill>
                <a:latin typeface="Arial"/>
                <a:cs typeface="Arial"/>
              </a:rPr>
              <a:t>Search &amp; Filter Flows</a:t>
            </a:r>
          </a:p>
        </p:txBody>
      </p:sp>
      <p:pic>
        <p:nvPicPr>
          <p:cNvPr id="3" name="Picture 3">
            <a:extLst>
              <a:ext uri="{FF2B5EF4-FFF2-40B4-BE49-F238E27FC236}">
                <a16:creationId xmlns:a16="http://schemas.microsoft.com/office/drawing/2014/main" id="{763D4F81-A81C-DABA-6732-65D71C5D583C}"/>
              </a:ext>
            </a:extLst>
          </p:cNvPr>
          <p:cNvPicPr>
            <a:picLocks noChangeAspect="1"/>
          </p:cNvPicPr>
          <p:nvPr/>
        </p:nvPicPr>
        <p:blipFill>
          <a:blip r:embed="rId2"/>
          <a:stretch>
            <a:fillRect/>
          </a:stretch>
        </p:blipFill>
        <p:spPr>
          <a:xfrm>
            <a:off x="1040415" y="1557107"/>
            <a:ext cx="4081782" cy="4545548"/>
          </a:xfrm>
          <a:prstGeom prst="rect">
            <a:avLst/>
          </a:prstGeom>
        </p:spPr>
      </p:pic>
      <p:pic>
        <p:nvPicPr>
          <p:cNvPr id="4" name="Picture 5" descr="Graphical user interface, application, Teams&#10;&#10;Description automatically generated">
            <a:extLst>
              <a:ext uri="{FF2B5EF4-FFF2-40B4-BE49-F238E27FC236}">
                <a16:creationId xmlns:a16="http://schemas.microsoft.com/office/drawing/2014/main" id="{3AD07D1E-162A-84B3-7B57-AD2355C1EFA3}"/>
              </a:ext>
            </a:extLst>
          </p:cNvPr>
          <p:cNvPicPr>
            <a:picLocks noChangeAspect="1"/>
          </p:cNvPicPr>
          <p:nvPr/>
        </p:nvPicPr>
        <p:blipFill>
          <a:blip r:embed="rId3"/>
          <a:stretch>
            <a:fillRect/>
          </a:stretch>
        </p:blipFill>
        <p:spPr>
          <a:xfrm>
            <a:off x="6518484" y="1556646"/>
            <a:ext cx="4589782" cy="4547124"/>
          </a:xfrm>
          <a:prstGeom prst="rect">
            <a:avLst/>
          </a:prstGeom>
        </p:spPr>
      </p:pic>
    </p:spTree>
    <p:extLst>
      <p:ext uri="{BB962C8B-B14F-4D97-AF65-F5344CB8AC3E}">
        <p14:creationId xmlns:p14="http://schemas.microsoft.com/office/powerpoint/2010/main" val="2850972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2223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Power Automate</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12</a:t>
            </a:fld>
            <a:endParaRPr lang="en-US" dirty="0"/>
          </a:p>
        </p:txBody>
      </p:sp>
      <p:sp>
        <p:nvSpPr>
          <p:cNvPr id="2" name="TextBox 1">
            <a:extLst>
              <a:ext uri="{FF2B5EF4-FFF2-40B4-BE49-F238E27FC236}">
                <a16:creationId xmlns:a16="http://schemas.microsoft.com/office/drawing/2014/main" id="{2B50F04A-0440-E5CA-115B-6AD01B31B3B4}"/>
              </a:ext>
            </a:extLst>
          </p:cNvPr>
          <p:cNvSpPr txBox="1"/>
          <p:nvPr/>
        </p:nvSpPr>
        <p:spPr>
          <a:xfrm>
            <a:off x="3429000" y="1222744"/>
            <a:ext cx="533399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chemeClr val="accent5"/>
                </a:solidFill>
                <a:latin typeface="Arial"/>
                <a:cs typeface="Arial"/>
              </a:rPr>
              <a:t>Attach Files &amp; Send Email Flows</a:t>
            </a:r>
            <a:endParaRPr lang="en-US">
              <a:solidFill>
                <a:schemeClr val="accent5"/>
              </a:solidFill>
            </a:endParaRPr>
          </a:p>
        </p:txBody>
      </p:sp>
      <p:pic>
        <p:nvPicPr>
          <p:cNvPr id="3" name="Picture 3" descr="Graphical user interface, application&#10;&#10;Description automatically generated">
            <a:extLst>
              <a:ext uri="{FF2B5EF4-FFF2-40B4-BE49-F238E27FC236}">
                <a16:creationId xmlns:a16="http://schemas.microsoft.com/office/drawing/2014/main" id="{A415FF66-E9E7-33E2-ABBA-9712C48CE570}"/>
              </a:ext>
            </a:extLst>
          </p:cNvPr>
          <p:cNvPicPr>
            <a:picLocks noChangeAspect="1"/>
          </p:cNvPicPr>
          <p:nvPr/>
        </p:nvPicPr>
        <p:blipFill>
          <a:blip r:embed="rId2"/>
          <a:stretch>
            <a:fillRect/>
          </a:stretch>
        </p:blipFill>
        <p:spPr>
          <a:xfrm>
            <a:off x="821295" y="1719066"/>
            <a:ext cx="4713219" cy="4390798"/>
          </a:xfrm>
          <a:prstGeom prst="rect">
            <a:avLst/>
          </a:prstGeom>
        </p:spPr>
      </p:pic>
      <p:pic>
        <p:nvPicPr>
          <p:cNvPr id="4" name="Picture 5" descr="Graphical user interface, application, Word&#10;&#10;Description automatically generated">
            <a:extLst>
              <a:ext uri="{FF2B5EF4-FFF2-40B4-BE49-F238E27FC236}">
                <a16:creationId xmlns:a16="http://schemas.microsoft.com/office/drawing/2014/main" id="{F17691FD-C329-5A85-0089-CF4F9EB9AC8B}"/>
              </a:ext>
            </a:extLst>
          </p:cNvPr>
          <p:cNvPicPr>
            <a:picLocks noChangeAspect="1"/>
          </p:cNvPicPr>
          <p:nvPr/>
        </p:nvPicPr>
        <p:blipFill>
          <a:blip r:embed="rId3"/>
          <a:stretch>
            <a:fillRect/>
          </a:stretch>
        </p:blipFill>
        <p:spPr>
          <a:xfrm>
            <a:off x="6192371" y="1717270"/>
            <a:ext cx="5286934" cy="3389842"/>
          </a:xfrm>
          <a:prstGeom prst="rect">
            <a:avLst/>
          </a:prstGeom>
        </p:spPr>
      </p:pic>
    </p:spTree>
    <p:extLst>
      <p:ext uri="{BB962C8B-B14F-4D97-AF65-F5344CB8AC3E}">
        <p14:creationId xmlns:p14="http://schemas.microsoft.com/office/powerpoint/2010/main" val="2554526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13</a:t>
            </a:fld>
            <a:endParaRPr lang="en-US" dirty="0"/>
          </a:p>
        </p:txBody>
      </p:sp>
      <p:sp>
        <p:nvSpPr>
          <p:cNvPr id="16" name="Title 110">
            <a:extLst>
              <a:ext uri="{FF2B5EF4-FFF2-40B4-BE49-F238E27FC236}">
                <a16:creationId xmlns:a16="http://schemas.microsoft.com/office/drawing/2014/main" id="{F93EA0CE-083C-2278-7EF1-D47F2A968022}"/>
              </a:ext>
            </a:extLst>
          </p:cNvPr>
          <p:cNvSpPr>
            <a:spLocks noGrp="1"/>
          </p:cNvSpPr>
          <p:nvPr>
            <p:ph type="title"/>
          </p:nvPr>
        </p:nvSpPr>
        <p:spPr>
          <a:xfrm>
            <a:off x="2452697" y="200787"/>
            <a:ext cx="7286605" cy="634323"/>
          </a:xfrm>
        </p:spPr>
        <p:txBody>
          <a:bodyPr/>
          <a:lstStyle/>
          <a:p>
            <a:r>
              <a:rPr lang="en-US" dirty="0"/>
              <a:t>Database + Migration</a:t>
            </a:r>
          </a:p>
        </p:txBody>
      </p:sp>
      <p:sp>
        <p:nvSpPr>
          <p:cNvPr id="9" name="Text Placeholder 4">
            <a:extLst>
              <a:ext uri="{FF2B5EF4-FFF2-40B4-BE49-F238E27FC236}">
                <a16:creationId xmlns:a16="http://schemas.microsoft.com/office/drawing/2014/main" id="{DF64A375-0DFE-D4F0-52FE-164B964B2991}"/>
              </a:ext>
            </a:extLst>
          </p:cNvPr>
          <p:cNvSpPr txBox="1">
            <a:spLocks/>
          </p:cNvSpPr>
          <p:nvPr/>
        </p:nvSpPr>
        <p:spPr>
          <a:xfrm>
            <a:off x="8832708" y="1379059"/>
            <a:ext cx="2522093" cy="804095"/>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sz="2400" dirty="0">
                <a:latin typeface="Arial"/>
                <a:cs typeface="Arial"/>
              </a:rPr>
              <a:t>Share Point List</a:t>
            </a:r>
          </a:p>
          <a:p>
            <a:pPr>
              <a:lnSpc>
                <a:spcPct val="113999"/>
              </a:lnSpc>
            </a:pPr>
            <a:endParaRPr lang="en-ZA" sz="2400" dirty="0"/>
          </a:p>
        </p:txBody>
      </p:sp>
      <p:sp>
        <p:nvSpPr>
          <p:cNvPr id="2" name="Text Placeholder 4">
            <a:extLst>
              <a:ext uri="{FF2B5EF4-FFF2-40B4-BE49-F238E27FC236}">
                <a16:creationId xmlns:a16="http://schemas.microsoft.com/office/drawing/2014/main" id="{0CDF3D83-3E80-C19E-403F-8EA81E99A0E5}"/>
              </a:ext>
            </a:extLst>
          </p:cNvPr>
          <p:cNvSpPr txBox="1">
            <a:spLocks/>
          </p:cNvSpPr>
          <p:nvPr/>
        </p:nvSpPr>
        <p:spPr>
          <a:xfrm>
            <a:off x="1247770" y="1379059"/>
            <a:ext cx="792478" cy="415996"/>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sz="2000" dirty="0">
                <a:latin typeface="Arial"/>
                <a:cs typeface="Arial"/>
              </a:rPr>
              <a:t>SQL</a:t>
            </a:r>
            <a:endParaRPr lang="en-US" dirty="0"/>
          </a:p>
          <a:p>
            <a:pPr>
              <a:lnSpc>
                <a:spcPct val="113999"/>
              </a:lnSpc>
            </a:pPr>
            <a:endParaRPr lang="en-ZA" sz="2000" dirty="0">
              <a:latin typeface="Bierstadt"/>
              <a:cs typeface="Arial"/>
            </a:endParaRPr>
          </a:p>
        </p:txBody>
      </p:sp>
      <p:pic>
        <p:nvPicPr>
          <p:cNvPr id="6" name="Picture 6" descr="Logo&#10;&#10;Description automatically generated">
            <a:extLst>
              <a:ext uri="{FF2B5EF4-FFF2-40B4-BE49-F238E27FC236}">
                <a16:creationId xmlns:a16="http://schemas.microsoft.com/office/drawing/2014/main" id="{BB2EB978-18BD-63D5-C8E9-C51730EBF9F3}"/>
              </a:ext>
            </a:extLst>
          </p:cNvPr>
          <p:cNvPicPr>
            <a:picLocks noChangeAspect="1"/>
          </p:cNvPicPr>
          <p:nvPr/>
        </p:nvPicPr>
        <p:blipFill>
          <a:blip r:embed="rId2"/>
          <a:stretch>
            <a:fillRect/>
          </a:stretch>
        </p:blipFill>
        <p:spPr>
          <a:xfrm>
            <a:off x="857605" y="1962742"/>
            <a:ext cx="2033262" cy="2037995"/>
          </a:xfrm>
          <a:prstGeom prst="rect">
            <a:avLst/>
          </a:prstGeom>
        </p:spPr>
      </p:pic>
      <p:pic>
        <p:nvPicPr>
          <p:cNvPr id="7" name="Picture 7" descr="Logo&#10;&#10;Description automatically generated">
            <a:extLst>
              <a:ext uri="{FF2B5EF4-FFF2-40B4-BE49-F238E27FC236}">
                <a16:creationId xmlns:a16="http://schemas.microsoft.com/office/drawing/2014/main" id="{79C842E1-7FDC-1D12-910D-B18EBE2D3C5F}"/>
              </a:ext>
            </a:extLst>
          </p:cNvPr>
          <p:cNvPicPr>
            <a:picLocks noChangeAspect="1"/>
          </p:cNvPicPr>
          <p:nvPr/>
        </p:nvPicPr>
        <p:blipFill>
          <a:blip r:embed="rId3"/>
          <a:stretch>
            <a:fillRect/>
          </a:stretch>
        </p:blipFill>
        <p:spPr>
          <a:xfrm>
            <a:off x="4468822" y="4933925"/>
            <a:ext cx="3254355" cy="1784597"/>
          </a:xfrm>
          <a:prstGeom prst="rect">
            <a:avLst/>
          </a:prstGeom>
        </p:spPr>
      </p:pic>
      <p:pic>
        <p:nvPicPr>
          <p:cNvPr id="8" name="Picture 9" descr="Logo&#10;&#10;Description automatically generated">
            <a:extLst>
              <a:ext uri="{FF2B5EF4-FFF2-40B4-BE49-F238E27FC236}">
                <a16:creationId xmlns:a16="http://schemas.microsoft.com/office/drawing/2014/main" id="{59E617C1-5D30-A356-216E-28B08A2EEC5E}"/>
              </a:ext>
            </a:extLst>
          </p:cNvPr>
          <p:cNvPicPr>
            <a:picLocks noChangeAspect="1"/>
          </p:cNvPicPr>
          <p:nvPr/>
        </p:nvPicPr>
        <p:blipFill>
          <a:blip r:embed="rId4"/>
          <a:stretch>
            <a:fillRect/>
          </a:stretch>
        </p:blipFill>
        <p:spPr>
          <a:xfrm>
            <a:off x="8946164" y="1961615"/>
            <a:ext cx="2075859" cy="2030783"/>
          </a:xfrm>
          <a:prstGeom prst="rect">
            <a:avLst/>
          </a:prstGeom>
        </p:spPr>
      </p:pic>
      <p:cxnSp>
        <p:nvCxnSpPr>
          <p:cNvPr id="10" name="Straight Arrow Connector 9">
            <a:extLst>
              <a:ext uri="{FF2B5EF4-FFF2-40B4-BE49-F238E27FC236}">
                <a16:creationId xmlns:a16="http://schemas.microsoft.com/office/drawing/2014/main" id="{4A2DA25D-E35A-8175-79E7-5AF02D1BFB87}"/>
              </a:ext>
            </a:extLst>
          </p:cNvPr>
          <p:cNvCxnSpPr/>
          <p:nvPr/>
        </p:nvCxnSpPr>
        <p:spPr>
          <a:xfrm flipH="1">
            <a:off x="1523881" y="3967487"/>
            <a:ext cx="36918" cy="188938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E8B728-3C29-0CA2-A4A1-50DC73E19331}"/>
              </a:ext>
            </a:extLst>
          </p:cNvPr>
          <p:cNvCxnSpPr>
            <a:cxnSpLocks/>
          </p:cNvCxnSpPr>
          <p:nvPr/>
        </p:nvCxnSpPr>
        <p:spPr>
          <a:xfrm flipH="1" flipV="1">
            <a:off x="1500217" y="5885264"/>
            <a:ext cx="2966593" cy="22719"/>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Multiplication Sign 2">
            <a:extLst>
              <a:ext uri="{FF2B5EF4-FFF2-40B4-BE49-F238E27FC236}">
                <a16:creationId xmlns:a16="http://schemas.microsoft.com/office/drawing/2014/main" id="{6849879B-DC13-AE49-95EB-0C87C7F26D71}"/>
              </a:ext>
            </a:extLst>
          </p:cNvPr>
          <p:cNvSpPr/>
          <p:nvPr/>
        </p:nvSpPr>
        <p:spPr>
          <a:xfrm>
            <a:off x="2186608" y="5452322"/>
            <a:ext cx="795130" cy="814062"/>
          </a:xfrm>
          <a:prstGeom prst="mathMultiply">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94E3D05-E449-1CA5-E2A2-6976129400FE}"/>
              </a:ext>
            </a:extLst>
          </p:cNvPr>
          <p:cNvCxnSpPr>
            <a:cxnSpLocks/>
          </p:cNvCxnSpPr>
          <p:nvPr/>
        </p:nvCxnSpPr>
        <p:spPr>
          <a:xfrm flipH="1">
            <a:off x="10095197" y="4043214"/>
            <a:ext cx="8522" cy="182312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7B47B16-5F2A-7A76-DCC9-DFB7DA2A21A2}"/>
              </a:ext>
            </a:extLst>
          </p:cNvPr>
          <p:cNvCxnSpPr>
            <a:cxnSpLocks/>
          </p:cNvCxnSpPr>
          <p:nvPr/>
        </p:nvCxnSpPr>
        <p:spPr>
          <a:xfrm flipH="1" flipV="1">
            <a:off x="7790268" y="5856865"/>
            <a:ext cx="2308717" cy="3790"/>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6" descr="Document with solid fill">
            <a:extLst>
              <a:ext uri="{FF2B5EF4-FFF2-40B4-BE49-F238E27FC236}">
                <a16:creationId xmlns:a16="http://schemas.microsoft.com/office/drawing/2014/main" id="{43FF63D6-2A28-97B4-9CCB-4D7DCBFE58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69222" y="4864968"/>
            <a:ext cx="914400" cy="914400"/>
          </a:xfrm>
          <a:prstGeom prst="rect">
            <a:avLst/>
          </a:prstGeom>
        </p:spPr>
      </p:pic>
      <p:pic>
        <p:nvPicPr>
          <p:cNvPr id="17" name="Graphic 16" descr="Document with solid fill">
            <a:extLst>
              <a:ext uri="{FF2B5EF4-FFF2-40B4-BE49-F238E27FC236}">
                <a16:creationId xmlns:a16="http://schemas.microsoft.com/office/drawing/2014/main" id="{A520365F-E3C8-D99C-BFC9-27DF5F4B64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6240" y="4864967"/>
            <a:ext cx="914400" cy="914400"/>
          </a:xfrm>
          <a:prstGeom prst="rect">
            <a:avLst/>
          </a:prstGeom>
        </p:spPr>
      </p:pic>
      <p:pic>
        <p:nvPicPr>
          <p:cNvPr id="18" name="Graphic 18" descr="Checkmark with solid fill">
            <a:extLst>
              <a:ext uri="{FF2B5EF4-FFF2-40B4-BE49-F238E27FC236}">
                <a16:creationId xmlns:a16="http://schemas.microsoft.com/office/drawing/2014/main" id="{3FD0311B-E41D-AECA-EE77-B2F7448D0E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33520" y="5352458"/>
            <a:ext cx="914400" cy="914400"/>
          </a:xfrm>
          <a:prstGeom prst="rect">
            <a:avLst/>
          </a:prstGeom>
        </p:spPr>
      </p:pic>
      <p:pic>
        <p:nvPicPr>
          <p:cNvPr id="19" name="Graphic 19" descr="Database outline">
            <a:extLst>
              <a:ext uri="{FF2B5EF4-FFF2-40B4-BE49-F238E27FC236}">
                <a16:creationId xmlns:a16="http://schemas.microsoft.com/office/drawing/2014/main" id="{8AECFE66-DF30-8330-55A8-FD1D9BBAB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4129" y="1585054"/>
            <a:ext cx="2078698" cy="2083431"/>
          </a:xfrm>
          <a:prstGeom prst="rect">
            <a:avLst/>
          </a:prstGeom>
        </p:spPr>
      </p:pic>
    </p:spTree>
    <p:extLst>
      <p:ext uri="{BB962C8B-B14F-4D97-AF65-F5344CB8AC3E}">
        <p14:creationId xmlns:p14="http://schemas.microsoft.com/office/powerpoint/2010/main" val="902979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text, monitor, screenshot&#10;&#10;Description automatically generated">
            <a:extLst>
              <a:ext uri="{FF2B5EF4-FFF2-40B4-BE49-F238E27FC236}">
                <a16:creationId xmlns:a16="http://schemas.microsoft.com/office/drawing/2014/main" id="{4FAA3CB9-57D3-AEF3-FC46-2E43D483FA31}"/>
              </a:ext>
            </a:extLst>
          </p:cNvPr>
          <p:cNvPicPr>
            <a:picLocks noChangeAspect="1"/>
          </p:cNvPicPr>
          <p:nvPr/>
        </p:nvPicPr>
        <p:blipFill>
          <a:blip r:embed="rId2"/>
          <a:stretch>
            <a:fillRect/>
          </a:stretch>
        </p:blipFill>
        <p:spPr>
          <a:xfrm>
            <a:off x="5992822" y="1555710"/>
            <a:ext cx="6198230" cy="6193497"/>
          </a:xfrm>
          <a:prstGeom prst="rect">
            <a:avLst/>
          </a:prstGeom>
        </p:spPr>
      </p:pic>
      <p:pic>
        <p:nvPicPr>
          <p:cNvPr id="10" name="Picture 10" descr="Graphical user interface&#10;&#10;Description automatically generated">
            <a:extLst>
              <a:ext uri="{FF2B5EF4-FFF2-40B4-BE49-F238E27FC236}">
                <a16:creationId xmlns:a16="http://schemas.microsoft.com/office/drawing/2014/main" id="{14930E68-9792-9178-9739-185C8E4ACED5}"/>
              </a:ext>
            </a:extLst>
          </p:cNvPr>
          <p:cNvPicPr>
            <a:picLocks noChangeAspect="1"/>
          </p:cNvPicPr>
          <p:nvPr/>
        </p:nvPicPr>
        <p:blipFill>
          <a:blip r:embed="rId3"/>
          <a:stretch>
            <a:fillRect/>
          </a:stretch>
        </p:blipFill>
        <p:spPr>
          <a:xfrm>
            <a:off x="-60581" y="1555710"/>
            <a:ext cx="6212432" cy="6198233"/>
          </a:xfrm>
          <a:prstGeom prst="rect">
            <a:avLst/>
          </a:prstGeom>
        </p:spPr>
      </p:pic>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259078"/>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SharePoint List Security</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14</a:t>
            </a:fld>
            <a:endParaRPr lang="en-US" dirty="0"/>
          </a:p>
        </p:txBody>
      </p:sp>
      <p:sp>
        <p:nvSpPr>
          <p:cNvPr id="3" name="Text Placeholder 4">
            <a:extLst>
              <a:ext uri="{FF2B5EF4-FFF2-40B4-BE49-F238E27FC236}">
                <a16:creationId xmlns:a16="http://schemas.microsoft.com/office/drawing/2014/main" id="{918A3881-3A8D-690B-EC86-BFCD4A70FE5E}"/>
              </a:ext>
            </a:extLst>
          </p:cNvPr>
          <p:cNvSpPr txBox="1">
            <a:spLocks/>
          </p:cNvSpPr>
          <p:nvPr/>
        </p:nvSpPr>
        <p:spPr>
          <a:xfrm>
            <a:off x="7535888" y="1412189"/>
            <a:ext cx="3108246" cy="804095"/>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sz="2400" dirty="0">
                <a:latin typeface="Arial"/>
                <a:cs typeface="Arial"/>
              </a:rPr>
              <a:t>List Item Permissions</a:t>
            </a:r>
            <a:endParaRPr lang="en-US" dirty="0"/>
          </a:p>
          <a:p>
            <a:pPr>
              <a:lnSpc>
                <a:spcPct val="113999"/>
              </a:lnSpc>
            </a:pPr>
            <a:endParaRPr lang="en-ZA" sz="2400" dirty="0"/>
          </a:p>
        </p:txBody>
      </p:sp>
      <p:sp>
        <p:nvSpPr>
          <p:cNvPr id="7" name="Text Placeholder 4">
            <a:extLst>
              <a:ext uri="{FF2B5EF4-FFF2-40B4-BE49-F238E27FC236}">
                <a16:creationId xmlns:a16="http://schemas.microsoft.com/office/drawing/2014/main" id="{CE61EEBB-C601-CDCE-D735-3FC6341E5653}"/>
              </a:ext>
            </a:extLst>
          </p:cNvPr>
          <p:cNvSpPr txBox="1">
            <a:spLocks/>
          </p:cNvSpPr>
          <p:nvPr/>
        </p:nvSpPr>
        <p:spPr>
          <a:xfrm>
            <a:off x="932372" y="1412190"/>
            <a:ext cx="4230311" cy="804095"/>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sz="2400" dirty="0">
                <a:latin typeface="Arial"/>
                <a:cs typeface="Arial"/>
              </a:rPr>
              <a:t>SharePoint Site Permissions</a:t>
            </a:r>
            <a:endParaRPr lang="en-US" dirty="0"/>
          </a:p>
          <a:p>
            <a:pPr>
              <a:lnSpc>
                <a:spcPct val="113999"/>
              </a:lnSpc>
            </a:pPr>
            <a:endParaRPr lang="en-ZA" sz="2400" dirty="0"/>
          </a:p>
        </p:txBody>
      </p:sp>
      <p:pic>
        <p:nvPicPr>
          <p:cNvPr id="6" name="Graphic 7" descr="Key with solid fill">
            <a:extLst>
              <a:ext uri="{FF2B5EF4-FFF2-40B4-BE49-F238E27FC236}">
                <a16:creationId xmlns:a16="http://schemas.microsoft.com/office/drawing/2014/main" id="{1C137F4C-6F25-0599-B135-FE1E8ECFBA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0800" y="1878495"/>
            <a:ext cx="914400" cy="914400"/>
          </a:xfrm>
          <a:prstGeom prst="rect">
            <a:avLst/>
          </a:prstGeom>
        </p:spPr>
      </p:pic>
      <p:pic>
        <p:nvPicPr>
          <p:cNvPr id="8" name="Graphic 8" descr="Lock with solid fill">
            <a:extLst>
              <a:ext uri="{FF2B5EF4-FFF2-40B4-BE49-F238E27FC236}">
                <a16:creationId xmlns:a16="http://schemas.microsoft.com/office/drawing/2014/main" id="{258FB0EC-EA5F-467B-2BB2-BF8ED244D6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5626" y="1879383"/>
            <a:ext cx="914400" cy="914400"/>
          </a:xfrm>
          <a:prstGeom prst="rect">
            <a:avLst/>
          </a:prstGeom>
        </p:spPr>
      </p:pic>
    </p:spTree>
    <p:extLst>
      <p:ext uri="{BB962C8B-B14F-4D97-AF65-F5344CB8AC3E}">
        <p14:creationId xmlns:p14="http://schemas.microsoft.com/office/powerpoint/2010/main" val="237659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268544"/>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user Authentication</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15</a:t>
            </a:fld>
            <a:endParaRPr lang="en-US" dirty="0"/>
          </a:p>
        </p:txBody>
      </p:sp>
      <p:sp>
        <p:nvSpPr>
          <p:cNvPr id="3" name="Text Placeholder 4">
            <a:extLst>
              <a:ext uri="{FF2B5EF4-FFF2-40B4-BE49-F238E27FC236}">
                <a16:creationId xmlns:a16="http://schemas.microsoft.com/office/drawing/2014/main" id="{B389C801-3552-6F47-5535-D803162F6DB6}"/>
              </a:ext>
            </a:extLst>
          </p:cNvPr>
          <p:cNvSpPr txBox="1">
            <a:spLocks/>
          </p:cNvSpPr>
          <p:nvPr/>
        </p:nvSpPr>
        <p:spPr>
          <a:xfrm>
            <a:off x="1028123" y="1293866"/>
            <a:ext cx="2464569" cy="548518"/>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sz="3600" dirty="0">
                <a:latin typeface="Arial"/>
                <a:cs typeface="Arial"/>
              </a:rPr>
              <a:t>User Roles</a:t>
            </a:r>
            <a:endParaRPr lang="en-US" sz="3600"/>
          </a:p>
          <a:p>
            <a:pPr>
              <a:lnSpc>
                <a:spcPct val="113999"/>
              </a:lnSpc>
            </a:pPr>
            <a:endParaRPr lang="en-ZA" sz="2400" dirty="0"/>
          </a:p>
        </p:txBody>
      </p:sp>
      <p:pic>
        <p:nvPicPr>
          <p:cNvPr id="2" name="Graphic 3" descr="User with solid fill">
            <a:extLst>
              <a:ext uri="{FF2B5EF4-FFF2-40B4-BE49-F238E27FC236}">
                <a16:creationId xmlns:a16="http://schemas.microsoft.com/office/drawing/2014/main" id="{E0DD687A-71F7-0BDF-9D6C-738536C6F4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608" y="2219266"/>
            <a:ext cx="914400" cy="914400"/>
          </a:xfrm>
          <a:prstGeom prst="rect">
            <a:avLst/>
          </a:prstGeom>
        </p:spPr>
      </p:pic>
      <p:pic>
        <p:nvPicPr>
          <p:cNvPr id="4" name="Graphic 3" descr="User with solid fill">
            <a:extLst>
              <a:ext uri="{FF2B5EF4-FFF2-40B4-BE49-F238E27FC236}">
                <a16:creationId xmlns:a16="http://schemas.microsoft.com/office/drawing/2014/main" id="{5DD13517-9227-8650-059F-0C993C9ED7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607" y="3430892"/>
            <a:ext cx="914400" cy="914400"/>
          </a:xfrm>
          <a:prstGeom prst="rect">
            <a:avLst/>
          </a:prstGeom>
        </p:spPr>
      </p:pic>
      <p:pic>
        <p:nvPicPr>
          <p:cNvPr id="7" name="Graphic 6" descr="User with solid fill">
            <a:extLst>
              <a:ext uri="{FF2B5EF4-FFF2-40B4-BE49-F238E27FC236}">
                <a16:creationId xmlns:a16="http://schemas.microsoft.com/office/drawing/2014/main" id="{B3F89BCA-EB72-967A-25BC-0141BBD35A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606" y="4718246"/>
            <a:ext cx="914400" cy="914400"/>
          </a:xfrm>
          <a:prstGeom prst="rect">
            <a:avLst/>
          </a:prstGeom>
        </p:spPr>
      </p:pic>
      <p:sp>
        <p:nvSpPr>
          <p:cNvPr id="8" name="TextBox 7">
            <a:extLst>
              <a:ext uri="{FF2B5EF4-FFF2-40B4-BE49-F238E27FC236}">
                <a16:creationId xmlns:a16="http://schemas.microsoft.com/office/drawing/2014/main" id="{25A8D1EE-F022-6560-6BAC-A34EF1C5C2E8}"/>
              </a:ext>
            </a:extLst>
          </p:cNvPr>
          <p:cNvSpPr txBox="1"/>
          <p:nvPr/>
        </p:nvSpPr>
        <p:spPr>
          <a:xfrm>
            <a:off x="1287353" y="235226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chemeClr val="bg1"/>
                </a:solidFill>
              </a:rPr>
              <a:t>Staff</a:t>
            </a:r>
          </a:p>
        </p:txBody>
      </p:sp>
      <p:sp>
        <p:nvSpPr>
          <p:cNvPr id="9" name="TextBox 8">
            <a:extLst>
              <a:ext uri="{FF2B5EF4-FFF2-40B4-BE49-F238E27FC236}">
                <a16:creationId xmlns:a16="http://schemas.microsoft.com/office/drawing/2014/main" id="{3D8D9B83-9377-6FA7-FA00-93C5F48FD17B}"/>
              </a:ext>
            </a:extLst>
          </p:cNvPr>
          <p:cNvSpPr txBox="1"/>
          <p:nvPr/>
        </p:nvSpPr>
        <p:spPr>
          <a:xfrm>
            <a:off x="1287353" y="3530756"/>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solidFill>
                  <a:schemeClr val="bg1"/>
                </a:solidFill>
              </a:rPr>
              <a:t>Tech</a:t>
            </a:r>
            <a:endParaRPr lang="en-US"/>
          </a:p>
        </p:txBody>
      </p:sp>
      <p:sp>
        <p:nvSpPr>
          <p:cNvPr id="10" name="TextBox 9">
            <a:extLst>
              <a:ext uri="{FF2B5EF4-FFF2-40B4-BE49-F238E27FC236}">
                <a16:creationId xmlns:a16="http://schemas.microsoft.com/office/drawing/2014/main" id="{3AFCD120-F691-CFD7-B35A-80DA2FC14B27}"/>
              </a:ext>
            </a:extLst>
          </p:cNvPr>
          <p:cNvSpPr txBox="1"/>
          <p:nvPr/>
        </p:nvSpPr>
        <p:spPr>
          <a:xfrm>
            <a:off x="1287352" y="4818109"/>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solidFill>
                  <a:schemeClr val="bg1"/>
                </a:solidFill>
              </a:rPr>
              <a:t>Admin</a:t>
            </a:r>
            <a:endParaRPr lang="en-US" sz="4000" dirty="0">
              <a:solidFill>
                <a:schemeClr val="bg1"/>
              </a:solidFill>
            </a:endParaRPr>
          </a:p>
        </p:txBody>
      </p:sp>
      <p:cxnSp>
        <p:nvCxnSpPr>
          <p:cNvPr id="11" name="Straight Arrow Connector 10">
            <a:extLst>
              <a:ext uri="{FF2B5EF4-FFF2-40B4-BE49-F238E27FC236}">
                <a16:creationId xmlns:a16="http://schemas.microsoft.com/office/drawing/2014/main" id="{4E5859BB-7213-ECD8-A674-BA7D695031E2}"/>
              </a:ext>
            </a:extLst>
          </p:cNvPr>
          <p:cNvCxnSpPr/>
          <p:nvPr/>
        </p:nvCxnSpPr>
        <p:spPr>
          <a:xfrm>
            <a:off x="319886" y="1978773"/>
            <a:ext cx="11520870" cy="34077"/>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7D1B95F2-0854-3222-7997-8DEF3BAC30F4}"/>
              </a:ext>
            </a:extLst>
          </p:cNvPr>
          <p:cNvSpPr txBox="1">
            <a:spLocks/>
          </p:cNvSpPr>
          <p:nvPr/>
        </p:nvSpPr>
        <p:spPr>
          <a:xfrm>
            <a:off x="6575105" y="1341194"/>
            <a:ext cx="1129886" cy="548518"/>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1000"/>
              </a:spcBef>
            </a:pPr>
            <a:r>
              <a:rPr lang="en-US" sz="3600">
                <a:latin typeface="Arial"/>
                <a:cs typeface="Arial"/>
              </a:rPr>
              <a:t>Auth</a:t>
            </a:r>
            <a:endParaRPr lang="en-US"/>
          </a:p>
          <a:p>
            <a:pPr>
              <a:lnSpc>
                <a:spcPct val="113999"/>
              </a:lnSpc>
            </a:pPr>
            <a:endParaRPr lang="en-ZA" sz="2400" dirty="0"/>
          </a:p>
        </p:txBody>
      </p:sp>
      <p:pic>
        <p:nvPicPr>
          <p:cNvPr id="6" name="Picture 12">
            <a:extLst>
              <a:ext uri="{FF2B5EF4-FFF2-40B4-BE49-F238E27FC236}">
                <a16:creationId xmlns:a16="http://schemas.microsoft.com/office/drawing/2014/main" id="{0DACA28D-8FCD-3506-470A-F59F27523A6F}"/>
              </a:ext>
            </a:extLst>
          </p:cNvPr>
          <p:cNvPicPr>
            <a:picLocks noChangeAspect="1"/>
          </p:cNvPicPr>
          <p:nvPr/>
        </p:nvPicPr>
        <p:blipFill>
          <a:blip r:embed="rId4"/>
          <a:stretch>
            <a:fillRect/>
          </a:stretch>
        </p:blipFill>
        <p:spPr>
          <a:xfrm>
            <a:off x="3607431" y="2504607"/>
            <a:ext cx="4040020" cy="3136142"/>
          </a:xfrm>
          <a:prstGeom prst="rect">
            <a:avLst/>
          </a:prstGeom>
        </p:spPr>
      </p:pic>
      <p:pic>
        <p:nvPicPr>
          <p:cNvPr id="13" name="Picture 13" descr="Graphical user interface, text, application, chat or text message&#10;&#10;Description automatically generated">
            <a:extLst>
              <a:ext uri="{FF2B5EF4-FFF2-40B4-BE49-F238E27FC236}">
                <a16:creationId xmlns:a16="http://schemas.microsoft.com/office/drawing/2014/main" id="{BF3DC54D-88E2-4F8A-A869-30E3BD1CF827}"/>
              </a:ext>
            </a:extLst>
          </p:cNvPr>
          <p:cNvPicPr>
            <a:picLocks noChangeAspect="1"/>
          </p:cNvPicPr>
          <p:nvPr/>
        </p:nvPicPr>
        <p:blipFill>
          <a:blip r:embed="rId5"/>
          <a:stretch>
            <a:fillRect/>
          </a:stretch>
        </p:blipFill>
        <p:spPr>
          <a:xfrm>
            <a:off x="6773754" y="2500419"/>
            <a:ext cx="5052864" cy="3139782"/>
          </a:xfrm>
          <a:prstGeom prst="rect">
            <a:avLst/>
          </a:prstGeom>
        </p:spPr>
      </p:pic>
      <p:pic>
        <p:nvPicPr>
          <p:cNvPr id="14" name="Graphic 14" descr="Badge with solid fill">
            <a:extLst>
              <a:ext uri="{FF2B5EF4-FFF2-40B4-BE49-F238E27FC236}">
                <a16:creationId xmlns:a16="http://schemas.microsoft.com/office/drawing/2014/main" id="{CD03F121-D682-9F7F-86E8-6E6BEE665B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26153" y="2034681"/>
            <a:ext cx="426910" cy="431643"/>
          </a:xfrm>
          <a:prstGeom prst="rect">
            <a:avLst/>
          </a:prstGeom>
        </p:spPr>
      </p:pic>
      <p:pic>
        <p:nvPicPr>
          <p:cNvPr id="15" name="Graphic 15" descr="Badge 1 with solid fill">
            <a:extLst>
              <a:ext uri="{FF2B5EF4-FFF2-40B4-BE49-F238E27FC236}">
                <a16:creationId xmlns:a16="http://schemas.microsoft.com/office/drawing/2014/main" id="{75F3024F-46F0-1024-9DCD-7A88B00C43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30494" y="2035569"/>
            <a:ext cx="431643" cy="431643"/>
          </a:xfrm>
          <a:prstGeom prst="rect">
            <a:avLst/>
          </a:prstGeom>
        </p:spPr>
      </p:pic>
    </p:spTree>
    <p:extLst>
      <p:ext uri="{BB962C8B-B14F-4D97-AF65-F5344CB8AC3E}">
        <p14:creationId xmlns:p14="http://schemas.microsoft.com/office/powerpoint/2010/main" val="425566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1719223" y="315507"/>
            <a:ext cx="8752391"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Ticket Assignment Automation</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16</a:t>
            </a:fld>
            <a:endParaRPr lang="en-US" dirty="0"/>
          </a:p>
        </p:txBody>
      </p:sp>
      <p:sp>
        <p:nvSpPr>
          <p:cNvPr id="2" name="TextBox 1">
            <a:extLst>
              <a:ext uri="{FF2B5EF4-FFF2-40B4-BE49-F238E27FC236}">
                <a16:creationId xmlns:a16="http://schemas.microsoft.com/office/drawing/2014/main" id="{EF9F3865-823F-B9D6-BD5A-BF3D42B64EC6}"/>
              </a:ext>
            </a:extLst>
          </p:cNvPr>
          <p:cNvSpPr txBox="1"/>
          <p:nvPr/>
        </p:nvSpPr>
        <p:spPr>
          <a:xfrm>
            <a:off x="950026" y="1771402"/>
            <a:ext cx="4839194" cy="3695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dirty="0">
                <a:solidFill>
                  <a:schemeClr val="bg1"/>
                </a:solidFill>
              </a:rPr>
              <a:t>Past solution didn't have any automation workflow</a:t>
            </a:r>
            <a:endParaRPr lang="en-US"/>
          </a:p>
          <a:p>
            <a:pPr marL="285750" indent="-285750">
              <a:lnSpc>
                <a:spcPct val="150000"/>
              </a:lnSpc>
              <a:buFont typeface="Arial"/>
              <a:buChar char="•"/>
            </a:pPr>
            <a:r>
              <a:rPr lang="en-US" sz="2000" dirty="0">
                <a:solidFill>
                  <a:schemeClr val="bg1"/>
                </a:solidFill>
              </a:rPr>
              <a:t>Tickets get </a:t>
            </a:r>
            <a:r>
              <a:rPr lang="en-US" sz="2000" dirty="0">
                <a:solidFill>
                  <a:schemeClr val="bg1"/>
                </a:solidFill>
                <a:ea typeface="+mn-lt"/>
                <a:cs typeface="+mn-lt"/>
              </a:rPr>
              <a:t>assigned</a:t>
            </a:r>
            <a:r>
              <a:rPr lang="en-US" sz="2000" dirty="0">
                <a:solidFill>
                  <a:schemeClr val="bg1"/>
                </a:solidFill>
              </a:rPr>
              <a:t> based on:</a:t>
            </a:r>
          </a:p>
          <a:p>
            <a:pPr marL="742950" lvl="1" indent="-285750">
              <a:lnSpc>
                <a:spcPct val="150000"/>
              </a:lnSpc>
              <a:buFont typeface="Arial"/>
              <a:buChar char="•"/>
            </a:pPr>
            <a:r>
              <a:rPr lang="en-US" sz="2000" dirty="0">
                <a:solidFill>
                  <a:schemeClr val="bg1"/>
                </a:solidFill>
              </a:rPr>
              <a:t>Category</a:t>
            </a:r>
          </a:p>
          <a:p>
            <a:pPr marL="742950" lvl="1" indent="-285750">
              <a:lnSpc>
                <a:spcPct val="150000"/>
              </a:lnSpc>
              <a:buFont typeface="Arial"/>
              <a:buChar char="•"/>
            </a:pPr>
            <a:r>
              <a:rPr lang="en-US" sz="2000" dirty="0">
                <a:solidFill>
                  <a:schemeClr val="bg1"/>
                </a:solidFill>
              </a:rPr>
              <a:t>Location</a:t>
            </a:r>
          </a:p>
          <a:p>
            <a:pPr marL="285750" indent="-285750">
              <a:lnSpc>
                <a:spcPct val="150000"/>
              </a:lnSpc>
              <a:buFont typeface="Arial,Sans-Serif"/>
              <a:buChar char="•"/>
            </a:pPr>
            <a:r>
              <a:rPr lang="en-US" sz="2000" dirty="0">
                <a:solidFill>
                  <a:schemeClr val="bg1"/>
                </a:solidFill>
                <a:latin typeface="Bierstadt"/>
                <a:cs typeface="Arial"/>
              </a:rPr>
              <a:t>Streamlines ticket handling process</a:t>
            </a:r>
          </a:p>
          <a:p>
            <a:pPr marL="285750" indent="-285750">
              <a:lnSpc>
                <a:spcPct val="150000"/>
              </a:lnSpc>
              <a:buFont typeface="Arial,Sans-Serif"/>
              <a:buChar char="•"/>
            </a:pPr>
            <a:r>
              <a:rPr lang="en-US" sz="2000" dirty="0">
                <a:solidFill>
                  <a:schemeClr val="bg1"/>
                </a:solidFill>
                <a:latin typeface="Bierstadt"/>
                <a:cs typeface="Arial"/>
              </a:rPr>
              <a:t>Increased Productivity &amp; Scalability</a:t>
            </a:r>
          </a:p>
          <a:p>
            <a:pPr marL="742950" lvl="1" indent="-285750">
              <a:lnSpc>
                <a:spcPct val="150000"/>
              </a:lnSpc>
              <a:buFont typeface="Arial"/>
              <a:buChar char="•"/>
            </a:pPr>
            <a:endParaRPr lang="en-US" dirty="0"/>
          </a:p>
        </p:txBody>
      </p:sp>
      <p:pic>
        <p:nvPicPr>
          <p:cNvPr id="4" name="Picture 5" descr="A picture containing diagram&#10;&#10;Description automatically generated">
            <a:extLst>
              <a:ext uri="{FF2B5EF4-FFF2-40B4-BE49-F238E27FC236}">
                <a16:creationId xmlns:a16="http://schemas.microsoft.com/office/drawing/2014/main" id="{82A79FA0-46A3-FA9C-22C4-00B24F58A3D8}"/>
              </a:ext>
            </a:extLst>
          </p:cNvPr>
          <p:cNvPicPr>
            <a:picLocks noChangeAspect="1"/>
          </p:cNvPicPr>
          <p:nvPr/>
        </p:nvPicPr>
        <p:blipFill>
          <a:blip r:embed="rId2"/>
          <a:stretch>
            <a:fillRect/>
          </a:stretch>
        </p:blipFill>
        <p:spPr>
          <a:xfrm>
            <a:off x="6050478" y="2281423"/>
            <a:ext cx="5118264" cy="2869127"/>
          </a:xfrm>
          <a:prstGeom prst="rect">
            <a:avLst/>
          </a:prstGeom>
        </p:spPr>
      </p:pic>
      <p:sp>
        <p:nvSpPr>
          <p:cNvPr id="3" name="TextBox 2">
            <a:extLst>
              <a:ext uri="{FF2B5EF4-FFF2-40B4-BE49-F238E27FC236}">
                <a16:creationId xmlns:a16="http://schemas.microsoft.com/office/drawing/2014/main" id="{AE9BF61E-0965-6C98-5CD3-6A5946DA4D32}"/>
              </a:ext>
            </a:extLst>
          </p:cNvPr>
          <p:cNvSpPr txBox="1"/>
          <p:nvPr/>
        </p:nvSpPr>
        <p:spPr>
          <a:xfrm>
            <a:off x="6186715" y="4172857"/>
            <a:ext cx="2140856" cy="369332"/>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Automation Rules</a:t>
            </a:r>
          </a:p>
        </p:txBody>
      </p:sp>
    </p:spTree>
    <p:extLst>
      <p:ext uri="{BB962C8B-B14F-4D97-AF65-F5344CB8AC3E}">
        <p14:creationId xmlns:p14="http://schemas.microsoft.com/office/powerpoint/2010/main" val="1199975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r>
              <a:rPr lang="en-US" dirty="0">
                <a:latin typeface="Posterama"/>
                <a:cs typeface="Posterama"/>
              </a:rPr>
              <a:t>17</a:t>
            </a:r>
          </a:p>
        </p:txBody>
      </p:sp>
      <p:pic>
        <p:nvPicPr>
          <p:cNvPr id="3" name="Picture 3" descr="A picture containing graphical user interface&#10;&#10;Description automatically generated">
            <a:extLst>
              <a:ext uri="{FF2B5EF4-FFF2-40B4-BE49-F238E27FC236}">
                <a16:creationId xmlns:a16="http://schemas.microsoft.com/office/drawing/2014/main" id="{9EBECA54-4600-DEF3-11AD-92878DD44F41}"/>
              </a:ext>
            </a:extLst>
          </p:cNvPr>
          <p:cNvPicPr>
            <a:picLocks noChangeAspect="1"/>
          </p:cNvPicPr>
          <p:nvPr/>
        </p:nvPicPr>
        <p:blipFill>
          <a:blip r:embed="rId2"/>
          <a:stretch>
            <a:fillRect/>
          </a:stretch>
        </p:blipFill>
        <p:spPr>
          <a:xfrm>
            <a:off x="6227365" y="2307191"/>
            <a:ext cx="2665200" cy="2778818"/>
          </a:xfrm>
          <a:prstGeom prst="rect">
            <a:avLst/>
          </a:prstGeom>
        </p:spPr>
      </p:pic>
      <p:pic>
        <p:nvPicPr>
          <p:cNvPr id="4" name="Picture 5" descr="Text&#10;&#10;Description automatically generated">
            <a:extLst>
              <a:ext uri="{FF2B5EF4-FFF2-40B4-BE49-F238E27FC236}">
                <a16:creationId xmlns:a16="http://schemas.microsoft.com/office/drawing/2014/main" id="{67765A92-A5FA-675A-169F-2464ECDD10B8}"/>
              </a:ext>
            </a:extLst>
          </p:cNvPr>
          <p:cNvPicPr>
            <a:picLocks noChangeAspect="1"/>
          </p:cNvPicPr>
          <p:nvPr/>
        </p:nvPicPr>
        <p:blipFill>
          <a:blip r:embed="rId3"/>
          <a:stretch>
            <a:fillRect/>
          </a:stretch>
        </p:blipFill>
        <p:spPr>
          <a:xfrm>
            <a:off x="9040154" y="1853878"/>
            <a:ext cx="2911200" cy="3684055"/>
          </a:xfrm>
          <a:prstGeom prst="rect">
            <a:avLst/>
          </a:prstGeom>
        </p:spPr>
      </p:pic>
      <p:pic>
        <p:nvPicPr>
          <p:cNvPr id="8" name="Picture 8" descr="A picture containing text, electronics, display, screenshot&#10;&#10;Description automatically generated">
            <a:extLst>
              <a:ext uri="{FF2B5EF4-FFF2-40B4-BE49-F238E27FC236}">
                <a16:creationId xmlns:a16="http://schemas.microsoft.com/office/drawing/2014/main" id="{B63E5A43-21DC-5D88-1C84-4FE21C9789E3}"/>
              </a:ext>
            </a:extLst>
          </p:cNvPr>
          <p:cNvPicPr>
            <a:picLocks noChangeAspect="1"/>
          </p:cNvPicPr>
          <p:nvPr/>
        </p:nvPicPr>
        <p:blipFill>
          <a:blip r:embed="rId4"/>
          <a:stretch>
            <a:fillRect/>
          </a:stretch>
        </p:blipFill>
        <p:spPr>
          <a:xfrm>
            <a:off x="-62958" y="910032"/>
            <a:ext cx="5574498" cy="5576602"/>
          </a:xfrm>
          <a:prstGeom prst="rect">
            <a:avLst/>
          </a:prstGeom>
        </p:spPr>
      </p:pic>
      <p:sp>
        <p:nvSpPr>
          <p:cNvPr id="11" name="Text Placeholder 4">
            <a:extLst>
              <a:ext uri="{FF2B5EF4-FFF2-40B4-BE49-F238E27FC236}">
                <a16:creationId xmlns:a16="http://schemas.microsoft.com/office/drawing/2014/main" id="{35A2ECFB-2DCD-E399-80D9-F064FA8A913E}"/>
              </a:ext>
            </a:extLst>
          </p:cNvPr>
          <p:cNvSpPr txBox="1">
            <a:spLocks/>
          </p:cNvSpPr>
          <p:nvPr/>
        </p:nvSpPr>
        <p:spPr>
          <a:xfrm>
            <a:off x="425934" y="1148919"/>
            <a:ext cx="4461768" cy="36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25000"/>
              </a:lnSpc>
              <a:spcBef>
                <a:spcPct val="0"/>
              </a:spcBef>
              <a:buNone/>
              <a:defRPr sz="2800" kern="1200" cap="all" spc="400" baseline="0">
                <a:ln w="19050">
                  <a:solidFill>
                    <a:schemeClr val="bg1"/>
                  </a:solidFill>
                </a:ln>
                <a:noFill/>
                <a:latin typeface="+mj-lt"/>
                <a:ea typeface="+mj-ea"/>
                <a:cs typeface="+mj-cs"/>
              </a:defRPr>
            </a:lvl1pPr>
          </a:lstStyle>
          <a:p>
            <a:r>
              <a:rPr lang="en-US" sz="2000" dirty="0">
                <a:ea typeface="+mj-lt"/>
                <a:cs typeface="+mj-lt"/>
              </a:rPr>
              <a:t>Splash screen</a:t>
            </a:r>
            <a:endParaRPr lang="en-US" sz="2000" dirty="0">
              <a:ln w="19050">
                <a:solidFill>
                  <a:prstClr val="white"/>
                </a:solidFill>
              </a:ln>
              <a:cs typeface="Posterama Bold"/>
            </a:endParaRPr>
          </a:p>
        </p:txBody>
      </p:sp>
      <p:sp>
        <p:nvSpPr>
          <p:cNvPr id="14" name="Text Placeholder 4">
            <a:extLst>
              <a:ext uri="{FF2B5EF4-FFF2-40B4-BE49-F238E27FC236}">
                <a16:creationId xmlns:a16="http://schemas.microsoft.com/office/drawing/2014/main" id="{2A0CA7BF-201B-AF79-7D41-1AE3200555F5}"/>
              </a:ext>
            </a:extLst>
          </p:cNvPr>
          <p:cNvSpPr txBox="1">
            <a:spLocks/>
          </p:cNvSpPr>
          <p:nvPr/>
        </p:nvSpPr>
        <p:spPr>
          <a:xfrm>
            <a:off x="6527934" y="1148919"/>
            <a:ext cx="4461768" cy="3669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25000"/>
              </a:lnSpc>
              <a:spcBef>
                <a:spcPct val="0"/>
              </a:spcBef>
              <a:buNone/>
              <a:defRPr sz="2800" kern="1200" cap="all" spc="400" baseline="0">
                <a:ln w="19050">
                  <a:solidFill>
                    <a:schemeClr val="bg1"/>
                  </a:solidFill>
                </a:ln>
                <a:noFill/>
                <a:latin typeface="+mj-lt"/>
                <a:ea typeface="+mj-ea"/>
                <a:cs typeface="+mj-cs"/>
              </a:defRPr>
            </a:lvl1pPr>
          </a:lstStyle>
          <a:p>
            <a:r>
              <a:rPr lang="en-US" sz="2000" dirty="0" err="1">
                <a:ea typeface="+mj-lt"/>
                <a:cs typeface="+mj-lt"/>
              </a:rPr>
              <a:t>Onvisible</a:t>
            </a:r>
            <a:r>
              <a:rPr lang="en-US" sz="2000" dirty="0">
                <a:ea typeface="+mj-lt"/>
                <a:cs typeface="+mj-lt"/>
              </a:rPr>
              <a:t> code</a:t>
            </a:r>
            <a:endParaRPr lang="en-US" dirty="0"/>
          </a:p>
        </p:txBody>
      </p:sp>
      <p:sp>
        <p:nvSpPr>
          <p:cNvPr id="15" name="Arrow: Right 14">
            <a:extLst>
              <a:ext uri="{FF2B5EF4-FFF2-40B4-BE49-F238E27FC236}">
                <a16:creationId xmlns:a16="http://schemas.microsoft.com/office/drawing/2014/main" id="{C37363C9-D3A5-0061-D036-8BC5207FDA9F}"/>
              </a:ext>
            </a:extLst>
          </p:cNvPr>
          <p:cNvSpPr/>
          <p:nvPr/>
        </p:nvSpPr>
        <p:spPr>
          <a:xfrm>
            <a:off x="5109050" y="3406900"/>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9796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1588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ln w="19050">
                  <a:solidFill>
                    <a:prstClr val="white"/>
                  </a:solidFill>
                </a:ln>
                <a:cs typeface="Posterama Bold"/>
              </a:rPr>
              <a:t>Home</a:t>
            </a: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r>
              <a:rPr lang="en-US" dirty="0">
                <a:latin typeface="Posterama"/>
                <a:cs typeface="Posterama"/>
              </a:rPr>
              <a:t>18</a:t>
            </a:r>
          </a:p>
        </p:txBody>
      </p:sp>
      <p:pic>
        <p:nvPicPr>
          <p:cNvPr id="3" name="Picture 3" descr="Graphical user interface, application&#10;&#10;Description automatically generated">
            <a:extLst>
              <a:ext uri="{FF2B5EF4-FFF2-40B4-BE49-F238E27FC236}">
                <a16:creationId xmlns:a16="http://schemas.microsoft.com/office/drawing/2014/main" id="{12FED9E7-544B-C374-BF0E-4D20D1A19D39}"/>
              </a:ext>
            </a:extLst>
          </p:cNvPr>
          <p:cNvPicPr>
            <a:picLocks noChangeAspect="1"/>
          </p:cNvPicPr>
          <p:nvPr/>
        </p:nvPicPr>
        <p:blipFill>
          <a:blip r:embed="rId2"/>
          <a:stretch>
            <a:fillRect/>
          </a:stretch>
        </p:blipFill>
        <p:spPr>
          <a:xfrm>
            <a:off x="-82565" y="154007"/>
            <a:ext cx="6541575" cy="6552617"/>
          </a:xfrm>
          <a:prstGeom prst="rect">
            <a:avLst/>
          </a:prstGeom>
        </p:spPr>
      </p:pic>
      <p:pic>
        <p:nvPicPr>
          <p:cNvPr id="4" name="Picture 5">
            <a:extLst>
              <a:ext uri="{FF2B5EF4-FFF2-40B4-BE49-F238E27FC236}">
                <a16:creationId xmlns:a16="http://schemas.microsoft.com/office/drawing/2014/main" id="{9C5B9824-6293-4D47-F4E4-8BDB6024E0B2}"/>
              </a:ext>
            </a:extLst>
          </p:cNvPr>
          <p:cNvPicPr>
            <a:picLocks noChangeAspect="1"/>
          </p:cNvPicPr>
          <p:nvPr/>
        </p:nvPicPr>
        <p:blipFill>
          <a:blip r:embed="rId3"/>
          <a:stretch>
            <a:fillRect/>
          </a:stretch>
        </p:blipFill>
        <p:spPr>
          <a:xfrm>
            <a:off x="6853771" y="1373532"/>
            <a:ext cx="2203355" cy="4114800"/>
          </a:xfrm>
          <a:prstGeom prst="rect">
            <a:avLst/>
          </a:prstGeom>
        </p:spPr>
      </p:pic>
      <p:pic>
        <p:nvPicPr>
          <p:cNvPr id="10" name="Picture 10">
            <a:extLst>
              <a:ext uri="{FF2B5EF4-FFF2-40B4-BE49-F238E27FC236}">
                <a16:creationId xmlns:a16="http://schemas.microsoft.com/office/drawing/2014/main" id="{18C35D2D-9CE4-0ADA-772D-956A5726E7CB}"/>
              </a:ext>
            </a:extLst>
          </p:cNvPr>
          <p:cNvPicPr>
            <a:picLocks noChangeAspect="1"/>
          </p:cNvPicPr>
          <p:nvPr/>
        </p:nvPicPr>
        <p:blipFill>
          <a:blip r:embed="rId4"/>
          <a:stretch>
            <a:fillRect/>
          </a:stretch>
        </p:blipFill>
        <p:spPr>
          <a:xfrm>
            <a:off x="9122231" y="1373262"/>
            <a:ext cx="2203355" cy="4114800"/>
          </a:xfrm>
          <a:prstGeom prst="rect">
            <a:avLst/>
          </a:prstGeom>
        </p:spPr>
      </p:pic>
    </p:spTree>
    <p:extLst>
      <p:ext uri="{BB962C8B-B14F-4D97-AF65-F5344CB8AC3E}">
        <p14:creationId xmlns:p14="http://schemas.microsoft.com/office/powerpoint/2010/main" val="3451982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r>
              <a:rPr lang="en-US" dirty="0">
                <a:latin typeface="Posterama"/>
                <a:cs typeface="Posterama"/>
              </a:rPr>
              <a:t>21</a:t>
            </a:r>
          </a:p>
        </p:txBody>
      </p:sp>
      <p:sp>
        <p:nvSpPr>
          <p:cNvPr id="19" name="Text Placeholder 4">
            <a:extLst>
              <a:ext uri="{FF2B5EF4-FFF2-40B4-BE49-F238E27FC236}">
                <a16:creationId xmlns:a16="http://schemas.microsoft.com/office/drawing/2014/main" id="{5E8E4EB9-B9F8-EE3B-04BC-7A733178827F}"/>
              </a:ext>
            </a:extLst>
          </p:cNvPr>
          <p:cNvSpPr>
            <a:spLocks noGrp="1"/>
          </p:cNvSpPr>
          <p:nvPr>
            <p:ph type="title"/>
          </p:nvPr>
        </p:nvSpPr>
        <p:spPr>
          <a:xfrm>
            <a:off x="2451534" y="21174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3600" dirty="0"/>
              <a:t>Create A Ticket</a:t>
            </a:r>
            <a:endParaRPr lang="en-US" sz="3600" dirty="0">
              <a:ln w="19050">
                <a:solidFill>
                  <a:prstClr val="white"/>
                </a:solidFill>
              </a:ln>
              <a:cs typeface="Posterama Bold"/>
            </a:endParaRPr>
          </a:p>
        </p:txBody>
      </p:sp>
      <p:sp>
        <p:nvSpPr>
          <p:cNvPr id="10" name="Arrow: Right 9">
            <a:extLst>
              <a:ext uri="{FF2B5EF4-FFF2-40B4-BE49-F238E27FC236}">
                <a16:creationId xmlns:a16="http://schemas.microsoft.com/office/drawing/2014/main" id="{1F9ECA39-D766-D838-18FE-ED2DD6A7BB7C}"/>
              </a:ext>
            </a:extLst>
          </p:cNvPr>
          <p:cNvSpPr/>
          <p:nvPr/>
        </p:nvSpPr>
        <p:spPr>
          <a:xfrm>
            <a:off x="2450193" y="3136900"/>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F3274C0-47A0-1806-3602-FE64C290D702}"/>
              </a:ext>
            </a:extLst>
          </p:cNvPr>
          <p:cNvSpPr/>
          <p:nvPr/>
        </p:nvSpPr>
        <p:spPr>
          <a:xfrm>
            <a:off x="5586162" y="3136899"/>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9893DE2-9B89-7046-1425-83321E4D940B}"/>
              </a:ext>
            </a:extLst>
          </p:cNvPr>
          <p:cNvSpPr/>
          <p:nvPr/>
        </p:nvSpPr>
        <p:spPr>
          <a:xfrm>
            <a:off x="8614227" y="3136898"/>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5">
            <a:extLst>
              <a:ext uri="{FF2B5EF4-FFF2-40B4-BE49-F238E27FC236}">
                <a16:creationId xmlns:a16="http://schemas.microsoft.com/office/drawing/2014/main" id="{F18CFD9C-D3E6-DBF7-F18E-5445EC874EA8}"/>
              </a:ext>
            </a:extLst>
          </p:cNvPr>
          <p:cNvPicPr>
            <a:picLocks noChangeAspect="1"/>
          </p:cNvPicPr>
          <p:nvPr/>
        </p:nvPicPr>
        <p:blipFill>
          <a:blip r:embed="rId2"/>
          <a:stretch>
            <a:fillRect/>
          </a:stretch>
        </p:blipFill>
        <p:spPr>
          <a:xfrm>
            <a:off x="241266" y="1371600"/>
            <a:ext cx="2203355" cy="4114800"/>
          </a:xfrm>
          <a:prstGeom prst="rect">
            <a:avLst/>
          </a:prstGeom>
        </p:spPr>
      </p:pic>
      <p:pic>
        <p:nvPicPr>
          <p:cNvPr id="16" name="Picture 16">
            <a:extLst>
              <a:ext uri="{FF2B5EF4-FFF2-40B4-BE49-F238E27FC236}">
                <a16:creationId xmlns:a16="http://schemas.microsoft.com/office/drawing/2014/main" id="{5BB923F7-DFC8-8A14-04E3-B583F1660FD6}"/>
              </a:ext>
            </a:extLst>
          </p:cNvPr>
          <p:cNvPicPr>
            <a:picLocks noChangeAspect="1"/>
          </p:cNvPicPr>
          <p:nvPr/>
        </p:nvPicPr>
        <p:blipFill>
          <a:blip r:embed="rId3"/>
          <a:stretch>
            <a:fillRect/>
          </a:stretch>
        </p:blipFill>
        <p:spPr>
          <a:xfrm>
            <a:off x="3385657" y="1371600"/>
            <a:ext cx="2203355" cy="4114800"/>
          </a:xfrm>
          <a:prstGeom prst="rect">
            <a:avLst/>
          </a:prstGeom>
        </p:spPr>
      </p:pic>
      <p:pic>
        <p:nvPicPr>
          <p:cNvPr id="17" name="Picture 17" descr="Graphical user interface, application&#10;&#10;Description automatically generated">
            <a:extLst>
              <a:ext uri="{FF2B5EF4-FFF2-40B4-BE49-F238E27FC236}">
                <a16:creationId xmlns:a16="http://schemas.microsoft.com/office/drawing/2014/main" id="{95B64786-29DE-A716-8F5F-D854A0CD786D}"/>
              </a:ext>
            </a:extLst>
          </p:cNvPr>
          <p:cNvPicPr>
            <a:picLocks noChangeAspect="1"/>
          </p:cNvPicPr>
          <p:nvPr/>
        </p:nvPicPr>
        <p:blipFill>
          <a:blip r:embed="rId4"/>
          <a:stretch>
            <a:fillRect/>
          </a:stretch>
        </p:blipFill>
        <p:spPr>
          <a:xfrm>
            <a:off x="6409466" y="1371600"/>
            <a:ext cx="2203355" cy="4114800"/>
          </a:xfrm>
          <a:prstGeom prst="rect">
            <a:avLst/>
          </a:prstGeom>
        </p:spPr>
      </p:pic>
      <p:pic>
        <p:nvPicPr>
          <p:cNvPr id="18" name="Picture 19" descr="Graphical user interface, application&#10;&#10;Description automatically generated">
            <a:extLst>
              <a:ext uri="{FF2B5EF4-FFF2-40B4-BE49-F238E27FC236}">
                <a16:creationId xmlns:a16="http://schemas.microsoft.com/office/drawing/2014/main" id="{726E8117-4D1C-31DD-5468-C865F9704E0C}"/>
              </a:ext>
            </a:extLst>
          </p:cNvPr>
          <p:cNvPicPr>
            <a:picLocks noChangeAspect="1"/>
          </p:cNvPicPr>
          <p:nvPr/>
        </p:nvPicPr>
        <p:blipFill>
          <a:blip r:embed="rId5"/>
          <a:stretch>
            <a:fillRect/>
          </a:stretch>
        </p:blipFill>
        <p:spPr>
          <a:xfrm>
            <a:off x="9555716" y="1371600"/>
            <a:ext cx="2203355" cy="4114800"/>
          </a:xfrm>
          <a:prstGeom prst="rect">
            <a:avLst/>
          </a:prstGeom>
        </p:spPr>
      </p:pic>
    </p:spTree>
    <p:extLst>
      <p:ext uri="{BB962C8B-B14F-4D97-AF65-F5344CB8AC3E}">
        <p14:creationId xmlns:p14="http://schemas.microsoft.com/office/powerpoint/2010/main" val="419883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774EA-8CBD-C1FC-3BB6-0FCDB939645F}"/>
              </a:ext>
            </a:extLst>
          </p:cNvPr>
          <p:cNvSpPr>
            <a:spLocks noGrp="1"/>
          </p:cNvSpPr>
          <p:nvPr>
            <p:ph type="sldNum" sz="quarter" idx="12"/>
          </p:nvPr>
        </p:nvSpPr>
        <p:spPr/>
        <p:txBody>
          <a:bodyPr/>
          <a:lstStyle/>
          <a:p>
            <a:fld id="{A402E4C0-AD5E-4E8C-9F21-7CCE474BDCEB}" type="slidenum">
              <a:rPr lang="en-US" smtClean="0"/>
              <a:pPr/>
              <a:t>2</a:t>
            </a:fld>
            <a:endParaRPr lang="en-US" dirty="0"/>
          </a:p>
        </p:txBody>
      </p:sp>
      <p:sp>
        <p:nvSpPr>
          <p:cNvPr id="5" name="Text Placeholder 4">
            <a:extLst>
              <a:ext uri="{FF2B5EF4-FFF2-40B4-BE49-F238E27FC236}">
                <a16:creationId xmlns:a16="http://schemas.microsoft.com/office/drawing/2014/main" id="{45D7B3D8-8682-6336-7A62-3F05F68E1B9E}"/>
              </a:ext>
            </a:extLst>
          </p:cNvPr>
          <p:cNvSpPr>
            <a:spLocks noGrp="1"/>
          </p:cNvSpPr>
          <p:nvPr>
            <p:ph type="body" sz="quarter" idx="26"/>
          </p:nvPr>
        </p:nvSpPr>
        <p:spPr>
          <a:xfrm>
            <a:off x="1910199" y="3226084"/>
            <a:ext cx="2038603" cy="1158965"/>
          </a:xfrm>
        </p:spPr>
        <p:txBody>
          <a:bodyPr>
            <a:normAutofit/>
          </a:bodyPr>
          <a:lstStyle/>
          <a:p>
            <a:r>
              <a:rPr lang="en-US" sz="2400" dirty="0">
                <a:cs typeface="Posterama Bold"/>
              </a:rPr>
              <a:t>UI</a:t>
            </a:r>
            <a:endParaRPr lang="en-US" sz="2400">
              <a:cs typeface="Posterama Bold"/>
            </a:endParaRPr>
          </a:p>
        </p:txBody>
      </p:sp>
      <p:sp>
        <p:nvSpPr>
          <p:cNvPr id="6" name="Text Placeholder 5">
            <a:extLst>
              <a:ext uri="{FF2B5EF4-FFF2-40B4-BE49-F238E27FC236}">
                <a16:creationId xmlns:a16="http://schemas.microsoft.com/office/drawing/2014/main" id="{D3436580-B9CB-18D0-4F38-7A6351124F47}"/>
              </a:ext>
            </a:extLst>
          </p:cNvPr>
          <p:cNvSpPr>
            <a:spLocks noGrp="1"/>
          </p:cNvSpPr>
          <p:nvPr>
            <p:ph type="body" sz="quarter" idx="27"/>
          </p:nvPr>
        </p:nvSpPr>
        <p:spPr>
          <a:xfrm>
            <a:off x="5039691" y="3226084"/>
            <a:ext cx="2138389" cy="1158965"/>
          </a:xfrm>
        </p:spPr>
        <p:txBody>
          <a:bodyPr>
            <a:normAutofit/>
          </a:bodyPr>
          <a:lstStyle/>
          <a:p>
            <a:r>
              <a:rPr lang="en-US" sz="2400" dirty="0">
                <a:cs typeface="Posterama Bold"/>
              </a:rPr>
              <a:t>Database</a:t>
            </a:r>
            <a:endParaRPr lang="en-US" sz="2400" dirty="0"/>
          </a:p>
        </p:txBody>
      </p:sp>
      <p:sp>
        <p:nvSpPr>
          <p:cNvPr id="7" name="Text Placeholder 6">
            <a:extLst>
              <a:ext uri="{FF2B5EF4-FFF2-40B4-BE49-F238E27FC236}">
                <a16:creationId xmlns:a16="http://schemas.microsoft.com/office/drawing/2014/main" id="{FB800D3C-0DE7-7781-D1AF-6A145F3DE803}"/>
              </a:ext>
            </a:extLst>
          </p:cNvPr>
          <p:cNvSpPr>
            <a:spLocks noGrp="1"/>
          </p:cNvSpPr>
          <p:nvPr>
            <p:ph type="body" sz="quarter" idx="28"/>
          </p:nvPr>
        </p:nvSpPr>
        <p:spPr>
          <a:xfrm>
            <a:off x="8192438" y="3226084"/>
            <a:ext cx="2129318" cy="1158965"/>
          </a:xfrm>
        </p:spPr>
        <p:txBody>
          <a:bodyPr>
            <a:normAutofit/>
          </a:bodyPr>
          <a:lstStyle/>
          <a:p>
            <a:r>
              <a:rPr lang="en-US" sz="2400" dirty="0">
                <a:cs typeface="Posterama Bold"/>
              </a:rPr>
              <a:t>Santa Barbara</a:t>
            </a:r>
          </a:p>
        </p:txBody>
      </p:sp>
      <p:sp>
        <p:nvSpPr>
          <p:cNvPr id="8" name="Text Placeholder 7">
            <a:extLst>
              <a:ext uri="{FF2B5EF4-FFF2-40B4-BE49-F238E27FC236}">
                <a16:creationId xmlns:a16="http://schemas.microsoft.com/office/drawing/2014/main" id="{8F70786A-E0FF-FFB2-2578-2D0BB697F5AB}"/>
              </a:ext>
            </a:extLst>
          </p:cNvPr>
          <p:cNvSpPr>
            <a:spLocks noGrp="1"/>
          </p:cNvSpPr>
          <p:nvPr>
            <p:ph type="body" sz="quarter" idx="13"/>
          </p:nvPr>
        </p:nvSpPr>
        <p:spPr>
          <a:xfrm>
            <a:off x="1591695" y="4527295"/>
            <a:ext cx="2743200" cy="1502730"/>
          </a:xfrm>
        </p:spPr>
        <p:txBody>
          <a:bodyPr vert="horz" lIns="91440" tIns="45720" rIns="91440" bIns="45720" rtlCol="0" anchor="t">
            <a:noAutofit/>
          </a:bodyPr>
          <a:lstStyle/>
          <a:p>
            <a:r>
              <a:rPr lang="en-US" sz="1600" dirty="0"/>
              <a:t>Marie </a:t>
            </a:r>
            <a:r>
              <a:rPr lang="en-US" sz="1600" err="1"/>
              <a:t>Karibyan</a:t>
            </a:r>
            <a:endParaRPr lang="en-US" sz="1600"/>
          </a:p>
          <a:p>
            <a:r>
              <a:rPr lang="en-US" sz="1600" dirty="0"/>
              <a:t>Mark Perez</a:t>
            </a:r>
          </a:p>
          <a:p>
            <a:r>
              <a:rPr lang="en-US" sz="1600" dirty="0"/>
              <a:t>Kevin Trochez</a:t>
            </a:r>
          </a:p>
          <a:p>
            <a:r>
              <a:rPr lang="en-US" sz="1600" dirty="0"/>
              <a:t>Brandon Estrada</a:t>
            </a:r>
          </a:p>
          <a:p>
            <a:r>
              <a:rPr lang="en-US" sz="1600" dirty="0"/>
              <a:t>Biruk </a:t>
            </a:r>
            <a:r>
              <a:rPr lang="en-US" sz="1600" err="1"/>
              <a:t>Mengeste</a:t>
            </a:r>
            <a:endParaRPr lang="en-US" sz="1600"/>
          </a:p>
        </p:txBody>
      </p:sp>
      <p:sp>
        <p:nvSpPr>
          <p:cNvPr id="9" name="Text Placeholder 8">
            <a:extLst>
              <a:ext uri="{FF2B5EF4-FFF2-40B4-BE49-F238E27FC236}">
                <a16:creationId xmlns:a16="http://schemas.microsoft.com/office/drawing/2014/main" id="{B2CD48C9-22F3-DF11-4168-2FC14343220A}"/>
              </a:ext>
            </a:extLst>
          </p:cNvPr>
          <p:cNvSpPr>
            <a:spLocks noGrp="1"/>
          </p:cNvSpPr>
          <p:nvPr>
            <p:ph type="body" sz="quarter" idx="29"/>
          </p:nvPr>
        </p:nvSpPr>
        <p:spPr>
          <a:xfrm>
            <a:off x="4820973" y="4527296"/>
            <a:ext cx="2743200" cy="1502730"/>
          </a:xfrm>
        </p:spPr>
        <p:txBody>
          <a:bodyPr vert="horz" lIns="91440" tIns="45720" rIns="91440" bIns="45720" rtlCol="0" anchor="t">
            <a:normAutofit/>
          </a:bodyPr>
          <a:lstStyle/>
          <a:p>
            <a:r>
              <a:rPr lang="en-US" sz="1600" dirty="0"/>
              <a:t>Nshan Kazaryan</a:t>
            </a:r>
          </a:p>
          <a:p>
            <a:r>
              <a:rPr lang="en-US" sz="1600" dirty="0"/>
              <a:t>Gilbert Hopkins</a:t>
            </a:r>
          </a:p>
          <a:p>
            <a:r>
              <a:rPr lang="en-US" sz="1600" dirty="0"/>
              <a:t>Geovanny Huerta</a:t>
            </a:r>
          </a:p>
          <a:p>
            <a:r>
              <a:rPr lang="en-US" sz="1600" dirty="0"/>
              <a:t>Hoai Nam Cao</a:t>
            </a:r>
          </a:p>
        </p:txBody>
      </p:sp>
      <p:sp>
        <p:nvSpPr>
          <p:cNvPr id="10" name="Text Placeholder 9">
            <a:extLst>
              <a:ext uri="{FF2B5EF4-FFF2-40B4-BE49-F238E27FC236}">
                <a16:creationId xmlns:a16="http://schemas.microsoft.com/office/drawing/2014/main" id="{E63DB7BB-E5E4-CFB7-60F3-938E5B0ED485}"/>
              </a:ext>
            </a:extLst>
          </p:cNvPr>
          <p:cNvSpPr>
            <a:spLocks noGrp="1"/>
          </p:cNvSpPr>
          <p:nvPr>
            <p:ph type="body" sz="quarter" idx="30"/>
          </p:nvPr>
        </p:nvSpPr>
        <p:spPr>
          <a:xfrm>
            <a:off x="7964649" y="4527295"/>
            <a:ext cx="2743200" cy="1502730"/>
          </a:xfrm>
        </p:spPr>
        <p:txBody>
          <a:bodyPr vert="horz" lIns="91440" tIns="45720" rIns="91440" bIns="45720" rtlCol="0" anchor="t">
            <a:normAutofit/>
          </a:bodyPr>
          <a:lstStyle/>
          <a:p>
            <a:r>
              <a:rPr lang="en-US" sz="1600" dirty="0"/>
              <a:t>Deepak </a:t>
            </a:r>
            <a:r>
              <a:rPr lang="en-US" sz="1600" dirty="0" err="1"/>
              <a:t>Budwani</a:t>
            </a:r>
            <a:endParaRPr lang="en-US" sz="1600" dirty="0"/>
          </a:p>
          <a:p>
            <a:r>
              <a:rPr lang="en-US" sz="1600" dirty="0"/>
              <a:t>Brent Modell</a:t>
            </a:r>
          </a:p>
          <a:p>
            <a:r>
              <a:rPr lang="en-US" sz="1600" dirty="0"/>
              <a:t>Luis Ramirez</a:t>
            </a:r>
          </a:p>
          <a:p>
            <a:r>
              <a:rPr lang="en-US" sz="1600" err="1"/>
              <a:t>Angella</a:t>
            </a:r>
            <a:r>
              <a:rPr lang="en-US" sz="1600" dirty="0"/>
              <a:t> Stokke</a:t>
            </a:r>
          </a:p>
        </p:txBody>
      </p:sp>
      <p:sp>
        <p:nvSpPr>
          <p:cNvPr id="11" name="Title 10">
            <a:extLst>
              <a:ext uri="{FF2B5EF4-FFF2-40B4-BE49-F238E27FC236}">
                <a16:creationId xmlns:a16="http://schemas.microsoft.com/office/drawing/2014/main" id="{6730AB76-3B5F-F1A6-BEA9-A392DB9A05CB}"/>
              </a:ext>
            </a:extLst>
          </p:cNvPr>
          <p:cNvSpPr>
            <a:spLocks noGrp="1"/>
          </p:cNvSpPr>
          <p:nvPr>
            <p:ph type="title"/>
          </p:nvPr>
        </p:nvSpPr>
        <p:spPr>
          <a:xfrm>
            <a:off x="2441638" y="642678"/>
            <a:ext cx="7287768" cy="630936"/>
          </a:xfrm>
        </p:spPr>
        <p:txBody>
          <a:bodyPr/>
          <a:lstStyle/>
          <a:p>
            <a:r>
              <a:rPr lang="en-US" sz="3600" dirty="0">
                <a:ln w="19050">
                  <a:solidFill>
                    <a:prstClr val="white"/>
                  </a:solidFill>
                </a:ln>
                <a:cs typeface="Posterama Bold"/>
              </a:rPr>
              <a:t>Teams</a:t>
            </a:r>
            <a:endParaRPr lang="en-US" sz="3600">
              <a:ln w="19050">
                <a:solidFill>
                  <a:prstClr val="white"/>
                </a:solidFill>
              </a:ln>
              <a:cs typeface="Posterama Bold"/>
            </a:endParaRPr>
          </a:p>
        </p:txBody>
      </p:sp>
      <p:pic>
        <p:nvPicPr>
          <p:cNvPr id="16" name="Picture 16">
            <a:extLst>
              <a:ext uri="{FF2B5EF4-FFF2-40B4-BE49-F238E27FC236}">
                <a16:creationId xmlns:a16="http://schemas.microsoft.com/office/drawing/2014/main" id="{96E0051C-8FCA-FA66-5D97-1D2366C42931}"/>
              </a:ext>
            </a:extLst>
          </p:cNvPr>
          <p:cNvPicPr>
            <a:picLocks noChangeAspect="1"/>
          </p:cNvPicPr>
          <p:nvPr/>
        </p:nvPicPr>
        <p:blipFill>
          <a:blip r:embed="rId2"/>
          <a:stretch>
            <a:fillRect/>
          </a:stretch>
        </p:blipFill>
        <p:spPr>
          <a:xfrm>
            <a:off x="8758051" y="1719942"/>
            <a:ext cx="1157846" cy="1211285"/>
          </a:xfrm>
          <a:prstGeom prst="rect">
            <a:avLst/>
          </a:prstGeom>
        </p:spPr>
      </p:pic>
      <p:pic>
        <p:nvPicPr>
          <p:cNvPr id="19" name="Graphic 19" descr="Database outline">
            <a:extLst>
              <a:ext uri="{FF2B5EF4-FFF2-40B4-BE49-F238E27FC236}">
                <a16:creationId xmlns:a16="http://schemas.microsoft.com/office/drawing/2014/main" id="{77863CC3-DBD8-C3CC-14AF-B7C3BE3040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9112" y="1714996"/>
            <a:ext cx="1161802" cy="1201386"/>
          </a:xfrm>
          <a:prstGeom prst="rect">
            <a:avLst/>
          </a:prstGeom>
        </p:spPr>
      </p:pic>
      <p:pic>
        <p:nvPicPr>
          <p:cNvPr id="21" name="Graphic 21" descr="Ui Ux outline">
            <a:extLst>
              <a:ext uri="{FF2B5EF4-FFF2-40B4-BE49-F238E27FC236}">
                <a16:creationId xmlns:a16="http://schemas.microsoft.com/office/drawing/2014/main" id="{C718D3B5-71D2-11C8-E3A3-134023715C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3605" y="1714996"/>
            <a:ext cx="1221178" cy="1201386"/>
          </a:xfrm>
          <a:prstGeom prst="rect">
            <a:avLst/>
          </a:prstGeom>
        </p:spPr>
      </p:pic>
    </p:spTree>
    <p:extLst>
      <p:ext uri="{BB962C8B-B14F-4D97-AF65-F5344CB8AC3E}">
        <p14:creationId xmlns:p14="http://schemas.microsoft.com/office/powerpoint/2010/main" val="1529465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r>
              <a:rPr lang="en-US" dirty="0">
                <a:latin typeface="Posterama"/>
                <a:cs typeface="Posterama"/>
              </a:rPr>
              <a:t>20</a:t>
            </a:r>
            <a:endParaRPr lang="en-US" dirty="0"/>
          </a:p>
        </p:txBody>
      </p:sp>
      <p:sp>
        <p:nvSpPr>
          <p:cNvPr id="19" name="Text Placeholder 4">
            <a:extLst>
              <a:ext uri="{FF2B5EF4-FFF2-40B4-BE49-F238E27FC236}">
                <a16:creationId xmlns:a16="http://schemas.microsoft.com/office/drawing/2014/main" id="{5E8E4EB9-B9F8-EE3B-04BC-7A733178827F}"/>
              </a:ext>
            </a:extLst>
          </p:cNvPr>
          <p:cNvSpPr>
            <a:spLocks noGrp="1"/>
          </p:cNvSpPr>
          <p:nvPr>
            <p:ph type="title"/>
          </p:nvPr>
        </p:nvSpPr>
        <p:spPr>
          <a:xfrm>
            <a:off x="2451534" y="21174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3600" dirty="0"/>
              <a:t>Resolve a ticket</a:t>
            </a:r>
            <a:br>
              <a:rPr lang="en-US" sz="3600" dirty="0">
                <a:ln w="19050">
                  <a:solidFill>
                    <a:prstClr val="white"/>
                  </a:solidFill>
                </a:ln>
                <a:cs typeface="Posterama Bold"/>
              </a:rPr>
            </a:br>
            <a:endParaRPr lang="en-US"/>
          </a:p>
        </p:txBody>
      </p:sp>
      <p:sp>
        <p:nvSpPr>
          <p:cNvPr id="10" name="Arrow: Right 9">
            <a:extLst>
              <a:ext uri="{FF2B5EF4-FFF2-40B4-BE49-F238E27FC236}">
                <a16:creationId xmlns:a16="http://schemas.microsoft.com/office/drawing/2014/main" id="{1F9ECA39-D766-D838-18FE-ED2DD6A7BB7C}"/>
              </a:ext>
            </a:extLst>
          </p:cNvPr>
          <p:cNvSpPr/>
          <p:nvPr/>
        </p:nvSpPr>
        <p:spPr>
          <a:xfrm>
            <a:off x="2450193" y="3136900"/>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F3274C0-47A0-1806-3602-FE64C290D702}"/>
              </a:ext>
            </a:extLst>
          </p:cNvPr>
          <p:cNvSpPr/>
          <p:nvPr/>
        </p:nvSpPr>
        <p:spPr>
          <a:xfrm>
            <a:off x="5597885" y="3136899"/>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9893DE2-9B89-7046-1425-83321E4D940B}"/>
              </a:ext>
            </a:extLst>
          </p:cNvPr>
          <p:cNvSpPr/>
          <p:nvPr/>
        </p:nvSpPr>
        <p:spPr>
          <a:xfrm>
            <a:off x="8614227" y="3136898"/>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text, application&#10;&#10;Description automatically generated">
            <a:extLst>
              <a:ext uri="{FF2B5EF4-FFF2-40B4-BE49-F238E27FC236}">
                <a16:creationId xmlns:a16="http://schemas.microsoft.com/office/drawing/2014/main" id="{E486FFF1-FF56-6235-4895-EB8B7CED09D8}"/>
              </a:ext>
            </a:extLst>
          </p:cNvPr>
          <p:cNvPicPr>
            <a:picLocks noChangeAspect="1"/>
          </p:cNvPicPr>
          <p:nvPr/>
        </p:nvPicPr>
        <p:blipFill>
          <a:blip r:embed="rId2"/>
          <a:stretch>
            <a:fillRect/>
          </a:stretch>
        </p:blipFill>
        <p:spPr>
          <a:xfrm>
            <a:off x="9554600" y="1371599"/>
            <a:ext cx="2203355" cy="4114800"/>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47AE9BCC-FFD5-B38B-727F-B6564ECF7655}"/>
              </a:ext>
            </a:extLst>
          </p:cNvPr>
          <p:cNvPicPr>
            <a:picLocks noChangeAspect="1"/>
          </p:cNvPicPr>
          <p:nvPr/>
        </p:nvPicPr>
        <p:blipFill>
          <a:blip r:embed="rId3"/>
          <a:stretch>
            <a:fillRect/>
          </a:stretch>
        </p:blipFill>
        <p:spPr>
          <a:xfrm>
            <a:off x="6412815" y="1371600"/>
            <a:ext cx="2203355" cy="4114800"/>
          </a:xfrm>
          <a:prstGeom prst="rect">
            <a:avLst/>
          </a:prstGeom>
        </p:spPr>
      </p:pic>
      <p:pic>
        <p:nvPicPr>
          <p:cNvPr id="8" name="Picture 12" descr="Graphical user interface, application&#10;&#10;Description automatically generated">
            <a:extLst>
              <a:ext uri="{FF2B5EF4-FFF2-40B4-BE49-F238E27FC236}">
                <a16:creationId xmlns:a16="http://schemas.microsoft.com/office/drawing/2014/main" id="{C1729AB9-B171-73E1-CE31-5508F0BC1802}"/>
              </a:ext>
            </a:extLst>
          </p:cNvPr>
          <p:cNvPicPr>
            <a:picLocks noChangeAspect="1"/>
          </p:cNvPicPr>
          <p:nvPr/>
        </p:nvPicPr>
        <p:blipFill>
          <a:blip r:embed="rId4"/>
          <a:stretch>
            <a:fillRect/>
          </a:stretch>
        </p:blipFill>
        <p:spPr>
          <a:xfrm>
            <a:off x="3388261" y="1371600"/>
            <a:ext cx="2203355" cy="4114800"/>
          </a:xfrm>
          <a:prstGeom prst="rect">
            <a:avLst/>
          </a:prstGeom>
        </p:spPr>
      </p:pic>
      <p:pic>
        <p:nvPicPr>
          <p:cNvPr id="3" name="Picture 5">
            <a:extLst>
              <a:ext uri="{FF2B5EF4-FFF2-40B4-BE49-F238E27FC236}">
                <a16:creationId xmlns:a16="http://schemas.microsoft.com/office/drawing/2014/main" id="{51BE4762-C565-1981-E3B4-4554FCFAEFDE}"/>
              </a:ext>
            </a:extLst>
          </p:cNvPr>
          <p:cNvPicPr>
            <a:picLocks noChangeAspect="1"/>
          </p:cNvPicPr>
          <p:nvPr/>
        </p:nvPicPr>
        <p:blipFill>
          <a:blip r:embed="rId5"/>
          <a:stretch>
            <a:fillRect/>
          </a:stretch>
        </p:blipFill>
        <p:spPr>
          <a:xfrm>
            <a:off x="241771" y="1367532"/>
            <a:ext cx="2203355" cy="4114800"/>
          </a:xfrm>
          <a:prstGeom prst="rect">
            <a:avLst/>
          </a:prstGeom>
        </p:spPr>
      </p:pic>
    </p:spTree>
    <p:extLst>
      <p:ext uri="{BB962C8B-B14F-4D97-AF65-F5344CB8AC3E}">
        <p14:creationId xmlns:p14="http://schemas.microsoft.com/office/powerpoint/2010/main" val="1527015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D5A708-6B3D-FA52-456D-EE86983639A1}"/>
              </a:ext>
            </a:extLst>
          </p:cNvPr>
          <p:cNvSpPr>
            <a:spLocks noGrp="1"/>
          </p:cNvSpPr>
          <p:nvPr>
            <p:ph type="sldNum" sz="quarter" idx="12"/>
          </p:nvPr>
        </p:nvSpPr>
        <p:spPr/>
        <p:txBody>
          <a:bodyPr/>
          <a:lstStyle/>
          <a:p>
            <a:fld id="{A402E4C0-AD5E-4E8C-9F21-7CCE474BDCEB}" type="slidenum">
              <a:rPr lang="en-US" smtClean="0"/>
              <a:pPr/>
              <a:t>21</a:t>
            </a:fld>
            <a:endParaRPr lang="en-US" dirty="0"/>
          </a:p>
        </p:txBody>
      </p:sp>
      <p:pic>
        <p:nvPicPr>
          <p:cNvPr id="12" name="Picture 12" descr="A picture containing text, electronics, screenshot, computer&#10;&#10;Description automatically generated">
            <a:extLst>
              <a:ext uri="{FF2B5EF4-FFF2-40B4-BE49-F238E27FC236}">
                <a16:creationId xmlns:a16="http://schemas.microsoft.com/office/drawing/2014/main" id="{67B5065D-37F2-C168-F31F-C8DB23286026}"/>
              </a:ext>
            </a:extLst>
          </p:cNvPr>
          <p:cNvPicPr>
            <a:picLocks noChangeAspect="1"/>
          </p:cNvPicPr>
          <p:nvPr/>
        </p:nvPicPr>
        <p:blipFill>
          <a:blip r:embed="rId2"/>
          <a:stretch>
            <a:fillRect/>
          </a:stretch>
        </p:blipFill>
        <p:spPr>
          <a:xfrm>
            <a:off x="95195" y="462168"/>
            <a:ext cx="6001660" cy="5973951"/>
          </a:xfrm>
          <a:prstGeom prst="rect">
            <a:avLst/>
          </a:prstGeom>
        </p:spPr>
      </p:pic>
      <p:sp>
        <p:nvSpPr>
          <p:cNvPr id="5" name="Title 10">
            <a:extLst>
              <a:ext uri="{FF2B5EF4-FFF2-40B4-BE49-F238E27FC236}">
                <a16:creationId xmlns:a16="http://schemas.microsoft.com/office/drawing/2014/main" id="{684F91FB-E7CC-0236-8CE1-AEBCC8606CA0}"/>
              </a:ext>
            </a:extLst>
          </p:cNvPr>
          <p:cNvSpPr>
            <a:spLocks noGrp="1"/>
          </p:cNvSpPr>
          <p:nvPr>
            <p:ph type="title"/>
          </p:nvPr>
        </p:nvSpPr>
        <p:spPr>
          <a:xfrm>
            <a:off x="2451534" y="354042"/>
            <a:ext cx="7287768" cy="630936"/>
          </a:xfrm>
        </p:spPr>
        <p:txBody>
          <a:bodyPr/>
          <a:lstStyle/>
          <a:p>
            <a:r>
              <a:rPr lang="en-US">
                <a:ln w="19050">
                  <a:solidFill>
                    <a:prstClr val="white"/>
                  </a:solidFill>
                </a:ln>
                <a:cs typeface="Posterama Bold"/>
              </a:rPr>
              <a:t>My Tickets</a:t>
            </a:r>
            <a:endParaRPr lang="en-US" dirty="0"/>
          </a:p>
        </p:txBody>
      </p:sp>
      <p:pic>
        <p:nvPicPr>
          <p:cNvPr id="4" name="Picture 6" descr="Graphical user interface, application&#10;&#10;Description automatically generated">
            <a:extLst>
              <a:ext uri="{FF2B5EF4-FFF2-40B4-BE49-F238E27FC236}">
                <a16:creationId xmlns:a16="http://schemas.microsoft.com/office/drawing/2014/main" id="{A288C805-B882-4EE5-604D-9B51FA61F76F}"/>
              </a:ext>
            </a:extLst>
          </p:cNvPr>
          <p:cNvPicPr>
            <a:picLocks noChangeAspect="1"/>
          </p:cNvPicPr>
          <p:nvPr/>
        </p:nvPicPr>
        <p:blipFill>
          <a:blip r:embed="rId3"/>
          <a:stretch>
            <a:fillRect/>
          </a:stretch>
        </p:blipFill>
        <p:spPr>
          <a:xfrm>
            <a:off x="9612173" y="1371861"/>
            <a:ext cx="2203355" cy="4114800"/>
          </a:xfrm>
          <a:prstGeom prst="rect">
            <a:avLst/>
          </a:prstGeom>
        </p:spPr>
      </p:pic>
      <p:pic>
        <p:nvPicPr>
          <p:cNvPr id="7" name="Picture 3" descr="A picture containing text, screenshot, outdoor&#10;&#10;Description automatically generated">
            <a:extLst>
              <a:ext uri="{FF2B5EF4-FFF2-40B4-BE49-F238E27FC236}">
                <a16:creationId xmlns:a16="http://schemas.microsoft.com/office/drawing/2014/main" id="{902EA6D8-3C4B-B243-0CBE-EA2016750551}"/>
              </a:ext>
            </a:extLst>
          </p:cNvPr>
          <p:cNvPicPr>
            <a:picLocks noChangeAspect="1"/>
          </p:cNvPicPr>
          <p:nvPr/>
        </p:nvPicPr>
        <p:blipFill>
          <a:blip r:embed="rId4"/>
          <a:stretch>
            <a:fillRect/>
          </a:stretch>
        </p:blipFill>
        <p:spPr>
          <a:xfrm>
            <a:off x="6847350" y="1371861"/>
            <a:ext cx="2203355" cy="4114800"/>
          </a:xfrm>
          <a:prstGeom prst="rect">
            <a:avLst/>
          </a:prstGeom>
        </p:spPr>
      </p:pic>
    </p:spTree>
    <p:extLst>
      <p:ext uri="{BB962C8B-B14F-4D97-AF65-F5344CB8AC3E}">
        <p14:creationId xmlns:p14="http://schemas.microsoft.com/office/powerpoint/2010/main" val="61183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5F7592-D25C-BD75-7C9D-EBA0883FC86B}"/>
              </a:ext>
            </a:extLst>
          </p:cNvPr>
          <p:cNvSpPr>
            <a:spLocks noGrp="1"/>
          </p:cNvSpPr>
          <p:nvPr>
            <p:ph type="sldNum" sz="quarter" idx="12"/>
          </p:nvPr>
        </p:nvSpPr>
        <p:spPr/>
        <p:txBody>
          <a:bodyPr/>
          <a:lstStyle/>
          <a:p>
            <a:fld id="{A402E4C0-AD5E-4E8C-9F21-7CCE474BDCEB}" type="slidenum">
              <a:rPr lang="en-US" smtClean="0"/>
              <a:pPr/>
              <a:t>22</a:t>
            </a:fld>
            <a:endParaRPr lang="en-US" dirty="0"/>
          </a:p>
        </p:txBody>
      </p:sp>
      <p:sp>
        <p:nvSpPr>
          <p:cNvPr id="11" name="Title 10">
            <a:extLst>
              <a:ext uri="{FF2B5EF4-FFF2-40B4-BE49-F238E27FC236}">
                <a16:creationId xmlns:a16="http://schemas.microsoft.com/office/drawing/2014/main" id="{561C4A86-9438-2FCE-ADD9-A58D93534239}"/>
              </a:ext>
            </a:extLst>
          </p:cNvPr>
          <p:cNvSpPr>
            <a:spLocks noGrp="1"/>
          </p:cNvSpPr>
          <p:nvPr>
            <p:ph type="title"/>
          </p:nvPr>
        </p:nvSpPr>
        <p:spPr>
          <a:xfrm>
            <a:off x="2451534" y="290542"/>
            <a:ext cx="7287768" cy="630936"/>
          </a:xfrm>
        </p:spPr>
        <p:txBody>
          <a:bodyPr/>
          <a:lstStyle/>
          <a:p>
            <a:r>
              <a:rPr lang="en-US" dirty="0">
                <a:ln w="19050">
                  <a:solidFill>
                    <a:prstClr val="white"/>
                  </a:solidFill>
                </a:ln>
                <a:cs typeface="Posterama Bold"/>
              </a:rPr>
              <a:t>Single Ticket Info</a:t>
            </a:r>
            <a:endParaRPr lang="en-US"/>
          </a:p>
        </p:txBody>
      </p:sp>
      <p:pic>
        <p:nvPicPr>
          <p:cNvPr id="2" name="Picture 3" descr="Graphical user interface, text, application&#10;&#10;Description automatically generated">
            <a:extLst>
              <a:ext uri="{FF2B5EF4-FFF2-40B4-BE49-F238E27FC236}">
                <a16:creationId xmlns:a16="http://schemas.microsoft.com/office/drawing/2014/main" id="{5CFFE90F-02EE-D4DE-8822-634D889F84E6}"/>
              </a:ext>
            </a:extLst>
          </p:cNvPr>
          <p:cNvPicPr>
            <a:picLocks noChangeAspect="1"/>
          </p:cNvPicPr>
          <p:nvPr/>
        </p:nvPicPr>
        <p:blipFill>
          <a:blip r:embed="rId2"/>
          <a:stretch>
            <a:fillRect/>
          </a:stretch>
        </p:blipFill>
        <p:spPr>
          <a:xfrm>
            <a:off x="6228862" y="2193374"/>
            <a:ext cx="5895405" cy="3461200"/>
          </a:xfrm>
          <a:prstGeom prst="rect">
            <a:avLst/>
          </a:prstGeom>
        </p:spPr>
      </p:pic>
      <p:pic>
        <p:nvPicPr>
          <p:cNvPr id="4" name="Picture 4" descr="A picture containing text, screenshot, monitor&#10;&#10;Description automatically generated">
            <a:extLst>
              <a:ext uri="{FF2B5EF4-FFF2-40B4-BE49-F238E27FC236}">
                <a16:creationId xmlns:a16="http://schemas.microsoft.com/office/drawing/2014/main" id="{F1011F5A-01C4-E9D0-78E1-1112C73E4677}"/>
              </a:ext>
            </a:extLst>
          </p:cNvPr>
          <p:cNvPicPr>
            <a:picLocks noChangeAspect="1"/>
          </p:cNvPicPr>
          <p:nvPr/>
        </p:nvPicPr>
        <p:blipFill>
          <a:blip r:embed="rId3"/>
          <a:stretch>
            <a:fillRect/>
          </a:stretch>
        </p:blipFill>
        <p:spPr>
          <a:xfrm>
            <a:off x="28656" y="2145451"/>
            <a:ext cx="6077766" cy="3550535"/>
          </a:xfrm>
          <a:prstGeom prst="rect">
            <a:avLst/>
          </a:prstGeom>
        </p:spPr>
      </p:pic>
    </p:spTree>
    <p:extLst>
      <p:ext uri="{BB962C8B-B14F-4D97-AF65-F5344CB8AC3E}">
        <p14:creationId xmlns:p14="http://schemas.microsoft.com/office/powerpoint/2010/main" val="1576285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D5A708-6B3D-FA52-456D-EE86983639A1}"/>
              </a:ext>
            </a:extLst>
          </p:cNvPr>
          <p:cNvSpPr>
            <a:spLocks noGrp="1"/>
          </p:cNvSpPr>
          <p:nvPr>
            <p:ph type="sldNum" sz="quarter" idx="12"/>
          </p:nvPr>
        </p:nvSpPr>
        <p:spPr/>
        <p:txBody>
          <a:bodyPr/>
          <a:lstStyle/>
          <a:p>
            <a:fld id="{A402E4C0-AD5E-4E8C-9F21-7CCE474BDCEB}" type="slidenum">
              <a:rPr lang="en-US" smtClean="0"/>
              <a:pPr/>
              <a:t>23</a:t>
            </a:fld>
            <a:endParaRPr lang="en-US" dirty="0"/>
          </a:p>
        </p:txBody>
      </p:sp>
      <p:sp>
        <p:nvSpPr>
          <p:cNvPr id="5" name="Title 10">
            <a:extLst>
              <a:ext uri="{FF2B5EF4-FFF2-40B4-BE49-F238E27FC236}">
                <a16:creationId xmlns:a16="http://schemas.microsoft.com/office/drawing/2014/main" id="{684F91FB-E7CC-0236-8CE1-AEBCC8606CA0}"/>
              </a:ext>
            </a:extLst>
          </p:cNvPr>
          <p:cNvSpPr>
            <a:spLocks noGrp="1"/>
          </p:cNvSpPr>
          <p:nvPr>
            <p:ph type="title"/>
          </p:nvPr>
        </p:nvSpPr>
        <p:spPr>
          <a:xfrm>
            <a:off x="2540434" y="201642"/>
            <a:ext cx="7287768" cy="630936"/>
          </a:xfrm>
        </p:spPr>
        <p:txBody>
          <a:bodyPr/>
          <a:lstStyle/>
          <a:p>
            <a:r>
              <a:rPr lang="en-US" dirty="0">
                <a:ln w="19050">
                  <a:solidFill>
                    <a:prstClr val="white"/>
                  </a:solidFill>
                </a:ln>
                <a:cs typeface="Posterama Bold"/>
              </a:rPr>
              <a:t>KNOWLEDGE </a:t>
            </a:r>
            <a:r>
              <a:rPr lang="en-US" dirty="0" err="1">
                <a:ln w="19050">
                  <a:solidFill>
                    <a:prstClr val="white"/>
                  </a:solidFill>
                </a:ln>
                <a:cs typeface="Posterama Bold"/>
              </a:rPr>
              <a:t>bASE</a:t>
            </a:r>
            <a:endParaRPr lang="en-US" dirty="0" err="1"/>
          </a:p>
        </p:txBody>
      </p:sp>
      <p:sp>
        <p:nvSpPr>
          <p:cNvPr id="9" name="Arrow: Right 8">
            <a:extLst>
              <a:ext uri="{FF2B5EF4-FFF2-40B4-BE49-F238E27FC236}">
                <a16:creationId xmlns:a16="http://schemas.microsoft.com/office/drawing/2014/main" id="{4ABD3319-F192-6397-BA29-640DE46CFA6F}"/>
              </a:ext>
            </a:extLst>
          </p:cNvPr>
          <p:cNvSpPr/>
          <p:nvPr/>
        </p:nvSpPr>
        <p:spPr>
          <a:xfrm>
            <a:off x="5469795" y="3541117"/>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application&#10;&#10;Description automatically generated">
            <a:extLst>
              <a:ext uri="{FF2B5EF4-FFF2-40B4-BE49-F238E27FC236}">
                <a16:creationId xmlns:a16="http://schemas.microsoft.com/office/drawing/2014/main" id="{AD39322C-9D45-BE19-DBBB-FF23F051A527}"/>
              </a:ext>
            </a:extLst>
          </p:cNvPr>
          <p:cNvPicPr>
            <a:picLocks noChangeAspect="1"/>
          </p:cNvPicPr>
          <p:nvPr/>
        </p:nvPicPr>
        <p:blipFill>
          <a:blip r:embed="rId2"/>
          <a:stretch>
            <a:fillRect/>
          </a:stretch>
        </p:blipFill>
        <p:spPr>
          <a:xfrm>
            <a:off x="2265299" y="1096926"/>
            <a:ext cx="2921052" cy="5417288"/>
          </a:xfrm>
          <a:prstGeom prst="rect">
            <a:avLst/>
          </a:prstGeom>
        </p:spPr>
      </p:pic>
      <p:pic>
        <p:nvPicPr>
          <p:cNvPr id="7" name="Picture 7" descr="Graphical user interface, text, application&#10;&#10;Description automatically generated">
            <a:extLst>
              <a:ext uri="{FF2B5EF4-FFF2-40B4-BE49-F238E27FC236}">
                <a16:creationId xmlns:a16="http://schemas.microsoft.com/office/drawing/2014/main" id="{F165535C-1D3B-039A-42DE-7BC76D5B7966}"/>
              </a:ext>
            </a:extLst>
          </p:cNvPr>
          <p:cNvPicPr>
            <a:picLocks noChangeAspect="1"/>
          </p:cNvPicPr>
          <p:nvPr/>
        </p:nvPicPr>
        <p:blipFill>
          <a:blip r:embed="rId3"/>
          <a:stretch>
            <a:fillRect/>
          </a:stretch>
        </p:blipFill>
        <p:spPr>
          <a:xfrm>
            <a:off x="6810719" y="1034902"/>
            <a:ext cx="2991936" cy="5550195"/>
          </a:xfrm>
          <a:prstGeom prst="rect">
            <a:avLst/>
          </a:prstGeom>
        </p:spPr>
      </p:pic>
    </p:spTree>
    <p:extLst>
      <p:ext uri="{BB962C8B-B14F-4D97-AF65-F5344CB8AC3E}">
        <p14:creationId xmlns:p14="http://schemas.microsoft.com/office/powerpoint/2010/main" val="3629352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D5A708-6B3D-FA52-456D-EE86983639A1}"/>
              </a:ext>
            </a:extLst>
          </p:cNvPr>
          <p:cNvSpPr>
            <a:spLocks noGrp="1"/>
          </p:cNvSpPr>
          <p:nvPr>
            <p:ph type="sldNum" sz="quarter" idx="12"/>
          </p:nvPr>
        </p:nvSpPr>
        <p:spPr/>
        <p:txBody>
          <a:bodyPr/>
          <a:lstStyle/>
          <a:p>
            <a:fld id="{A402E4C0-AD5E-4E8C-9F21-7CCE474BDCEB}" type="slidenum">
              <a:rPr lang="en-US" smtClean="0"/>
              <a:pPr/>
              <a:t>24</a:t>
            </a:fld>
            <a:endParaRPr lang="en-US" dirty="0"/>
          </a:p>
        </p:txBody>
      </p:sp>
      <p:sp>
        <p:nvSpPr>
          <p:cNvPr id="5" name="Title 10">
            <a:extLst>
              <a:ext uri="{FF2B5EF4-FFF2-40B4-BE49-F238E27FC236}">
                <a16:creationId xmlns:a16="http://schemas.microsoft.com/office/drawing/2014/main" id="{684F91FB-E7CC-0236-8CE1-AEBCC8606CA0}"/>
              </a:ext>
            </a:extLst>
          </p:cNvPr>
          <p:cNvSpPr>
            <a:spLocks noGrp="1"/>
          </p:cNvSpPr>
          <p:nvPr>
            <p:ph type="title"/>
          </p:nvPr>
        </p:nvSpPr>
        <p:spPr>
          <a:xfrm>
            <a:off x="2451534" y="201642"/>
            <a:ext cx="7287768" cy="630936"/>
          </a:xfrm>
        </p:spPr>
        <p:txBody>
          <a:bodyPr/>
          <a:lstStyle/>
          <a:p>
            <a:r>
              <a:rPr lang="en-US" dirty="0" err="1">
                <a:ln w="19050">
                  <a:solidFill>
                    <a:prstClr val="white"/>
                  </a:solidFill>
                </a:ln>
                <a:cs typeface="Posterama Bold"/>
              </a:rPr>
              <a:t>ManAger</a:t>
            </a:r>
            <a:r>
              <a:rPr lang="en-US" dirty="0">
                <a:ln w="19050">
                  <a:solidFill>
                    <a:prstClr val="white"/>
                  </a:solidFill>
                </a:ln>
                <a:cs typeface="Posterama Bold"/>
              </a:rPr>
              <a:t> Tools</a:t>
            </a:r>
            <a:endParaRPr lang="en-US" dirty="0" err="1"/>
          </a:p>
        </p:txBody>
      </p:sp>
      <p:pic>
        <p:nvPicPr>
          <p:cNvPr id="2" name="Picture 6" descr="A picture containing text, screenshot, monitor&#10;&#10;Description automatically generated">
            <a:extLst>
              <a:ext uri="{FF2B5EF4-FFF2-40B4-BE49-F238E27FC236}">
                <a16:creationId xmlns:a16="http://schemas.microsoft.com/office/drawing/2014/main" id="{0D4CDF99-0489-2525-0B5D-78B259B78EE8}"/>
              </a:ext>
            </a:extLst>
          </p:cNvPr>
          <p:cNvPicPr>
            <a:picLocks noChangeAspect="1"/>
          </p:cNvPicPr>
          <p:nvPr/>
        </p:nvPicPr>
        <p:blipFill>
          <a:blip r:embed="rId2"/>
          <a:stretch>
            <a:fillRect/>
          </a:stretch>
        </p:blipFill>
        <p:spPr>
          <a:xfrm>
            <a:off x="861237" y="595421"/>
            <a:ext cx="6349411" cy="6340551"/>
          </a:xfrm>
          <a:prstGeom prst="rect">
            <a:avLst/>
          </a:prstGeom>
        </p:spPr>
      </p:pic>
      <p:pic>
        <p:nvPicPr>
          <p:cNvPr id="7" name="Picture 7">
            <a:extLst>
              <a:ext uri="{FF2B5EF4-FFF2-40B4-BE49-F238E27FC236}">
                <a16:creationId xmlns:a16="http://schemas.microsoft.com/office/drawing/2014/main" id="{B828A35F-4D6C-13ED-2C8B-2E13C80DDD00}"/>
              </a:ext>
            </a:extLst>
          </p:cNvPr>
          <p:cNvPicPr>
            <a:picLocks noChangeAspect="1"/>
          </p:cNvPicPr>
          <p:nvPr/>
        </p:nvPicPr>
        <p:blipFill>
          <a:blip r:embed="rId3"/>
          <a:stretch>
            <a:fillRect/>
          </a:stretch>
        </p:blipFill>
        <p:spPr>
          <a:xfrm>
            <a:off x="7785370" y="1681716"/>
            <a:ext cx="2203355" cy="4114800"/>
          </a:xfrm>
          <a:prstGeom prst="rect">
            <a:avLst/>
          </a:prstGeom>
        </p:spPr>
      </p:pic>
    </p:spTree>
    <p:extLst>
      <p:ext uri="{BB962C8B-B14F-4D97-AF65-F5344CB8AC3E}">
        <p14:creationId xmlns:p14="http://schemas.microsoft.com/office/powerpoint/2010/main" val="1386450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D5A708-6B3D-FA52-456D-EE86983639A1}"/>
              </a:ext>
            </a:extLst>
          </p:cNvPr>
          <p:cNvSpPr>
            <a:spLocks noGrp="1"/>
          </p:cNvSpPr>
          <p:nvPr>
            <p:ph type="sldNum" sz="quarter" idx="12"/>
          </p:nvPr>
        </p:nvSpPr>
        <p:spPr/>
        <p:txBody>
          <a:bodyPr/>
          <a:lstStyle/>
          <a:p>
            <a:fld id="{A402E4C0-AD5E-4E8C-9F21-7CCE474BDCEB}" type="slidenum">
              <a:rPr lang="en-US" smtClean="0"/>
              <a:pPr/>
              <a:t>25</a:t>
            </a:fld>
            <a:endParaRPr lang="en-US" dirty="0"/>
          </a:p>
        </p:txBody>
      </p:sp>
      <p:sp>
        <p:nvSpPr>
          <p:cNvPr id="5" name="Title 10">
            <a:extLst>
              <a:ext uri="{FF2B5EF4-FFF2-40B4-BE49-F238E27FC236}">
                <a16:creationId xmlns:a16="http://schemas.microsoft.com/office/drawing/2014/main" id="{684F91FB-E7CC-0236-8CE1-AEBCC8606CA0}"/>
              </a:ext>
            </a:extLst>
          </p:cNvPr>
          <p:cNvSpPr>
            <a:spLocks noGrp="1"/>
          </p:cNvSpPr>
          <p:nvPr>
            <p:ph type="title"/>
          </p:nvPr>
        </p:nvSpPr>
        <p:spPr>
          <a:xfrm>
            <a:off x="2451534" y="252442"/>
            <a:ext cx="7287768" cy="630936"/>
          </a:xfrm>
        </p:spPr>
        <p:txBody>
          <a:bodyPr/>
          <a:lstStyle/>
          <a:p>
            <a:r>
              <a:rPr lang="en-US" dirty="0">
                <a:ln w="19050">
                  <a:solidFill>
                    <a:prstClr val="white"/>
                  </a:solidFill>
                </a:ln>
                <a:cs typeface="Posterama Bold"/>
              </a:rPr>
              <a:t>All </a:t>
            </a:r>
            <a:r>
              <a:rPr lang="en-US" dirty="0" err="1">
                <a:ln w="19050">
                  <a:solidFill>
                    <a:prstClr val="white"/>
                  </a:solidFill>
                </a:ln>
                <a:cs typeface="Posterama Bold"/>
              </a:rPr>
              <a:t>tICKETS</a:t>
            </a:r>
            <a:endParaRPr lang="en-US" dirty="0" err="1"/>
          </a:p>
        </p:txBody>
      </p:sp>
      <p:pic>
        <p:nvPicPr>
          <p:cNvPr id="4" name="Picture 5" descr="A picture containing text, electronics, screenshot&#10;&#10;Description automatically generated">
            <a:extLst>
              <a:ext uri="{FF2B5EF4-FFF2-40B4-BE49-F238E27FC236}">
                <a16:creationId xmlns:a16="http://schemas.microsoft.com/office/drawing/2014/main" id="{F46ED527-B869-8867-65C5-6F868723457E}"/>
              </a:ext>
            </a:extLst>
          </p:cNvPr>
          <p:cNvPicPr>
            <a:picLocks noChangeAspect="1"/>
          </p:cNvPicPr>
          <p:nvPr/>
        </p:nvPicPr>
        <p:blipFill>
          <a:blip r:embed="rId2"/>
          <a:stretch>
            <a:fillRect/>
          </a:stretch>
        </p:blipFill>
        <p:spPr>
          <a:xfrm>
            <a:off x="2119424" y="-361507"/>
            <a:ext cx="7953153" cy="7953153"/>
          </a:xfrm>
          <a:prstGeom prst="rect">
            <a:avLst/>
          </a:prstGeom>
        </p:spPr>
      </p:pic>
    </p:spTree>
    <p:extLst>
      <p:ext uri="{BB962C8B-B14F-4D97-AF65-F5344CB8AC3E}">
        <p14:creationId xmlns:p14="http://schemas.microsoft.com/office/powerpoint/2010/main" val="870619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D5A708-6B3D-FA52-456D-EE86983639A1}"/>
              </a:ext>
            </a:extLst>
          </p:cNvPr>
          <p:cNvSpPr>
            <a:spLocks noGrp="1"/>
          </p:cNvSpPr>
          <p:nvPr>
            <p:ph type="sldNum" sz="quarter" idx="12"/>
          </p:nvPr>
        </p:nvSpPr>
        <p:spPr/>
        <p:txBody>
          <a:bodyPr/>
          <a:lstStyle/>
          <a:p>
            <a:fld id="{A402E4C0-AD5E-4E8C-9F21-7CCE474BDCEB}" type="slidenum">
              <a:rPr lang="en-US" smtClean="0"/>
              <a:pPr/>
              <a:t>26</a:t>
            </a:fld>
            <a:endParaRPr lang="en-US" dirty="0"/>
          </a:p>
        </p:txBody>
      </p:sp>
      <p:sp>
        <p:nvSpPr>
          <p:cNvPr id="5" name="Title 10">
            <a:extLst>
              <a:ext uri="{FF2B5EF4-FFF2-40B4-BE49-F238E27FC236}">
                <a16:creationId xmlns:a16="http://schemas.microsoft.com/office/drawing/2014/main" id="{684F91FB-E7CC-0236-8CE1-AEBCC8606CA0}"/>
              </a:ext>
            </a:extLst>
          </p:cNvPr>
          <p:cNvSpPr>
            <a:spLocks noGrp="1"/>
          </p:cNvSpPr>
          <p:nvPr>
            <p:ph type="title"/>
          </p:nvPr>
        </p:nvSpPr>
        <p:spPr>
          <a:xfrm>
            <a:off x="2451534" y="303242"/>
            <a:ext cx="7287768" cy="630936"/>
          </a:xfrm>
        </p:spPr>
        <p:txBody>
          <a:bodyPr/>
          <a:lstStyle/>
          <a:p>
            <a:r>
              <a:rPr lang="en-US" dirty="0">
                <a:ln w="19050">
                  <a:solidFill>
                    <a:prstClr val="white"/>
                  </a:solidFill>
                </a:ln>
                <a:cs typeface="Posterama Bold"/>
              </a:rPr>
              <a:t>All </a:t>
            </a:r>
            <a:r>
              <a:rPr lang="en-US" dirty="0" err="1">
                <a:ln w="19050">
                  <a:solidFill>
                    <a:prstClr val="white"/>
                  </a:solidFill>
                </a:ln>
                <a:cs typeface="Posterama Bold"/>
              </a:rPr>
              <a:t>tICKETS</a:t>
            </a:r>
            <a:endParaRPr lang="en-US" dirty="0" err="1"/>
          </a:p>
        </p:txBody>
      </p:sp>
      <p:pic>
        <p:nvPicPr>
          <p:cNvPr id="2" name="Picture 3" descr="A picture containing text, monitor, electronics, mounted&#10;&#10;Description automatically generated">
            <a:extLst>
              <a:ext uri="{FF2B5EF4-FFF2-40B4-BE49-F238E27FC236}">
                <a16:creationId xmlns:a16="http://schemas.microsoft.com/office/drawing/2014/main" id="{4F0CB242-D759-DE91-C98F-32FDF2038019}"/>
              </a:ext>
            </a:extLst>
          </p:cNvPr>
          <p:cNvPicPr>
            <a:picLocks noChangeAspect="1"/>
          </p:cNvPicPr>
          <p:nvPr/>
        </p:nvPicPr>
        <p:blipFill>
          <a:blip r:embed="rId2"/>
          <a:stretch>
            <a:fillRect/>
          </a:stretch>
        </p:blipFill>
        <p:spPr>
          <a:xfrm>
            <a:off x="205563" y="471377"/>
            <a:ext cx="5879804" cy="5879804"/>
          </a:xfrm>
          <a:prstGeom prst="rect">
            <a:avLst/>
          </a:prstGeom>
        </p:spPr>
      </p:pic>
      <p:pic>
        <p:nvPicPr>
          <p:cNvPr id="4" name="Picture 7" descr="A picture containing text, electronics, screenshot&#10;&#10;Description automatically generated">
            <a:extLst>
              <a:ext uri="{FF2B5EF4-FFF2-40B4-BE49-F238E27FC236}">
                <a16:creationId xmlns:a16="http://schemas.microsoft.com/office/drawing/2014/main" id="{73F9824B-AADA-68A4-09FC-085240C5964C}"/>
              </a:ext>
            </a:extLst>
          </p:cNvPr>
          <p:cNvPicPr>
            <a:picLocks noChangeAspect="1"/>
          </p:cNvPicPr>
          <p:nvPr/>
        </p:nvPicPr>
        <p:blipFill>
          <a:blip r:embed="rId3"/>
          <a:stretch>
            <a:fillRect/>
          </a:stretch>
        </p:blipFill>
        <p:spPr>
          <a:xfrm>
            <a:off x="6000306" y="471377"/>
            <a:ext cx="5879804" cy="5915246"/>
          </a:xfrm>
          <a:prstGeom prst="rect">
            <a:avLst/>
          </a:prstGeom>
        </p:spPr>
      </p:pic>
      <p:sp>
        <p:nvSpPr>
          <p:cNvPr id="9" name="Text Placeholder 40">
            <a:extLst>
              <a:ext uri="{FF2B5EF4-FFF2-40B4-BE49-F238E27FC236}">
                <a16:creationId xmlns:a16="http://schemas.microsoft.com/office/drawing/2014/main" id="{D5A06DE6-A96E-DDF4-8C02-C4196E1C0968}"/>
              </a:ext>
            </a:extLst>
          </p:cNvPr>
          <p:cNvSpPr txBox="1">
            <a:spLocks/>
          </p:cNvSpPr>
          <p:nvPr/>
        </p:nvSpPr>
        <p:spPr>
          <a:xfrm>
            <a:off x="7080911" y="5384866"/>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Assigned</a:t>
            </a:r>
            <a:endParaRPr lang="en-US" dirty="0"/>
          </a:p>
        </p:txBody>
      </p:sp>
      <p:sp>
        <p:nvSpPr>
          <p:cNvPr id="10" name="Text Placeholder 40">
            <a:extLst>
              <a:ext uri="{FF2B5EF4-FFF2-40B4-BE49-F238E27FC236}">
                <a16:creationId xmlns:a16="http://schemas.microsoft.com/office/drawing/2014/main" id="{FB5E217B-5C67-2183-C1AE-72479C8C26E2}"/>
              </a:ext>
            </a:extLst>
          </p:cNvPr>
          <p:cNvSpPr txBox="1">
            <a:spLocks/>
          </p:cNvSpPr>
          <p:nvPr/>
        </p:nvSpPr>
        <p:spPr>
          <a:xfrm>
            <a:off x="1020353" y="5384865"/>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a:solidFill>
                  <a:schemeClr val="bg1"/>
                </a:solidFill>
              </a:rPr>
              <a:t>Unassigned</a:t>
            </a:r>
            <a:endParaRPr lang="en-ZA" sz="2400" dirty="0">
              <a:solidFill>
                <a:schemeClr val="bg1"/>
              </a:solidFill>
            </a:endParaRPr>
          </a:p>
        </p:txBody>
      </p:sp>
    </p:spTree>
    <p:extLst>
      <p:ext uri="{BB962C8B-B14F-4D97-AF65-F5344CB8AC3E}">
        <p14:creationId xmlns:p14="http://schemas.microsoft.com/office/powerpoint/2010/main" val="388908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D5A708-6B3D-FA52-456D-EE86983639A1}"/>
              </a:ext>
            </a:extLst>
          </p:cNvPr>
          <p:cNvSpPr>
            <a:spLocks noGrp="1"/>
          </p:cNvSpPr>
          <p:nvPr>
            <p:ph type="sldNum" sz="quarter" idx="12"/>
          </p:nvPr>
        </p:nvSpPr>
        <p:spPr/>
        <p:txBody>
          <a:bodyPr/>
          <a:lstStyle/>
          <a:p>
            <a:fld id="{A402E4C0-AD5E-4E8C-9F21-7CCE474BDCEB}" type="slidenum">
              <a:rPr lang="en-US" smtClean="0"/>
              <a:pPr/>
              <a:t>27</a:t>
            </a:fld>
            <a:endParaRPr lang="en-US" dirty="0"/>
          </a:p>
        </p:txBody>
      </p:sp>
      <p:sp>
        <p:nvSpPr>
          <p:cNvPr id="5" name="Title 10">
            <a:extLst>
              <a:ext uri="{FF2B5EF4-FFF2-40B4-BE49-F238E27FC236}">
                <a16:creationId xmlns:a16="http://schemas.microsoft.com/office/drawing/2014/main" id="{684F91FB-E7CC-0236-8CE1-AEBCC8606CA0}"/>
              </a:ext>
            </a:extLst>
          </p:cNvPr>
          <p:cNvSpPr>
            <a:spLocks noGrp="1"/>
          </p:cNvSpPr>
          <p:nvPr>
            <p:ph type="title"/>
          </p:nvPr>
        </p:nvSpPr>
        <p:spPr>
          <a:xfrm>
            <a:off x="2451534" y="239742"/>
            <a:ext cx="7287768" cy="630936"/>
          </a:xfrm>
        </p:spPr>
        <p:txBody>
          <a:bodyPr/>
          <a:lstStyle/>
          <a:p>
            <a:r>
              <a:rPr lang="en-US" dirty="0">
                <a:ln w="19050">
                  <a:solidFill>
                    <a:prstClr val="white"/>
                  </a:solidFill>
                </a:ln>
                <a:cs typeface="Posterama Bold"/>
              </a:rPr>
              <a:t>Tag Manager</a:t>
            </a:r>
            <a:endParaRPr lang="en-US" dirty="0"/>
          </a:p>
        </p:txBody>
      </p:sp>
      <p:sp>
        <p:nvSpPr>
          <p:cNvPr id="15" name="Arrow: Right 14">
            <a:extLst>
              <a:ext uri="{FF2B5EF4-FFF2-40B4-BE49-F238E27FC236}">
                <a16:creationId xmlns:a16="http://schemas.microsoft.com/office/drawing/2014/main" id="{C5415327-6B18-3CC4-2C29-DB68F0A0E1CF}"/>
              </a:ext>
            </a:extLst>
          </p:cNvPr>
          <p:cNvSpPr/>
          <p:nvPr/>
        </p:nvSpPr>
        <p:spPr>
          <a:xfrm>
            <a:off x="5767824" y="3328749"/>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Graphical user interface, application&#10;&#10;Description automatically generated">
            <a:extLst>
              <a:ext uri="{FF2B5EF4-FFF2-40B4-BE49-F238E27FC236}">
                <a16:creationId xmlns:a16="http://schemas.microsoft.com/office/drawing/2014/main" id="{3146C134-6D93-0F7C-9AC2-187EBA206454}"/>
              </a:ext>
            </a:extLst>
          </p:cNvPr>
          <p:cNvPicPr>
            <a:picLocks noChangeAspect="1"/>
          </p:cNvPicPr>
          <p:nvPr/>
        </p:nvPicPr>
        <p:blipFill>
          <a:blip r:embed="rId2"/>
          <a:stretch>
            <a:fillRect/>
          </a:stretch>
        </p:blipFill>
        <p:spPr>
          <a:xfrm>
            <a:off x="1990626" y="866554"/>
            <a:ext cx="3062820" cy="5727404"/>
          </a:xfrm>
          <a:prstGeom prst="rect">
            <a:avLst/>
          </a:prstGeom>
        </p:spPr>
      </p:pic>
      <p:pic>
        <p:nvPicPr>
          <p:cNvPr id="4" name="Picture 6" descr="Graphical user interface, application&#10;&#10;Description automatically generated">
            <a:extLst>
              <a:ext uri="{FF2B5EF4-FFF2-40B4-BE49-F238E27FC236}">
                <a16:creationId xmlns:a16="http://schemas.microsoft.com/office/drawing/2014/main" id="{3DF46601-D4BE-C5C8-7E8E-890D7253C4C6}"/>
              </a:ext>
            </a:extLst>
          </p:cNvPr>
          <p:cNvPicPr>
            <a:picLocks noChangeAspect="1"/>
          </p:cNvPicPr>
          <p:nvPr/>
        </p:nvPicPr>
        <p:blipFill>
          <a:blip r:embed="rId3"/>
          <a:stretch>
            <a:fillRect/>
          </a:stretch>
        </p:blipFill>
        <p:spPr>
          <a:xfrm>
            <a:off x="7360066" y="822251"/>
            <a:ext cx="3062820" cy="5727404"/>
          </a:xfrm>
          <a:prstGeom prst="rect">
            <a:avLst/>
          </a:prstGeom>
        </p:spPr>
      </p:pic>
    </p:spTree>
    <p:extLst>
      <p:ext uri="{BB962C8B-B14F-4D97-AF65-F5344CB8AC3E}">
        <p14:creationId xmlns:p14="http://schemas.microsoft.com/office/powerpoint/2010/main" val="975070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D5A708-6B3D-FA52-456D-EE86983639A1}"/>
              </a:ext>
            </a:extLst>
          </p:cNvPr>
          <p:cNvSpPr>
            <a:spLocks noGrp="1"/>
          </p:cNvSpPr>
          <p:nvPr>
            <p:ph type="sldNum" sz="quarter" idx="12"/>
          </p:nvPr>
        </p:nvSpPr>
        <p:spPr/>
        <p:txBody>
          <a:bodyPr/>
          <a:lstStyle/>
          <a:p>
            <a:fld id="{A402E4C0-AD5E-4E8C-9F21-7CCE474BDCEB}" type="slidenum">
              <a:rPr lang="en-US" smtClean="0"/>
              <a:pPr/>
              <a:t>28</a:t>
            </a:fld>
            <a:endParaRPr lang="en-US" dirty="0"/>
          </a:p>
        </p:txBody>
      </p:sp>
      <p:sp>
        <p:nvSpPr>
          <p:cNvPr id="5" name="Title 10">
            <a:extLst>
              <a:ext uri="{FF2B5EF4-FFF2-40B4-BE49-F238E27FC236}">
                <a16:creationId xmlns:a16="http://schemas.microsoft.com/office/drawing/2014/main" id="{684F91FB-E7CC-0236-8CE1-AEBCC8606CA0}"/>
              </a:ext>
            </a:extLst>
          </p:cNvPr>
          <p:cNvSpPr>
            <a:spLocks noGrp="1"/>
          </p:cNvSpPr>
          <p:nvPr>
            <p:ph type="title"/>
          </p:nvPr>
        </p:nvSpPr>
        <p:spPr>
          <a:xfrm>
            <a:off x="2451534" y="176242"/>
            <a:ext cx="7287768" cy="630936"/>
          </a:xfrm>
        </p:spPr>
        <p:txBody>
          <a:bodyPr/>
          <a:lstStyle/>
          <a:p>
            <a:r>
              <a:rPr lang="en-US" dirty="0">
                <a:ln w="19050">
                  <a:solidFill>
                    <a:prstClr val="white"/>
                  </a:solidFill>
                </a:ln>
                <a:cs typeface="Posterama Bold"/>
              </a:rPr>
              <a:t>ASSIGN ROLE</a:t>
            </a:r>
            <a:endParaRPr lang="en-US" dirty="0"/>
          </a:p>
        </p:txBody>
      </p:sp>
      <p:pic>
        <p:nvPicPr>
          <p:cNvPr id="6" name="Picture 6" descr="Graphical user interface, application, Teams&#10;&#10;Description automatically generated">
            <a:extLst>
              <a:ext uri="{FF2B5EF4-FFF2-40B4-BE49-F238E27FC236}">
                <a16:creationId xmlns:a16="http://schemas.microsoft.com/office/drawing/2014/main" id="{0922AB41-284D-2324-1072-5830D648A016}"/>
              </a:ext>
            </a:extLst>
          </p:cNvPr>
          <p:cNvPicPr>
            <a:picLocks noChangeAspect="1"/>
          </p:cNvPicPr>
          <p:nvPr/>
        </p:nvPicPr>
        <p:blipFill>
          <a:blip r:embed="rId2"/>
          <a:stretch>
            <a:fillRect/>
          </a:stretch>
        </p:blipFill>
        <p:spPr>
          <a:xfrm>
            <a:off x="2088091" y="547576"/>
            <a:ext cx="3328634" cy="6223590"/>
          </a:xfrm>
          <a:prstGeom prst="rect">
            <a:avLst/>
          </a:prstGeom>
        </p:spPr>
      </p:pic>
      <p:pic>
        <p:nvPicPr>
          <p:cNvPr id="7" name="Picture 7" descr="Graphical user interface, application, Teams&#10;&#10;Description automatically generated">
            <a:extLst>
              <a:ext uri="{FF2B5EF4-FFF2-40B4-BE49-F238E27FC236}">
                <a16:creationId xmlns:a16="http://schemas.microsoft.com/office/drawing/2014/main" id="{CF484470-71C6-4AF5-7B8B-498E0DC37958}"/>
              </a:ext>
            </a:extLst>
          </p:cNvPr>
          <p:cNvPicPr>
            <a:picLocks noChangeAspect="1"/>
          </p:cNvPicPr>
          <p:nvPr/>
        </p:nvPicPr>
        <p:blipFill>
          <a:blip r:embed="rId3"/>
          <a:stretch>
            <a:fillRect/>
          </a:stretch>
        </p:blipFill>
        <p:spPr>
          <a:xfrm>
            <a:off x="6987928" y="591879"/>
            <a:ext cx="3257750" cy="6055241"/>
          </a:xfrm>
          <a:prstGeom prst="rect">
            <a:avLst/>
          </a:prstGeom>
        </p:spPr>
      </p:pic>
      <p:sp>
        <p:nvSpPr>
          <p:cNvPr id="9" name="Arrow: Right 8">
            <a:extLst>
              <a:ext uri="{FF2B5EF4-FFF2-40B4-BE49-F238E27FC236}">
                <a16:creationId xmlns:a16="http://schemas.microsoft.com/office/drawing/2014/main" id="{0AF25CF7-5B4E-6021-ACFF-3F05A6FB4D9A}"/>
              </a:ext>
            </a:extLst>
          </p:cNvPr>
          <p:cNvSpPr/>
          <p:nvPr/>
        </p:nvSpPr>
        <p:spPr>
          <a:xfrm>
            <a:off x="5767824" y="3328749"/>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764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2223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Alerts</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29</a:t>
            </a:fld>
            <a:endParaRPr lang="en-US" dirty="0"/>
          </a:p>
        </p:txBody>
      </p:sp>
      <p:sp>
        <p:nvSpPr>
          <p:cNvPr id="6" name="Arrow: Right 5">
            <a:extLst>
              <a:ext uri="{FF2B5EF4-FFF2-40B4-BE49-F238E27FC236}">
                <a16:creationId xmlns:a16="http://schemas.microsoft.com/office/drawing/2014/main" id="{1A0AE0C7-5DB2-5F9A-2260-996CA0A953DC}"/>
              </a:ext>
            </a:extLst>
          </p:cNvPr>
          <p:cNvSpPr/>
          <p:nvPr/>
        </p:nvSpPr>
        <p:spPr>
          <a:xfrm>
            <a:off x="3407640" y="3183937"/>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Arrow: Right 8">
            <a:extLst>
              <a:ext uri="{FF2B5EF4-FFF2-40B4-BE49-F238E27FC236}">
                <a16:creationId xmlns:a16="http://schemas.microsoft.com/office/drawing/2014/main" id="{053F6F3C-4490-AE6D-645E-6D526667372A}"/>
              </a:ext>
            </a:extLst>
          </p:cNvPr>
          <p:cNvSpPr/>
          <p:nvPr/>
        </p:nvSpPr>
        <p:spPr>
          <a:xfrm>
            <a:off x="7665988" y="3044537"/>
            <a:ext cx="939800" cy="76892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2">
            <a:extLst>
              <a:ext uri="{FF2B5EF4-FFF2-40B4-BE49-F238E27FC236}">
                <a16:creationId xmlns:a16="http://schemas.microsoft.com/office/drawing/2014/main" id="{E2762D24-3EAF-5525-E81B-CF757F425056}"/>
              </a:ext>
            </a:extLst>
          </p:cNvPr>
          <p:cNvPicPr>
            <a:picLocks noChangeAspect="1"/>
          </p:cNvPicPr>
          <p:nvPr/>
        </p:nvPicPr>
        <p:blipFill>
          <a:blip r:embed="rId2"/>
          <a:stretch>
            <a:fillRect/>
          </a:stretch>
        </p:blipFill>
        <p:spPr>
          <a:xfrm>
            <a:off x="472760" y="738661"/>
            <a:ext cx="2933521" cy="5477881"/>
          </a:xfrm>
          <a:prstGeom prst="rect">
            <a:avLst/>
          </a:prstGeom>
        </p:spPr>
      </p:pic>
      <p:pic>
        <p:nvPicPr>
          <p:cNvPr id="8" name="Picture 9" descr="Graphical user interface, text, application&#10;&#10;Description automatically generated">
            <a:extLst>
              <a:ext uri="{FF2B5EF4-FFF2-40B4-BE49-F238E27FC236}">
                <a16:creationId xmlns:a16="http://schemas.microsoft.com/office/drawing/2014/main" id="{E4EF16A4-3770-18FC-09E3-54D01CF88385}"/>
              </a:ext>
            </a:extLst>
          </p:cNvPr>
          <p:cNvPicPr>
            <a:picLocks noChangeAspect="1"/>
          </p:cNvPicPr>
          <p:nvPr/>
        </p:nvPicPr>
        <p:blipFill>
          <a:blip r:embed="rId3"/>
          <a:stretch>
            <a:fillRect/>
          </a:stretch>
        </p:blipFill>
        <p:spPr>
          <a:xfrm>
            <a:off x="8796925" y="861135"/>
            <a:ext cx="2802596" cy="5209711"/>
          </a:xfrm>
          <a:prstGeom prst="rect">
            <a:avLst/>
          </a:prstGeom>
        </p:spPr>
      </p:pic>
      <p:pic>
        <p:nvPicPr>
          <p:cNvPr id="4" name="Picture 6" descr="Graphical user interface, application&#10;&#10;Description automatically generated">
            <a:extLst>
              <a:ext uri="{FF2B5EF4-FFF2-40B4-BE49-F238E27FC236}">
                <a16:creationId xmlns:a16="http://schemas.microsoft.com/office/drawing/2014/main" id="{6E4AAF7E-ED56-5140-A709-D454757A0434}"/>
              </a:ext>
            </a:extLst>
          </p:cNvPr>
          <p:cNvPicPr>
            <a:picLocks noChangeAspect="1"/>
          </p:cNvPicPr>
          <p:nvPr/>
        </p:nvPicPr>
        <p:blipFill>
          <a:blip r:embed="rId4"/>
          <a:stretch>
            <a:fillRect/>
          </a:stretch>
        </p:blipFill>
        <p:spPr>
          <a:xfrm>
            <a:off x="4582843" y="929640"/>
            <a:ext cx="2927255" cy="5425440"/>
          </a:xfrm>
          <a:prstGeom prst="rect">
            <a:avLst/>
          </a:prstGeom>
        </p:spPr>
      </p:pic>
    </p:spTree>
    <p:extLst>
      <p:ext uri="{BB962C8B-B14F-4D97-AF65-F5344CB8AC3E}">
        <p14:creationId xmlns:p14="http://schemas.microsoft.com/office/powerpoint/2010/main" val="997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ADD5DA-B46B-D496-7DBE-86EA37DEB15C}"/>
              </a:ext>
            </a:extLst>
          </p:cNvPr>
          <p:cNvSpPr>
            <a:spLocks noGrp="1"/>
          </p:cNvSpPr>
          <p:nvPr>
            <p:ph type="sldNum" sz="quarter" idx="12"/>
          </p:nvPr>
        </p:nvSpPr>
        <p:spPr/>
        <p:txBody>
          <a:bodyPr/>
          <a:lstStyle/>
          <a:p>
            <a:fld id="{A402E4C0-AD5E-4E8C-9F21-7CCE474BDCEB}" type="slidenum">
              <a:rPr lang="en-US" smtClean="0"/>
              <a:t>3</a:t>
            </a:fld>
            <a:endParaRPr lang="en-US" dirty="0"/>
          </a:p>
        </p:txBody>
      </p:sp>
      <p:sp>
        <p:nvSpPr>
          <p:cNvPr id="4" name="Text Placeholder 3">
            <a:extLst>
              <a:ext uri="{FF2B5EF4-FFF2-40B4-BE49-F238E27FC236}">
                <a16:creationId xmlns:a16="http://schemas.microsoft.com/office/drawing/2014/main" id="{870847F9-B2DB-245C-6980-77650E704396}"/>
              </a:ext>
            </a:extLst>
          </p:cNvPr>
          <p:cNvSpPr>
            <a:spLocks noGrp="1"/>
          </p:cNvSpPr>
          <p:nvPr>
            <p:ph type="body" sz="quarter" idx="27"/>
          </p:nvPr>
        </p:nvSpPr>
        <p:spPr>
          <a:xfrm>
            <a:off x="2193965" y="3124820"/>
            <a:ext cx="2383764" cy="365125"/>
          </a:xfrm>
        </p:spPr>
        <p:txBody>
          <a:bodyPr vert="horz" lIns="91440" tIns="45720" rIns="91440" bIns="45720" rtlCol="0" anchor="t">
            <a:normAutofit/>
          </a:bodyPr>
          <a:lstStyle/>
          <a:p>
            <a:r>
              <a:rPr lang="en-US" dirty="0">
                <a:cs typeface="Posterama"/>
              </a:rPr>
              <a:t>Project Intro</a:t>
            </a:r>
            <a:endParaRPr lang="en-US" dirty="0"/>
          </a:p>
        </p:txBody>
      </p:sp>
      <p:sp>
        <p:nvSpPr>
          <p:cNvPr id="5" name="Text Placeholder 4">
            <a:extLst>
              <a:ext uri="{FF2B5EF4-FFF2-40B4-BE49-F238E27FC236}">
                <a16:creationId xmlns:a16="http://schemas.microsoft.com/office/drawing/2014/main" id="{7097B9AD-3D94-7D89-AC54-F7262BFBC910}"/>
              </a:ext>
            </a:extLst>
          </p:cNvPr>
          <p:cNvSpPr>
            <a:spLocks noGrp="1"/>
          </p:cNvSpPr>
          <p:nvPr>
            <p:ph type="body" sz="quarter" idx="28"/>
          </p:nvPr>
        </p:nvSpPr>
        <p:spPr>
          <a:xfrm>
            <a:off x="2193965" y="3451269"/>
            <a:ext cx="2383764" cy="1126085"/>
          </a:xfrm>
        </p:spPr>
        <p:txBody>
          <a:bodyPr vert="horz" lIns="91440" tIns="45720" rIns="91440" bIns="45720" rtlCol="0" anchor="t">
            <a:normAutofit/>
          </a:bodyPr>
          <a:lstStyle/>
          <a:p>
            <a:pPr>
              <a:lnSpc>
                <a:spcPct val="113999"/>
              </a:lnSpc>
            </a:pPr>
            <a:r>
              <a:rPr lang="en-US" dirty="0">
                <a:ea typeface="+mn-lt"/>
                <a:cs typeface="+mn-lt"/>
              </a:rPr>
              <a:t>Project Background</a:t>
            </a:r>
            <a:endParaRPr lang="en-US" dirty="0"/>
          </a:p>
        </p:txBody>
      </p:sp>
      <p:sp>
        <p:nvSpPr>
          <p:cNvPr id="6" name="Text Placeholder 5">
            <a:extLst>
              <a:ext uri="{FF2B5EF4-FFF2-40B4-BE49-F238E27FC236}">
                <a16:creationId xmlns:a16="http://schemas.microsoft.com/office/drawing/2014/main" id="{793CAF94-6F7A-F89F-EEFA-3C3680EAB50F}"/>
              </a:ext>
            </a:extLst>
          </p:cNvPr>
          <p:cNvSpPr>
            <a:spLocks noGrp="1"/>
          </p:cNvSpPr>
          <p:nvPr>
            <p:ph type="body" sz="quarter" idx="15"/>
          </p:nvPr>
        </p:nvSpPr>
        <p:spPr>
          <a:xfrm>
            <a:off x="5052462" y="3454957"/>
            <a:ext cx="2383764" cy="1126085"/>
          </a:xfrm>
        </p:spPr>
        <p:txBody>
          <a:bodyPr vert="horz" lIns="91440" tIns="45720" rIns="91440" bIns="45720" rtlCol="0" anchor="t">
            <a:normAutofit/>
          </a:bodyPr>
          <a:lstStyle/>
          <a:p>
            <a:r>
              <a:rPr lang="en-US" dirty="0"/>
              <a:t>Why this project?</a:t>
            </a:r>
          </a:p>
        </p:txBody>
      </p:sp>
      <p:sp>
        <p:nvSpPr>
          <p:cNvPr id="7" name="Text Placeholder 6">
            <a:extLst>
              <a:ext uri="{FF2B5EF4-FFF2-40B4-BE49-F238E27FC236}">
                <a16:creationId xmlns:a16="http://schemas.microsoft.com/office/drawing/2014/main" id="{6EC72824-1749-9EE1-E006-13D490026C42}"/>
              </a:ext>
            </a:extLst>
          </p:cNvPr>
          <p:cNvSpPr>
            <a:spLocks noGrp="1"/>
          </p:cNvSpPr>
          <p:nvPr>
            <p:ph type="body" sz="quarter" idx="17"/>
          </p:nvPr>
        </p:nvSpPr>
        <p:spPr>
          <a:xfrm>
            <a:off x="7910959" y="3438825"/>
            <a:ext cx="2383765" cy="1126085"/>
          </a:xfrm>
        </p:spPr>
        <p:txBody>
          <a:bodyPr vert="horz" lIns="91440" tIns="45720" rIns="91440" bIns="45720" rtlCol="0" anchor="t">
            <a:normAutofit/>
          </a:bodyPr>
          <a:lstStyle/>
          <a:p>
            <a:pPr>
              <a:lnSpc>
                <a:spcPct val="113999"/>
              </a:lnSpc>
            </a:pPr>
            <a:r>
              <a:rPr lang="en-US" dirty="0">
                <a:ea typeface="+mn-lt"/>
                <a:cs typeface="+mn-lt"/>
              </a:rPr>
              <a:t>System Components</a:t>
            </a:r>
            <a:endParaRPr lang="en-US" dirty="0"/>
          </a:p>
          <a:p>
            <a:pPr>
              <a:lnSpc>
                <a:spcPct val="113999"/>
              </a:lnSpc>
            </a:pPr>
            <a:endParaRPr lang="en-US" dirty="0"/>
          </a:p>
        </p:txBody>
      </p:sp>
      <p:sp>
        <p:nvSpPr>
          <p:cNvPr id="9" name="Text Placeholder 8">
            <a:extLst>
              <a:ext uri="{FF2B5EF4-FFF2-40B4-BE49-F238E27FC236}">
                <a16:creationId xmlns:a16="http://schemas.microsoft.com/office/drawing/2014/main" id="{8962F8BE-6353-12BC-8848-3F04CC4A0C87}"/>
              </a:ext>
            </a:extLst>
          </p:cNvPr>
          <p:cNvSpPr>
            <a:spLocks noGrp="1"/>
          </p:cNvSpPr>
          <p:nvPr>
            <p:ph type="body" sz="quarter" idx="29"/>
          </p:nvPr>
        </p:nvSpPr>
        <p:spPr>
          <a:xfrm>
            <a:off x="4992984" y="3124820"/>
            <a:ext cx="2502719" cy="365125"/>
          </a:xfrm>
        </p:spPr>
        <p:txBody>
          <a:bodyPr vert="horz" lIns="91440" tIns="45720" rIns="91440" bIns="45720" rtlCol="0" anchor="t">
            <a:normAutofit/>
          </a:bodyPr>
          <a:lstStyle/>
          <a:p>
            <a:r>
              <a:rPr lang="en-US" dirty="0">
                <a:cs typeface="Posterama"/>
              </a:rPr>
              <a:t>Purpose/Goals</a:t>
            </a:r>
            <a:endParaRPr lang="en-US" dirty="0"/>
          </a:p>
        </p:txBody>
      </p:sp>
      <p:sp>
        <p:nvSpPr>
          <p:cNvPr id="10" name="Text Placeholder 9">
            <a:extLst>
              <a:ext uri="{FF2B5EF4-FFF2-40B4-BE49-F238E27FC236}">
                <a16:creationId xmlns:a16="http://schemas.microsoft.com/office/drawing/2014/main" id="{DBD78065-0203-4261-5D9B-954295B06FE3}"/>
              </a:ext>
            </a:extLst>
          </p:cNvPr>
          <p:cNvSpPr>
            <a:spLocks noGrp="1"/>
          </p:cNvSpPr>
          <p:nvPr>
            <p:ph type="body" sz="quarter" idx="30"/>
          </p:nvPr>
        </p:nvSpPr>
        <p:spPr>
          <a:xfrm>
            <a:off x="7910959" y="3124820"/>
            <a:ext cx="2383765" cy="365125"/>
          </a:xfrm>
        </p:spPr>
        <p:txBody>
          <a:bodyPr vert="horz" lIns="91440" tIns="45720" rIns="91440" bIns="45720" rtlCol="0" anchor="t">
            <a:normAutofit/>
          </a:bodyPr>
          <a:lstStyle/>
          <a:p>
            <a:r>
              <a:rPr lang="en-US" dirty="0">
                <a:cs typeface="Posterama"/>
              </a:rPr>
              <a:t>System Design</a:t>
            </a:r>
            <a:endParaRPr lang="en-US" dirty="0"/>
          </a:p>
        </p:txBody>
      </p:sp>
      <p:sp>
        <p:nvSpPr>
          <p:cNvPr id="12" name="Title 11">
            <a:extLst>
              <a:ext uri="{FF2B5EF4-FFF2-40B4-BE49-F238E27FC236}">
                <a16:creationId xmlns:a16="http://schemas.microsoft.com/office/drawing/2014/main" id="{79B26EAD-88CD-998D-447B-008383B2F0C5}"/>
              </a:ext>
            </a:extLst>
          </p:cNvPr>
          <p:cNvSpPr>
            <a:spLocks noGrp="1"/>
          </p:cNvSpPr>
          <p:nvPr>
            <p:ph type="title"/>
          </p:nvPr>
        </p:nvSpPr>
        <p:spPr>
          <a:xfrm>
            <a:off x="2601139" y="671470"/>
            <a:ext cx="7286605" cy="634323"/>
          </a:xfrm>
        </p:spPr>
        <p:txBody>
          <a:bodyPr/>
          <a:lstStyle/>
          <a:p>
            <a:r>
              <a:rPr lang="en-US" dirty="0">
                <a:ln w="19050">
                  <a:solidFill>
                    <a:prstClr val="white"/>
                  </a:solidFill>
                </a:ln>
                <a:cs typeface="Posterama Bold"/>
              </a:rPr>
              <a:t>Presentation Overview</a:t>
            </a:r>
          </a:p>
        </p:txBody>
      </p:sp>
      <p:sp>
        <p:nvSpPr>
          <p:cNvPr id="18" name="Text Placeholder 3">
            <a:extLst>
              <a:ext uri="{FF2B5EF4-FFF2-40B4-BE49-F238E27FC236}">
                <a16:creationId xmlns:a16="http://schemas.microsoft.com/office/drawing/2014/main" id="{53FA00D8-17AD-86FC-8CF5-E850890519AF}"/>
              </a:ext>
            </a:extLst>
          </p:cNvPr>
          <p:cNvSpPr txBox="1">
            <a:spLocks/>
          </p:cNvSpPr>
          <p:nvPr/>
        </p:nvSpPr>
        <p:spPr>
          <a:xfrm>
            <a:off x="6621481" y="5117896"/>
            <a:ext cx="2383764" cy="3651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5"/>
                </a:solidFill>
                <a:latin typeface="+mj-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Posterama"/>
              </a:rPr>
              <a:t>Conclusion</a:t>
            </a:r>
            <a:endParaRPr lang="en-US" dirty="0"/>
          </a:p>
        </p:txBody>
      </p:sp>
      <p:sp>
        <p:nvSpPr>
          <p:cNvPr id="21" name="Text Placeholder 10">
            <a:extLst>
              <a:ext uri="{FF2B5EF4-FFF2-40B4-BE49-F238E27FC236}">
                <a16:creationId xmlns:a16="http://schemas.microsoft.com/office/drawing/2014/main" id="{822D2D1F-1458-295C-8DA9-39F4095B41FA}"/>
              </a:ext>
            </a:extLst>
          </p:cNvPr>
          <p:cNvSpPr>
            <a:spLocks noGrp="1"/>
          </p:cNvSpPr>
          <p:nvPr/>
        </p:nvSpPr>
        <p:spPr>
          <a:xfrm>
            <a:off x="3448705" y="5113937"/>
            <a:ext cx="2383765" cy="36512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5"/>
                </a:solidFill>
                <a:latin typeface="+mj-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Posterama"/>
              </a:rPr>
              <a:t>Limitations</a:t>
            </a:r>
            <a:endParaRPr lang="en-US" dirty="0"/>
          </a:p>
        </p:txBody>
      </p:sp>
      <p:sp>
        <p:nvSpPr>
          <p:cNvPr id="22" name="TextBox 21">
            <a:extLst>
              <a:ext uri="{FF2B5EF4-FFF2-40B4-BE49-F238E27FC236}">
                <a16:creationId xmlns:a16="http://schemas.microsoft.com/office/drawing/2014/main" id="{4F444F04-FE47-8F07-4D82-D8E5F4D876A5}"/>
              </a:ext>
            </a:extLst>
          </p:cNvPr>
          <p:cNvSpPr txBox="1"/>
          <p:nvPr/>
        </p:nvSpPr>
        <p:spPr>
          <a:xfrm>
            <a:off x="6436425" y="544681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FFFF"/>
                </a:solidFill>
              </a:rPr>
              <a:t>Final Thoughts</a:t>
            </a:r>
            <a:endParaRPr lang="en-US" dirty="0"/>
          </a:p>
        </p:txBody>
      </p:sp>
      <p:sp>
        <p:nvSpPr>
          <p:cNvPr id="23" name="TextBox 22">
            <a:extLst>
              <a:ext uri="{FF2B5EF4-FFF2-40B4-BE49-F238E27FC236}">
                <a16:creationId xmlns:a16="http://schemas.microsoft.com/office/drawing/2014/main" id="{E0C3C4DF-220B-4210-1931-74D961782837}"/>
              </a:ext>
            </a:extLst>
          </p:cNvPr>
          <p:cNvSpPr txBox="1"/>
          <p:nvPr/>
        </p:nvSpPr>
        <p:spPr>
          <a:xfrm>
            <a:off x="3249881" y="544681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FFFF"/>
                </a:solidFill>
              </a:rPr>
              <a:t>Application Constraints</a:t>
            </a:r>
            <a:endParaRPr lang="en-US" dirty="0"/>
          </a:p>
        </p:txBody>
      </p:sp>
      <p:pic>
        <p:nvPicPr>
          <p:cNvPr id="24" name="Graphic 24" descr="Badge 1 outline">
            <a:extLst>
              <a:ext uri="{FF2B5EF4-FFF2-40B4-BE49-F238E27FC236}">
                <a16:creationId xmlns:a16="http://schemas.microsoft.com/office/drawing/2014/main" id="{1BF307DD-0901-C256-ED96-8799F20F5E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8619" y="1843645"/>
            <a:ext cx="1171698" cy="1171698"/>
          </a:xfrm>
          <a:prstGeom prst="rect">
            <a:avLst/>
          </a:prstGeom>
        </p:spPr>
      </p:pic>
      <p:pic>
        <p:nvPicPr>
          <p:cNvPr id="25" name="Graphic 25" descr="Badge outline">
            <a:extLst>
              <a:ext uri="{FF2B5EF4-FFF2-40B4-BE49-F238E27FC236}">
                <a16:creationId xmlns:a16="http://schemas.microsoft.com/office/drawing/2014/main" id="{9CE33ADE-F4B6-F222-8F6C-26A2F14165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8593" y="1843645"/>
            <a:ext cx="1171698" cy="1171698"/>
          </a:xfrm>
          <a:prstGeom prst="rect">
            <a:avLst/>
          </a:prstGeom>
        </p:spPr>
      </p:pic>
      <p:pic>
        <p:nvPicPr>
          <p:cNvPr id="26" name="Graphic 26" descr="Badge 3 outline">
            <a:extLst>
              <a:ext uri="{FF2B5EF4-FFF2-40B4-BE49-F238E27FC236}">
                <a16:creationId xmlns:a16="http://schemas.microsoft.com/office/drawing/2014/main" id="{0FB7C33C-C574-8448-B006-7695C5603C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18567" y="1843645"/>
            <a:ext cx="1171698" cy="1171698"/>
          </a:xfrm>
          <a:prstGeom prst="rect">
            <a:avLst/>
          </a:prstGeom>
        </p:spPr>
      </p:pic>
      <p:pic>
        <p:nvPicPr>
          <p:cNvPr id="27" name="Graphic 27" descr="Badge 4 outline">
            <a:extLst>
              <a:ext uri="{FF2B5EF4-FFF2-40B4-BE49-F238E27FC236}">
                <a16:creationId xmlns:a16="http://schemas.microsoft.com/office/drawing/2014/main" id="{A49789CF-1DBE-067A-6C51-C8DB1FF254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45529" y="3773386"/>
            <a:ext cx="1191490" cy="1191490"/>
          </a:xfrm>
          <a:prstGeom prst="rect">
            <a:avLst/>
          </a:prstGeom>
        </p:spPr>
      </p:pic>
      <p:pic>
        <p:nvPicPr>
          <p:cNvPr id="28" name="Graphic 28" descr="Badge 5 outline">
            <a:extLst>
              <a:ext uri="{FF2B5EF4-FFF2-40B4-BE49-F238E27FC236}">
                <a16:creationId xmlns:a16="http://schemas.microsoft.com/office/drawing/2014/main" id="{FDE058A5-A0ED-D556-ACF6-9239A3FE32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22177" y="3773385"/>
            <a:ext cx="1191490" cy="1191490"/>
          </a:xfrm>
          <a:prstGeom prst="rect">
            <a:avLst/>
          </a:prstGeom>
        </p:spPr>
      </p:pic>
    </p:spTree>
    <p:extLst>
      <p:ext uri="{BB962C8B-B14F-4D97-AF65-F5344CB8AC3E}">
        <p14:creationId xmlns:p14="http://schemas.microsoft.com/office/powerpoint/2010/main" val="3181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2ACAF6-3CD6-F413-D1F5-B12ECB42DF3C}"/>
              </a:ext>
            </a:extLst>
          </p:cNvPr>
          <p:cNvSpPr>
            <a:spLocks noGrp="1"/>
          </p:cNvSpPr>
          <p:nvPr>
            <p:ph type="sldNum" sz="quarter" idx="12"/>
          </p:nvPr>
        </p:nvSpPr>
        <p:spPr/>
        <p:txBody>
          <a:bodyPr/>
          <a:lstStyle/>
          <a:p>
            <a:fld id="{A402E4C0-AD5E-4E8C-9F21-7CCE474BDCEB}" type="slidenum">
              <a:rPr lang="en-US" smtClean="0"/>
              <a:pPr/>
              <a:t>30</a:t>
            </a:fld>
            <a:endParaRPr lang="en-US" dirty="0"/>
          </a:p>
        </p:txBody>
      </p:sp>
      <p:sp>
        <p:nvSpPr>
          <p:cNvPr id="11" name="Title 10">
            <a:extLst>
              <a:ext uri="{FF2B5EF4-FFF2-40B4-BE49-F238E27FC236}">
                <a16:creationId xmlns:a16="http://schemas.microsoft.com/office/drawing/2014/main" id="{381A5EEC-E5A8-8DDC-B621-CCAB1335D876}"/>
              </a:ext>
            </a:extLst>
          </p:cNvPr>
          <p:cNvSpPr>
            <a:spLocks noGrp="1"/>
          </p:cNvSpPr>
          <p:nvPr>
            <p:ph type="title"/>
          </p:nvPr>
        </p:nvSpPr>
        <p:spPr>
          <a:xfrm>
            <a:off x="2142524" y="212440"/>
            <a:ext cx="7287768" cy="630936"/>
          </a:xfrm>
        </p:spPr>
        <p:txBody>
          <a:bodyPr/>
          <a:lstStyle/>
          <a:p>
            <a:r>
              <a:rPr lang="en-US" dirty="0">
                <a:ln w="19050">
                  <a:solidFill>
                    <a:prstClr val="white"/>
                  </a:solidFill>
                </a:ln>
                <a:cs typeface="Posterama Bold"/>
              </a:rPr>
              <a:t>All Alerts/Info</a:t>
            </a:r>
            <a:br>
              <a:rPr lang="en-US" dirty="0">
                <a:ln w="19050">
                  <a:solidFill>
                    <a:prstClr val="white"/>
                  </a:solidFill>
                </a:ln>
                <a:cs typeface="Posterama Bold"/>
              </a:rPr>
            </a:br>
            <a:endParaRPr lang="en-US">
              <a:ln w="19050">
                <a:solidFill>
                  <a:prstClr val="white"/>
                </a:solidFill>
              </a:ln>
              <a:cs typeface="Posterama Bold"/>
            </a:endParaRPr>
          </a:p>
        </p:txBody>
      </p:sp>
      <p:pic>
        <p:nvPicPr>
          <p:cNvPr id="2" name="Picture 3" descr="Graphical user interface, application&#10;&#10;Description automatically generated">
            <a:extLst>
              <a:ext uri="{FF2B5EF4-FFF2-40B4-BE49-F238E27FC236}">
                <a16:creationId xmlns:a16="http://schemas.microsoft.com/office/drawing/2014/main" id="{327C5603-CF1B-2DD4-9391-284DDCBC5D0E}"/>
              </a:ext>
            </a:extLst>
          </p:cNvPr>
          <p:cNvPicPr>
            <a:picLocks noChangeAspect="1"/>
          </p:cNvPicPr>
          <p:nvPr/>
        </p:nvPicPr>
        <p:blipFill>
          <a:blip r:embed="rId2"/>
          <a:stretch>
            <a:fillRect/>
          </a:stretch>
        </p:blipFill>
        <p:spPr>
          <a:xfrm>
            <a:off x="5850033" y="124047"/>
            <a:ext cx="6248400" cy="6233160"/>
          </a:xfrm>
          <a:prstGeom prst="rect">
            <a:avLst/>
          </a:prstGeom>
        </p:spPr>
      </p:pic>
      <p:pic>
        <p:nvPicPr>
          <p:cNvPr id="4" name="Picture 4" descr="Graphical user interface, application, Teams&#10;&#10;Description automatically generated">
            <a:extLst>
              <a:ext uri="{FF2B5EF4-FFF2-40B4-BE49-F238E27FC236}">
                <a16:creationId xmlns:a16="http://schemas.microsoft.com/office/drawing/2014/main" id="{C1573825-DB40-4CD9-D7EB-AEC099F0F0CD}"/>
              </a:ext>
            </a:extLst>
          </p:cNvPr>
          <p:cNvPicPr>
            <a:picLocks noChangeAspect="1"/>
          </p:cNvPicPr>
          <p:nvPr/>
        </p:nvPicPr>
        <p:blipFill>
          <a:blip r:embed="rId3"/>
          <a:stretch>
            <a:fillRect/>
          </a:stretch>
        </p:blipFill>
        <p:spPr>
          <a:xfrm>
            <a:off x="-42176" y="167739"/>
            <a:ext cx="6180561" cy="6137278"/>
          </a:xfrm>
          <a:prstGeom prst="rect">
            <a:avLst/>
          </a:prstGeom>
        </p:spPr>
      </p:pic>
    </p:spTree>
    <p:extLst>
      <p:ext uri="{BB962C8B-B14F-4D97-AF65-F5344CB8AC3E}">
        <p14:creationId xmlns:p14="http://schemas.microsoft.com/office/powerpoint/2010/main" val="4218035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5525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Email notifications</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dirty="0" smtClean="0"/>
              <a:pPr/>
              <a:t>31</a:t>
            </a:fld>
            <a:endParaRPr lang="en-US" dirty="0"/>
          </a:p>
        </p:txBody>
      </p:sp>
      <p:pic>
        <p:nvPicPr>
          <p:cNvPr id="2" name="Picture 2" descr="Graphical user interface, text, email&#10;&#10;Description automatically generated">
            <a:extLst>
              <a:ext uri="{FF2B5EF4-FFF2-40B4-BE49-F238E27FC236}">
                <a16:creationId xmlns:a16="http://schemas.microsoft.com/office/drawing/2014/main" id="{52D6DAFD-1CD7-724A-80A8-D530B4F9CEB5}"/>
              </a:ext>
            </a:extLst>
          </p:cNvPr>
          <p:cNvPicPr>
            <a:picLocks noChangeAspect="1"/>
          </p:cNvPicPr>
          <p:nvPr/>
        </p:nvPicPr>
        <p:blipFill>
          <a:blip r:embed="rId2"/>
          <a:stretch>
            <a:fillRect/>
          </a:stretch>
        </p:blipFill>
        <p:spPr>
          <a:xfrm>
            <a:off x="4736963" y="1594014"/>
            <a:ext cx="7186771" cy="2251348"/>
          </a:xfrm>
          <a:prstGeom prst="rect">
            <a:avLst/>
          </a:prstGeom>
        </p:spPr>
      </p:pic>
      <p:pic>
        <p:nvPicPr>
          <p:cNvPr id="3" name="Picture 3" descr="Graphical user interface, text, application&#10;&#10;Description automatically generated">
            <a:extLst>
              <a:ext uri="{FF2B5EF4-FFF2-40B4-BE49-F238E27FC236}">
                <a16:creationId xmlns:a16="http://schemas.microsoft.com/office/drawing/2014/main" id="{A14BE5E6-9D48-08B2-3139-D05926794655}"/>
              </a:ext>
            </a:extLst>
          </p:cNvPr>
          <p:cNvPicPr>
            <a:picLocks noChangeAspect="1"/>
          </p:cNvPicPr>
          <p:nvPr/>
        </p:nvPicPr>
        <p:blipFill>
          <a:blip r:embed="rId3"/>
          <a:stretch>
            <a:fillRect/>
          </a:stretch>
        </p:blipFill>
        <p:spPr>
          <a:xfrm>
            <a:off x="7680993" y="3483229"/>
            <a:ext cx="3368211" cy="3028178"/>
          </a:xfrm>
          <a:prstGeom prst="rect">
            <a:avLst/>
          </a:prstGeom>
        </p:spPr>
      </p:pic>
      <p:sp>
        <p:nvSpPr>
          <p:cNvPr id="10" name="Arrow: Right 9">
            <a:extLst>
              <a:ext uri="{FF2B5EF4-FFF2-40B4-BE49-F238E27FC236}">
                <a16:creationId xmlns:a16="http://schemas.microsoft.com/office/drawing/2014/main" id="{78F88298-D73D-CE26-8CA5-37AB7381C492}"/>
              </a:ext>
            </a:extLst>
          </p:cNvPr>
          <p:cNvSpPr/>
          <p:nvPr/>
        </p:nvSpPr>
        <p:spPr>
          <a:xfrm>
            <a:off x="4122687" y="2671813"/>
            <a:ext cx="586442" cy="35916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C489B7C-6444-3E51-FCBD-138FD9C9C0BE}"/>
              </a:ext>
            </a:extLst>
          </p:cNvPr>
          <p:cNvSpPr/>
          <p:nvPr/>
        </p:nvSpPr>
        <p:spPr>
          <a:xfrm rot="9480000">
            <a:off x="6928780" y="4074792"/>
            <a:ext cx="685800" cy="4336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0">
            <a:extLst>
              <a:ext uri="{FF2B5EF4-FFF2-40B4-BE49-F238E27FC236}">
                <a16:creationId xmlns:a16="http://schemas.microsoft.com/office/drawing/2014/main" id="{E095B6BE-73F0-FA3A-B209-7259D1644CDB}"/>
              </a:ext>
            </a:extLst>
          </p:cNvPr>
          <p:cNvSpPr txBox="1">
            <a:spLocks/>
          </p:cNvSpPr>
          <p:nvPr/>
        </p:nvSpPr>
        <p:spPr>
          <a:xfrm>
            <a:off x="196384" y="1110971"/>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Interface</a:t>
            </a:r>
            <a:endParaRPr lang="en-US" dirty="0"/>
          </a:p>
        </p:txBody>
      </p:sp>
      <p:sp>
        <p:nvSpPr>
          <p:cNvPr id="16" name="Text Placeholder 40">
            <a:extLst>
              <a:ext uri="{FF2B5EF4-FFF2-40B4-BE49-F238E27FC236}">
                <a16:creationId xmlns:a16="http://schemas.microsoft.com/office/drawing/2014/main" id="{739C590D-C614-1022-A484-F1648225D274}"/>
              </a:ext>
            </a:extLst>
          </p:cNvPr>
          <p:cNvSpPr txBox="1">
            <a:spLocks/>
          </p:cNvSpPr>
          <p:nvPr/>
        </p:nvSpPr>
        <p:spPr>
          <a:xfrm>
            <a:off x="6538562" y="1174285"/>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Backend</a:t>
            </a:r>
            <a:endParaRPr lang="en-US" dirty="0"/>
          </a:p>
        </p:txBody>
      </p:sp>
      <p:sp>
        <p:nvSpPr>
          <p:cNvPr id="18" name="Text Placeholder 40">
            <a:extLst>
              <a:ext uri="{FF2B5EF4-FFF2-40B4-BE49-F238E27FC236}">
                <a16:creationId xmlns:a16="http://schemas.microsoft.com/office/drawing/2014/main" id="{822E1F94-D402-D0CE-1813-C0D85310D5D0}"/>
              </a:ext>
            </a:extLst>
          </p:cNvPr>
          <p:cNvSpPr txBox="1">
            <a:spLocks/>
          </p:cNvSpPr>
          <p:nvPr/>
        </p:nvSpPr>
        <p:spPr>
          <a:xfrm>
            <a:off x="1439748" y="5341767"/>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Email</a:t>
            </a:r>
            <a:endParaRPr lang="en-US" dirty="0"/>
          </a:p>
        </p:txBody>
      </p:sp>
      <p:pic>
        <p:nvPicPr>
          <p:cNvPr id="6" name="Picture 6" descr="Graphical user interface, text&#10;&#10;Description automatically generated">
            <a:extLst>
              <a:ext uri="{FF2B5EF4-FFF2-40B4-BE49-F238E27FC236}">
                <a16:creationId xmlns:a16="http://schemas.microsoft.com/office/drawing/2014/main" id="{0F043905-0620-FE24-280D-9C138B55EA30}"/>
              </a:ext>
            </a:extLst>
          </p:cNvPr>
          <p:cNvPicPr>
            <a:picLocks noChangeAspect="1"/>
          </p:cNvPicPr>
          <p:nvPr/>
        </p:nvPicPr>
        <p:blipFill>
          <a:blip r:embed="rId4"/>
          <a:stretch>
            <a:fillRect/>
          </a:stretch>
        </p:blipFill>
        <p:spPr>
          <a:xfrm>
            <a:off x="3739793" y="3487221"/>
            <a:ext cx="3539447" cy="3522323"/>
          </a:xfrm>
          <a:prstGeom prst="rect">
            <a:avLst/>
          </a:prstGeom>
        </p:spPr>
      </p:pic>
      <p:pic>
        <p:nvPicPr>
          <p:cNvPr id="9" name="Picture 10" descr="Graphical user interface, application&#10;&#10;Description automatically generated">
            <a:extLst>
              <a:ext uri="{FF2B5EF4-FFF2-40B4-BE49-F238E27FC236}">
                <a16:creationId xmlns:a16="http://schemas.microsoft.com/office/drawing/2014/main" id="{4EEDF7D7-5C03-B0F0-F9D6-0A4F6433FE84}"/>
              </a:ext>
            </a:extLst>
          </p:cNvPr>
          <p:cNvPicPr>
            <a:picLocks noChangeAspect="1"/>
          </p:cNvPicPr>
          <p:nvPr/>
        </p:nvPicPr>
        <p:blipFill>
          <a:blip r:embed="rId5"/>
          <a:stretch>
            <a:fillRect/>
          </a:stretch>
        </p:blipFill>
        <p:spPr>
          <a:xfrm>
            <a:off x="46074" y="551121"/>
            <a:ext cx="4338084" cy="4373526"/>
          </a:xfrm>
          <a:prstGeom prst="rect">
            <a:avLst/>
          </a:prstGeom>
        </p:spPr>
      </p:pic>
    </p:spTree>
    <p:extLst>
      <p:ext uri="{BB962C8B-B14F-4D97-AF65-F5344CB8AC3E}">
        <p14:creationId xmlns:p14="http://schemas.microsoft.com/office/powerpoint/2010/main" val="197385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313033"/>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Interface To Database Interaction</a:t>
            </a:r>
            <a:endParaRPr lang="en-US" dirty="0"/>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dirty="0" smtClean="0"/>
              <a:pPr/>
              <a:t>32</a:t>
            </a:fld>
            <a:endParaRPr lang="en-US" dirty="0"/>
          </a:p>
        </p:txBody>
      </p:sp>
      <p:pic>
        <p:nvPicPr>
          <p:cNvPr id="6" name="Picture 6" descr="Text&#10;&#10;Description automatically generated">
            <a:extLst>
              <a:ext uri="{FF2B5EF4-FFF2-40B4-BE49-F238E27FC236}">
                <a16:creationId xmlns:a16="http://schemas.microsoft.com/office/drawing/2014/main" id="{ECE64F74-2D72-B890-3AEF-F50BF225C139}"/>
              </a:ext>
            </a:extLst>
          </p:cNvPr>
          <p:cNvPicPr>
            <a:picLocks noChangeAspect="1"/>
          </p:cNvPicPr>
          <p:nvPr/>
        </p:nvPicPr>
        <p:blipFill>
          <a:blip r:embed="rId2"/>
          <a:stretch>
            <a:fillRect/>
          </a:stretch>
        </p:blipFill>
        <p:spPr>
          <a:xfrm>
            <a:off x="7123289" y="1706472"/>
            <a:ext cx="4314236" cy="2842982"/>
          </a:xfrm>
          <a:prstGeom prst="rect">
            <a:avLst/>
          </a:prstGeom>
        </p:spPr>
      </p:pic>
      <p:pic>
        <p:nvPicPr>
          <p:cNvPr id="8" name="Picture 8" descr="Graphical user interface, text, application, chat or text message&#10;&#10;Description automatically generated">
            <a:extLst>
              <a:ext uri="{FF2B5EF4-FFF2-40B4-BE49-F238E27FC236}">
                <a16:creationId xmlns:a16="http://schemas.microsoft.com/office/drawing/2014/main" id="{708DC6B9-6A57-19E1-0AC6-4E91E3288260}"/>
              </a:ext>
            </a:extLst>
          </p:cNvPr>
          <p:cNvPicPr>
            <a:picLocks noChangeAspect="1"/>
          </p:cNvPicPr>
          <p:nvPr/>
        </p:nvPicPr>
        <p:blipFill>
          <a:blip r:embed="rId3"/>
          <a:stretch>
            <a:fillRect/>
          </a:stretch>
        </p:blipFill>
        <p:spPr>
          <a:xfrm>
            <a:off x="2447810" y="5414678"/>
            <a:ext cx="6214529" cy="1268569"/>
          </a:xfrm>
          <a:prstGeom prst="rect">
            <a:avLst/>
          </a:prstGeom>
        </p:spPr>
      </p:pic>
      <p:sp>
        <p:nvSpPr>
          <p:cNvPr id="10" name="Arrow: Right 9">
            <a:extLst>
              <a:ext uri="{FF2B5EF4-FFF2-40B4-BE49-F238E27FC236}">
                <a16:creationId xmlns:a16="http://schemas.microsoft.com/office/drawing/2014/main" id="{2D34B77A-1627-78F3-C0D0-7D1B5C0A2E15}"/>
              </a:ext>
            </a:extLst>
          </p:cNvPr>
          <p:cNvSpPr/>
          <p:nvPr/>
        </p:nvSpPr>
        <p:spPr>
          <a:xfrm>
            <a:off x="5507057" y="2987333"/>
            <a:ext cx="939800" cy="5277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1FD5D6C-489D-238B-C9D5-9FEA1661550D}"/>
              </a:ext>
            </a:extLst>
          </p:cNvPr>
          <p:cNvSpPr/>
          <p:nvPr/>
        </p:nvSpPr>
        <p:spPr>
          <a:xfrm rot="8100000">
            <a:off x="8583279" y="4737111"/>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0">
            <a:extLst>
              <a:ext uri="{FF2B5EF4-FFF2-40B4-BE49-F238E27FC236}">
                <a16:creationId xmlns:a16="http://schemas.microsoft.com/office/drawing/2014/main" id="{6F8E39E5-9605-006F-178C-54914A6CEBE0}"/>
              </a:ext>
            </a:extLst>
          </p:cNvPr>
          <p:cNvSpPr txBox="1">
            <a:spLocks/>
          </p:cNvSpPr>
          <p:nvPr/>
        </p:nvSpPr>
        <p:spPr>
          <a:xfrm>
            <a:off x="7178267" y="1193101"/>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Backend</a:t>
            </a:r>
            <a:endParaRPr lang="en-US" dirty="0"/>
          </a:p>
        </p:txBody>
      </p:sp>
      <p:sp>
        <p:nvSpPr>
          <p:cNvPr id="16" name="Text Placeholder 40">
            <a:extLst>
              <a:ext uri="{FF2B5EF4-FFF2-40B4-BE49-F238E27FC236}">
                <a16:creationId xmlns:a16="http://schemas.microsoft.com/office/drawing/2014/main" id="{E2068857-88F7-6E56-DDC2-5AB48DB27FFE}"/>
              </a:ext>
            </a:extLst>
          </p:cNvPr>
          <p:cNvSpPr txBox="1">
            <a:spLocks/>
          </p:cNvSpPr>
          <p:nvPr/>
        </p:nvSpPr>
        <p:spPr>
          <a:xfrm>
            <a:off x="619166" y="1193101"/>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Interface</a:t>
            </a:r>
            <a:endParaRPr lang="en-US" dirty="0"/>
          </a:p>
        </p:txBody>
      </p:sp>
      <p:sp>
        <p:nvSpPr>
          <p:cNvPr id="18" name="Text Placeholder 40">
            <a:extLst>
              <a:ext uri="{FF2B5EF4-FFF2-40B4-BE49-F238E27FC236}">
                <a16:creationId xmlns:a16="http://schemas.microsoft.com/office/drawing/2014/main" id="{C3DB9F94-DCE1-7193-2FAC-FE990BECDE0A}"/>
              </a:ext>
            </a:extLst>
          </p:cNvPr>
          <p:cNvSpPr txBox="1">
            <a:spLocks/>
          </p:cNvSpPr>
          <p:nvPr/>
        </p:nvSpPr>
        <p:spPr>
          <a:xfrm>
            <a:off x="3434118" y="4880804"/>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Database</a:t>
            </a:r>
            <a:endParaRPr lang="en-US" dirty="0"/>
          </a:p>
        </p:txBody>
      </p:sp>
      <p:pic>
        <p:nvPicPr>
          <p:cNvPr id="13" name="Picture 14" descr="Graphical user interface, application&#10;&#10;Description automatically generated">
            <a:extLst>
              <a:ext uri="{FF2B5EF4-FFF2-40B4-BE49-F238E27FC236}">
                <a16:creationId xmlns:a16="http://schemas.microsoft.com/office/drawing/2014/main" id="{E1AADF0E-207C-340E-76F5-97A32C5410DF}"/>
              </a:ext>
            </a:extLst>
          </p:cNvPr>
          <p:cNvPicPr>
            <a:picLocks noChangeAspect="1"/>
          </p:cNvPicPr>
          <p:nvPr/>
        </p:nvPicPr>
        <p:blipFill>
          <a:blip r:embed="rId4"/>
          <a:stretch>
            <a:fillRect/>
          </a:stretch>
        </p:blipFill>
        <p:spPr>
          <a:xfrm>
            <a:off x="37214" y="382772"/>
            <a:ext cx="5374758" cy="5383618"/>
          </a:xfrm>
          <a:prstGeom prst="rect">
            <a:avLst/>
          </a:prstGeom>
        </p:spPr>
      </p:pic>
    </p:spTree>
    <p:extLst>
      <p:ext uri="{BB962C8B-B14F-4D97-AF65-F5344CB8AC3E}">
        <p14:creationId xmlns:p14="http://schemas.microsoft.com/office/powerpoint/2010/main" val="3671370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89634" y="2604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Responsive Design</a:t>
            </a:r>
            <a:endParaRPr lang="en-US"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33</a:t>
            </a:fld>
            <a:endParaRPr lang="en-US" dirty="0"/>
          </a:p>
        </p:txBody>
      </p:sp>
      <p:sp>
        <p:nvSpPr>
          <p:cNvPr id="2" name="TextBox 1">
            <a:extLst>
              <a:ext uri="{FF2B5EF4-FFF2-40B4-BE49-F238E27FC236}">
                <a16:creationId xmlns:a16="http://schemas.microsoft.com/office/drawing/2014/main" id="{A58AE0B8-6BF8-8B58-7095-9BE85AE3810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gg sans"/>
            </a:endParaRPr>
          </a:p>
        </p:txBody>
      </p:sp>
      <p:pic>
        <p:nvPicPr>
          <p:cNvPr id="3" name="Picture 3" descr="Graphical user interface, application&#10;&#10;Description automatically generated">
            <a:extLst>
              <a:ext uri="{FF2B5EF4-FFF2-40B4-BE49-F238E27FC236}">
                <a16:creationId xmlns:a16="http://schemas.microsoft.com/office/drawing/2014/main" id="{76FEC3F8-586C-D199-916C-5F70BBBDB89F}"/>
              </a:ext>
            </a:extLst>
          </p:cNvPr>
          <p:cNvPicPr>
            <a:picLocks noChangeAspect="1"/>
          </p:cNvPicPr>
          <p:nvPr/>
        </p:nvPicPr>
        <p:blipFill>
          <a:blip r:embed="rId2"/>
          <a:stretch>
            <a:fillRect/>
          </a:stretch>
        </p:blipFill>
        <p:spPr>
          <a:xfrm>
            <a:off x="634080" y="1260901"/>
            <a:ext cx="2609850" cy="2457450"/>
          </a:xfrm>
          <a:prstGeom prst="rect">
            <a:avLst/>
          </a:prstGeom>
        </p:spPr>
      </p:pic>
      <p:pic>
        <p:nvPicPr>
          <p:cNvPr id="4" name="Picture 5" descr="Graphical user interface, application&#10;&#10;Description automatically generated">
            <a:extLst>
              <a:ext uri="{FF2B5EF4-FFF2-40B4-BE49-F238E27FC236}">
                <a16:creationId xmlns:a16="http://schemas.microsoft.com/office/drawing/2014/main" id="{3C5847BB-0391-E8DC-EEB9-34C7349851AE}"/>
              </a:ext>
            </a:extLst>
          </p:cNvPr>
          <p:cNvPicPr>
            <a:picLocks noChangeAspect="1"/>
          </p:cNvPicPr>
          <p:nvPr/>
        </p:nvPicPr>
        <p:blipFill>
          <a:blip r:embed="rId3"/>
          <a:stretch>
            <a:fillRect/>
          </a:stretch>
        </p:blipFill>
        <p:spPr>
          <a:xfrm>
            <a:off x="625278" y="3746632"/>
            <a:ext cx="2619375" cy="2152650"/>
          </a:xfrm>
          <a:prstGeom prst="rect">
            <a:avLst/>
          </a:prstGeom>
        </p:spPr>
      </p:pic>
      <p:pic>
        <p:nvPicPr>
          <p:cNvPr id="6" name="Picture 6" descr="A picture containing chart&#10;&#10;Description automatically generated">
            <a:extLst>
              <a:ext uri="{FF2B5EF4-FFF2-40B4-BE49-F238E27FC236}">
                <a16:creationId xmlns:a16="http://schemas.microsoft.com/office/drawing/2014/main" id="{115FCDAA-E51C-5AA3-2416-34C1BE97B324}"/>
              </a:ext>
            </a:extLst>
          </p:cNvPr>
          <p:cNvPicPr>
            <a:picLocks noChangeAspect="1"/>
          </p:cNvPicPr>
          <p:nvPr/>
        </p:nvPicPr>
        <p:blipFill>
          <a:blip r:embed="rId4"/>
          <a:stretch>
            <a:fillRect/>
          </a:stretch>
        </p:blipFill>
        <p:spPr>
          <a:xfrm>
            <a:off x="6625120" y="1278961"/>
            <a:ext cx="4772343" cy="4360008"/>
          </a:xfrm>
          <a:prstGeom prst="rect">
            <a:avLst/>
          </a:prstGeom>
        </p:spPr>
      </p:pic>
      <p:sp>
        <p:nvSpPr>
          <p:cNvPr id="9" name="Arrow: Right 8">
            <a:extLst>
              <a:ext uri="{FF2B5EF4-FFF2-40B4-BE49-F238E27FC236}">
                <a16:creationId xmlns:a16="http://schemas.microsoft.com/office/drawing/2014/main" id="{586792CC-2652-55C7-8256-51E964E7362C}"/>
              </a:ext>
            </a:extLst>
          </p:cNvPr>
          <p:cNvSpPr/>
          <p:nvPr/>
        </p:nvSpPr>
        <p:spPr>
          <a:xfrm>
            <a:off x="4531172" y="1942934"/>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322A14D-87F5-ED5A-7EBD-B8F7AE05A604}"/>
              </a:ext>
            </a:extLst>
          </p:cNvPr>
          <p:cNvSpPr/>
          <p:nvPr/>
        </p:nvSpPr>
        <p:spPr>
          <a:xfrm>
            <a:off x="4531172" y="3970141"/>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719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3366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Mobile  design</a:t>
            </a:r>
            <a:endParaRPr lang="en-US" dirty="0"/>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34</a:t>
            </a:fld>
            <a:endParaRPr lang="en-US" dirty="0"/>
          </a:p>
        </p:txBody>
      </p:sp>
      <p:sp>
        <p:nvSpPr>
          <p:cNvPr id="8" name="Arrow: Right 7">
            <a:extLst>
              <a:ext uri="{FF2B5EF4-FFF2-40B4-BE49-F238E27FC236}">
                <a16:creationId xmlns:a16="http://schemas.microsoft.com/office/drawing/2014/main" id="{3015780C-85F0-3EAC-3C8D-21B0F82AE0FD}"/>
              </a:ext>
            </a:extLst>
          </p:cNvPr>
          <p:cNvSpPr/>
          <p:nvPr/>
        </p:nvSpPr>
        <p:spPr>
          <a:xfrm>
            <a:off x="7190983" y="3222518"/>
            <a:ext cx="939800" cy="584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0">
            <a:extLst>
              <a:ext uri="{FF2B5EF4-FFF2-40B4-BE49-F238E27FC236}">
                <a16:creationId xmlns:a16="http://schemas.microsoft.com/office/drawing/2014/main" id="{E7496080-6191-3D04-2AFB-1AFB5C4CF325}"/>
              </a:ext>
            </a:extLst>
          </p:cNvPr>
          <p:cNvSpPr txBox="1">
            <a:spLocks/>
          </p:cNvSpPr>
          <p:nvPr/>
        </p:nvSpPr>
        <p:spPr>
          <a:xfrm>
            <a:off x="1223377" y="5671026"/>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Desktop View</a:t>
            </a:r>
            <a:endParaRPr lang="en-US" dirty="0"/>
          </a:p>
        </p:txBody>
      </p:sp>
      <p:sp>
        <p:nvSpPr>
          <p:cNvPr id="11" name="Text Placeholder 40">
            <a:extLst>
              <a:ext uri="{FF2B5EF4-FFF2-40B4-BE49-F238E27FC236}">
                <a16:creationId xmlns:a16="http://schemas.microsoft.com/office/drawing/2014/main" id="{94D38876-C666-6077-2F27-74A2188CAC47}"/>
              </a:ext>
            </a:extLst>
          </p:cNvPr>
          <p:cNvSpPr txBox="1">
            <a:spLocks/>
          </p:cNvSpPr>
          <p:nvPr/>
        </p:nvSpPr>
        <p:spPr>
          <a:xfrm>
            <a:off x="7789748" y="5473471"/>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solidFill>
                  <a:schemeClr val="bg1"/>
                </a:solidFill>
              </a:rPr>
              <a:t>Mobile View</a:t>
            </a:r>
            <a:endParaRPr lang="en-US" dirty="0"/>
          </a:p>
        </p:txBody>
      </p:sp>
      <p:pic>
        <p:nvPicPr>
          <p:cNvPr id="3" name="Picture 8" descr="Graphical user interface, application&#10;&#10;Description automatically generated">
            <a:extLst>
              <a:ext uri="{FF2B5EF4-FFF2-40B4-BE49-F238E27FC236}">
                <a16:creationId xmlns:a16="http://schemas.microsoft.com/office/drawing/2014/main" id="{66189BD9-5DF1-4D13-3E38-2022647AD236}"/>
              </a:ext>
            </a:extLst>
          </p:cNvPr>
          <p:cNvPicPr>
            <a:picLocks noChangeAspect="1"/>
          </p:cNvPicPr>
          <p:nvPr/>
        </p:nvPicPr>
        <p:blipFill>
          <a:blip r:embed="rId2"/>
          <a:stretch>
            <a:fillRect/>
          </a:stretch>
        </p:blipFill>
        <p:spPr>
          <a:xfrm>
            <a:off x="8724380" y="1192001"/>
            <a:ext cx="2274238" cy="4229986"/>
          </a:xfrm>
          <a:prstGeom prst="rect">
            <a:avLst/>
          </a:prstGeom>
        </p:spPr>
      </p:pic>
      <p:pic>
        <p:nvPicPr>
          <p:cNvPr id="4" name="Picture 5" descr="Graphical user interface, application&#10;&#10;Description automatically generated">
            <a:extLst>
              <a:ext uri="{FF2B5EF4-FFF2-40B4-BE49-F238E27FC236}">
                <a16:creationId xmlns:a16="http://schemas.microsoft.com/office/drawing/2014/main" id="{28B944AA-FB7C-0F49-27F6-4CBBE40DFD7A}"/>
              </a:ext>
            </a:extLst>
          </p:cNvPr>
          <p:cNvPicPr>
            <a:picLocks noChangeAspect="1"/>
          </p:cNvPicPr>
          <p:nvPr/>
        </p:nvPicPr>
        <p:blipFill>
          <a:blip r:embed="rId3"/>
          <a:stretch>
            <a:fillRect/>
          </a:stretch>
        </p:blipFill>
        <p:spPr>
          <a:xfrm>
            <a:off x="125818" y="-113414"/>
            <a:ext cx="6668386" cy="6668386"/>
          </a:xfrm>
          <a:prstGeom prst="rect">
            <a:avLst/>
          </a:prstGeom>
        </p:spPr>
      </p:pic>
    </p:spTree>
    <p:extLst>
      <p:ext uri="{BB962C8B-B14F-4D97-AF65-F5344CB8AC3E}">
        <p14:creationId xmlns:p14="http://schemas.microsoft.com/office/powerpoint/2010/main" val="2011414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5525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Limitations</a:t>
            </a:r>
            <a:endParaRPr lang="en-US"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dirty="0" smtClean="0"/>
              <a:pPr/>
              <a:t>35</a:t>
            </a:fld>
            <a:endParaRPr lang="en-US" dirty="0"/>
          </a:p>
        </p:txBody>
      </p:sp>
      <p:sp>
        <p:nvSpPr>
          <p:cNvPr id="2" name="TextBox 1">
            <a:extLst>
              <a:ext uri="{FF2B5EF4-FFF2-40B4-BE49-F238E27FC236}">
                <a16:creationId xmlns:a16="http://schemas.microsoft.com/office/drawing/2014/main" id="{699FF9E0-5FBB-5339-B900-4FEE69719119}"/>
              </a:ext>
            </a:extLst>
          </p:cNvPr>
          <p:cNvSpPr txBox="1"/>
          <p:nvPr/>
        </p:nvSpPr>
        <p:spPr>
          <a:xfrm>
            <a:off x="1039090" y="1558636"/>
            <a:ext cx="10287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p>
        </p:txBody>
      </p:sp>
      <p:sp>
        <p:nvSpPr>
          <p:cNvPr id="3" name="TextBox 2">
            <a:extLst>
              <a:ext uri="{FF2B5EF4-FFF2-40B4-BE49-F238E27FC236}">
                <a16:creationId xmlns:a16="http://schemas.microsoft.com/office/drawing/2014/main" id="{E55D3B95-5A1B-3C87-4602-5EF9A4706A7A}"/>
              </a:ext>
            </a:extLst>
          </p:cNvPr>
          <p:cNvSpPr txBox="1"/>
          <p:nvPr/>
        </p:nvSpPr>
        <p:spPr>
          <a:xfrm>
            <a:off x="1556162" y="1301337"/>
            <a:ext cx="990600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lnSpc>
                <a:spcPct val="150000"/>
              </a:lnSpc>
              <a:buFont typeface="Arial"/>
              <a:buChar char="•"/>
            </a:pPr>
            <a:r>
              <a:rPr lang="en-US" sz="2000" dirty="0">
                <a:solidFill>
                  <a:schemeClr val="bg1"/>
                </a:solidFill>
              </a:rPr>
              <a:t>PowerApps</a:t>
            </a:r>
            <a:endParaRPr lang="en-US">
              <a:solidFill>
                <a:schemeClr val="bg1"/>
              </a:solidFill>
            </a:endParaRPr>
          </a:p>
          <a:p>
            <a:pPr marL="1257300" lvl="2" indent="-342900">
              <a:lnSpc>
                <a:spcPct val="150000"/>
              </a:lnSpc>
              <a:buFont typeface="Courier New"/>
              <a:buChar char="o"/>
            </a:pPr>
            <a:r>
              <a:rPr lang="en-US" sz="2000" dirty="0">
                <a:solidFill>
                  <a:schemeClr val="bg1"/>
                </a:solidFill>
              </a:rPr>
              <a:t>Limited Collaboration </a:t>
            </a:r>
          </a:p>
          <a:p>
            <a:pPr marL="1257300" lvl="2" indent="-342900">
              <a:lnSpc>
                <a:spcPct val="150000"/>
              </a:lnSpc>
              <a:buFont typeface="Courier New"/>
              <a:buChar char="o"/>
            </a:pPr>
            <a:r>
              <a:rPr lang="en-US" sz="2000" dirty="0">
                <a:solidFill>
                  <a:schemeClr val="bg1"/>
                </a:solidFill>
              </a:rPr>
              <a:t>Limited Data Source</a:t>
            </a:r>
          </a:p>
          <a:p>
            <a:pPr marL="1257300" lvl="2" indent="-342900">
              <a:lnSpc>
                <a:spcPct val="150000"/>
              </a:lnSpc>
              <a:buFont typeface="Courier New"/>
              <a:buChar char="o"/>
            </a:pPr>
            <a:r>
              <a:rPr lang="en-US" sz="2000" dirty="0">
                <a:solidFill>
                  <a:schemeClr val="bg1"/>
                </a:solidFill>
              </a:rPr>
              <a:t>Licensing</a:t>
            </a:r>
            <a:r>
              <a:rPr lang="en-US" sz="2000" dirty="0">
                <a:solidFill>
                  <a:schemeClr val="bg1"/>
                </a:solidFill>
                <a:ea typeface="+mn-lt"/>
                <a:cs typeface="+mn-lt"/>
              </a:rPr>
              <a:t> limitations</a:t>
            </a:r>
            <a:endParaRPr lang="en-US" dirty="0">
              <a:solidFill>
                <a:schemeClr val="bg1"/>
              </a:solidFill>
            </a:endParaRPr>
          </a:p>
          <a:p>
            <a:pPr marL="1257300" lvl="2" indent="-342900">
              <a:lnSpc>
                <a:spcPct val="150000"/>
              </a:lnSpc>
              <a:buFont typeface="Courier New"/>
              <a:buChar char="o"/>
            </a:pPr>
            <a:r>
              <a:rPr lang="en-US" sz="2000" dirty="0">
                <a:solidFill>
                  <a:schemeClr val="bg1"/>
                </a:solidFill>
                <a:ea typeface="+mn-lt"/>
                <a:cs typeface="+mn-lt"/>
              </a:rPr>
              <a:t>Performance issue</a:t>
            </a:r>
            <a:endParaRPr lang="en-US" sz="2000" dirty="0">
              <a:solidFill>
                <a:schemeClr val="bg1"/>
              </a:solidFill>
              <a:ea typeface="+mn-lt"/>
              <a:cs typeface="Arial"/>
            </a:endParaRPr>
          </a:p>
          <a:p>
            <a:pPr marL="514350" lvl="2" indent="400050">
              <a:lnSpc>
                <a:spcPct val="150000"/>
              </a:lnSpc>
              <a:buFont typeface="Arial"/>
              <a:buChar char="•"/>
            </a:pPr>
            <a:r>
              <a:rPr lang="en-US" sz="2000" dirty="0">
                <a:solidFill>
                  <a:schemeClr val="bg1"/>
                </a:solidFill>
                <a:latin typeface="Bierstadt"/>
                <a:cs typeface="Arial"/>
              </a:rPr>
              <a:t>GitHub</a:t>
            </a:r>
            <a:endParaRPr lang="en-US" sz="2000" dirty="0" err="1">
              <a:solidFill>
                <a:schemeClr val="bg1"/>
              </a:solidFill>
              <a:latin typeface="Bierstadt"/>
              <a:cs typeface="Arial"/>
            </a:endParaRPr>
          </a:p>
          <a:p>
            <a:pPr marL="1314450" lvl="3" indent="-342900">
              <a:lnSpc>
                <a:spcPct val="150000"/>
              </a:lnSpc>
              <a:buFont typeface="Courier New,monospace"/>
              <a:buChar char="o"/>
            </a:pPr>
            <a:r>
              <a:rPr lang="en-US" sz="2000">
                <a:solidFill>
                  <a:schemeClr val="bg1"/>
                </a:solidFill>
                <a:latin typeface="Bierstadt"/>
                <a:ea typeface="+mn-lt"/>
                <a:cs typeface="Arial"/>
              </a:rPr>
              <a:t>Hard to branch, hashed codes</a:t>
            </a:r>
            <a:endParaRPr lang="en-US" sz="2000" dirty="0">
              <a:solidFill>
                <a:schemeClr val="bg1"/>
              </a:solidFill>
              <a:latin typeface="Bierstadt"/>
              <a:ea typeface="+mn-lt"/>
              <a:cs typeface="Arial"/>
            </a:endParaRPr>
          </a:p>
          <a:p>
            <a:pPr marL="514350" lvl="2" indent="400050">
              <a:lnSpc>
                <a:spcPct val="150000"/>
              </a:lnSpc>
              <a:buFont typeface="Arial"/>
              <a:buChar char="•"/>
            </a:pPr>
            <a:r>
              <a:rPr lang="en-US" sz="2000" dirty="0">
                <a:solidFill>
                  <a:schemeClr val="bg1"/>
                </a:solidFill>
                <a:ea typeface="+mn-lt"/>
                <a:cs typeface="Arial"/>
              </a:rPr>
              <a:t>SQL</a:t>
            </a:r>
          </a:p>
          <a:p>
            <a:pPr marL="971550" lvl="3" indent="400050">
              <a:lnSpc>
                <a:spcPct val="150000"/>
              </a:lnSpc>
              <a:buFont typeface="Arial"/>
              <a:buChar char="•"/>
            </a:pPr>
            <a:r>
              <a:rPr lang="en-US" sz="2000">
                <a:solidFill>
                  <a:schemeClr val="bg1"/>
                </a:solidFill>
                <a:ea typeface="+mn-lt"/>
                <a:cs typeface="Arial"/>
              </a:rPr>
              <a:t>Premium</a:t>
            </a:r>
            <a:r>
              <a:rPr lang="en-US" sz="2000" dirty="0">
                <a:solidFill>
                  <a:schemeClr val="bg1"/>
                </a:solidFill>
                <a:ea typeface="+mn-lt"/>
                <a:cs typeface="Arial"/>
              </a:rPr>
              <a:t> access</a:t>
            </a:r>
          </a:p>
          <a:p>
            <a:pPr marL="971550" lvl="3" indent="400050">
              <a:lnSpc>
                <a:spcPct val="150000"/>
              </a:lnSpc>
              <a:buFont typeface="Arial"/>
              <a:buChar char="•"/>
            </a:pPr>
            <a:r>
              <a:rPr lang="en-US" sz="2000" dirty="0">
                <a:solidFill>
                  <a:schemeClr val="bg1"/>
                </a:solidFill>
                <a:ea typeface="+mn-lt"/>
                <a:cs typeface="Arial"/>
              </a:rPr>
              <a:t>Migrating to Share point</a:t>
            </a:r>
          </a:p>
          <a:p>
            <a:pPr marL="1314450" lvl="3" indent="-342900">
              <a:buFont typeface="Courier New"/>
              <a:buChar char="o"/>
            </a:pPr>
            <a:endParaRPr lang="en-US" sz="2000" dirty="0">
              <a:solidFill>
                <a:schemeClr val="bg1"/>
              </a:solidFill>
              <a:ea typeface="+mn-lt"/>
              <a:cs typeface="Arial"/>
            </a:endParaRPr>
          </a:p>
          <a:p>
            <a:pPr marL="1314450" lvl="3" indent="-342900">
              <a:buFont typeface="Courier New"/>
              <a:buChar char="o"/>
            </a:pPr>
            <a:endParaRPr lang="en-US" sz="2000" dirty="0">
              <a:solidFill>
                <a:schemeClr val="bg1"/>
              </a:solidFill>
              <a:ea typeface="+mn-lt"/>
              <a:cs typeface="Arial"/>
            </a:endParaRPr>
          </a:p>
        </p:txBody>
      </p:sp>
      <p:pic>
        <p:nvPicPr>
          <p:cNvPr id="6" name="Picture 33" descr="Nasir_Imam_Portfolio">
            <a:extLst>
              <a:ext uri="{FF2B5EF4-FFF2-40B4-BE49-F238E27FC236}">
                <a16:creationId xmlns:a16="http://schemas.microsoft.com/office/drawing/2014/main" id="{6A365B7F-4C3A-A742-7427-5C87D3A24425}"/>
              </a:ext>
            </a:extLst>
          </p:cNvPr>
          <p:cNvPicPr>
            <a:picLocks noChangeAspect="1"/>
          </p:cNvPicPr>
          <p:nvPr/>
        </p:nvPicPr>
        <p:blipFill>
          <a:blip r:embed="rId3"/>
          <a:stretch>
            <a:fillRect/>
          </a:stretch>
        </p:blipFill>
        <p:spPr>
          <a:xfrm>
            <a:off x="7003133" y="3669945"/>
            <a:ext cx="2411896" cy="1355311"/>
          </a:xfrm>
          <a:prstGeom prst="rect">
            <a:avLst/>
          </a:prstGeom>
        </p:spPr>
      </p:pic>
      <p:pic>
        <p:nvPicPr>
          <p:cNvPr id="8" name="Picture 12" descr="Power Platform New Icons 2020 | Summit Bajracharya">
            <a:extLst>
              <a:ext uri="{FF2B5EF4-FFF2-40B4-BE49-F238E27FC236}">
                <a16:creationId xmlns:a16="http://schemas.microsoft.com/office/drawing/2014/main" id="{5E234CC7-E1E7-E367-4F2A-3532BE738BAB}"/>
              </a:ext>
            </a:extLst>
          </p:cNvPr>
          <p:cNvPicPr>
            <a:picLocks noChangeAspect="1"/>
          </p:cNvPicPr>
          <p:nvPr/>
        </p:nvPicPr>
        <p:blipFill>
          <a:blip r:embed="rId4"/>
          <a:stretch>
            <a:fillRect/>
          </a:stretch>
        </p:blipFill>
        <p:spPr>
          <a:xfrm>
            <a:off x="7429049" y="1559849"/>
            <a:ext cx="1274058" cy="1274058"/>
          </a:xfrm>
          <a:prstGeom prst="rect">
            <a:avLst/>
          </a:prstGeom>
        </p:spPr>
      </p:pic>
      <p:pic>
        <p:nvPicPr>
          <p:cNvPr id="11" name="Picture 6" descr="Logo&#10;&#10;Description automatically generated">
            <a:extLst>
              <a:ext uri="{FF2B5EF4-FFF2-40B4-BE49-F238E27FC236}">
                <a16:creationId xmlns:a16="http://schemas.microsoft.com/office/drawing/2014/main" id="{35B014B2-AB9E-9948-4C5D-3422750FEF91}"/>
              </a:ext>
            </a:extLst>
          </p:cNvPr>
          <p:cNvPicPr>
            <a:picLocks noChangeAspect="1"/>
          </p:cNvPicPr>
          <p:nvPr/>
        </p:nvPicPr>
        <p:blipFill>
          <a:blip r:embed="rId5"/>
          <a:stretch>
            <a:fillRect/>
          </a:stretch>
        </p:blipFill>
        <p:spPr>
          <a:xfrm>
            <a:off x="418878" y="4410378"/>
            <a:ext cx="2033262" cy="2037995"/>
          </a:xfrm>
          <a:prstGeom prst="rect">
            <a:avLst/>
          </a:prstGeom>
        </p:spPr>
      </p:pic>
    </p:spTree>
    <p:extLst>
      <p:ext uri="{BB962C8B-B14F-4D97-AF65-F5344CB8AC3E}">
        <p14:creationId xmlns:p14="http://schemas.microsoft.com/office/powerpoint/2010/main" val="129712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5525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Future Recommendations</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dirty="0" smtClean="0"/>
              <a:pPr/>
              <a:t>36</a:t>
            </a:fld>
            <a:endParaRPr lang="en-US" dirty="0"/>
          </a:p>
        </p:txBody>
      </p:sp>
      <p:sp>
        <p:nvSpPr>
          <p:cNvPr id="2" name="TextBox 1">
            <a:extLst>
              <a:ext uri="{FF2B5EF4-FFF2-40B4-BE49-F238E27FC236}">
                <a16:creationId xmlns:a16="http://schemas.microsoft.com/office/drawing/2014/main" id="{E9FCC230-E311-41FC-E695-F6D2380FDC6E}"/>
              </a:ext>
            </a:extLst>
          </p:cNvPr>
          <p:cNvSpPr txBox="1"/>
          <p:nvPr/>
        </p:nvSpPr>
        <p:spPr>
          <a:xfrm>
            <a:off x="1266701" y="1622961"/>
            <a:ext cx="6976753"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dirty="0">
                <a:solidFill>
                  <a:schemeClr val="bg1"/>
                </a:solidFill>
              </a:rPr>
              <a:t>Power BI Integration</a:t>
            </a:r>
            <a:endParaRPr lang="en-US">
              <a:solidFill>
                <a:schemeClr val="bg1"/>
              </a:solidFill>
            </a:endParaRPr>
          </a:p>
          <a:p>
            <a:pPr marL="742950" lvl="1" indent="-285750">
              <a:lnSpc>
                <a:spcPct val="150000"/>
              </a:lnSpc>
              <a:buFont typeface="Arial"/>
              <a:buChar char="•"/>
            </a:pPr>
            <a:r>
              <a:rPr lang="en-US" sz="2000" dirty="0">
                <a:solidFill>
                  <a:schemeClr val="bg1"/>
                </a:solidFill>
              </a:rPr>
              <a:t>Advanced Analytics</a:t>
            </a:r>
          </a:p>
          <a:p>
            <a:pPr marL="742950" lvl="1" indent="-285750">
              <a:lnSpc>
                <a:spcPct val="150000"/>
              </a:lnSpc>
              <a:buFont typeface="Arial"/>
              <a:buChar char="•"/>
            </a:pPr>
            <a:r>
              <a:rPr lang="en-US" sz="2000" dirty="0">
                <a:solidFill>
                  <a:schemeClr val="bg1"/>
                </a:solidFill>
              </a:rPr>
              <a:t>Reporting</a:t>
            </a:r>
          </a:p>
          <a:p>
            <a:pPr marL="285750" indent="-285750">
              <a:lnSpc>
                <a:spcPct val="150000"/>
              </a:lnSpc>
              <a:buFont typeface="Arial"/>
              <a:buChar char="•"/>
            </a:pPr>
            <a:r>
              <a:rPr lang="en-US" sz="2000" dirty="0">
                <a:solidFill>
                  <a:schemeClr val="bg1"/>
                </a:solidFill>
              </a:rPr>
              <a:t>Chat Bot</a:t>
            </a:r>
          </a:p>
          <a:p>
            <a:pPr marL="742950" lvl="1" indent="-285750">
              <a:lnSpc>
                <a:spcPct val="150000"/>
              </a:lnSpc>
              <a:buFont typeface="Arial"/>
              <a:buChar char="•"/>
            </a:pPr>
            <a:r>
              <a:rPr lang="en-US" sz="2000" dirty="0">
                <a:solidFill>
                  <a:schemeClr val="bg1"/>
                </a:solidFill>
              </a:rPr>
              <a:t>Self Service Portal</a:t>
            </a:r>
          </a:p>
          <a:p>
            <a:pPr marL="285750" indent="-285750">
              <a:lnSpc>
                <a:spcPct val="150000"/>
              </a:lnSpc>
              <a:buFont typeface="Arial"/>
              <a:buChar char="•"/>
            </a:pPr>
            <a:r>
              <a:rPr lang="en-US" sz="2000" dirty="0">
                <a:solidFill>
                  <a:schemeClr val="bg1"/>
                </a:solidFill>
              </a:rPr>
              <a:t>Escalation Management</a:t>
            </a:r>
          </a:p>
          <a:p>
            <a:pPr marL="285750" indent="-285750">
              <a:lnSpc>
                <a:spcPct val="150000"/>
              </a:lnSpc>
              <a:buFont typeface="Arial"/>
              <a:buChar char="•"/>
            </a:pPr>
            <a:endParaRPr lang="en-US" dirty="0"/>
          </a:p>
          <a:p>
            <a:pPr marL="285750" indent="-285750">
              <a:buFont typeface="Arial"/>
              <a:buChar char="•"/>
            </a:pPr>
            <a:endParaRPr lang="en-US" dirty="0"/>
          </a:p>
        </p:txBody>
      </p:sp>
      <p:pic>
        <p:nvPicPr>
          <p:cNvPr id="7" name="Picture 7" descr="Graphical user interface, chart, application, pie chart&#10;&#10;Description automatically generated">
            <a:extLst>
              <a:ext uri="{FF2B5EF4-FFF2-40B4-BE49-F238E27FC236}">
                <a16:creationId xmlns:a16="http://schemas.microsoft.com/office/drawing/2014/main" id="{D9BAAF51-D06F-7B41-177D-4A66599F493B}"/>
              </a:ext>
            </a:extLst>
          </p:cNvPr>
          <p:cNvPicPr>
            <a:picLocks noChangeAspect="1"/>
          </p:cNvPicPr>
          <p:nvPr/>
        </p:nvPicPr>
        <p:blipFill>
          <a:blip r:embed="rId2"/>
          <a:stretch>
            <a:fillRect/>
          </a:stretch>
        </p:blipFill>
        <p:spPr>
          <a:xfrm>
            <a:off x="7089571" y="1486238"/>
            <a:ext cx="4227614" cy="2411007"/>
          </a:xfrm>
          <a:prstGeom prst="rect">
            <a:avLst/>
          </a:prstGeom>
        </p:spPr>
      </p:pic>
      <p:pic>
        <p:nvPicPr>
          <p:cNvPr id="8" name="Graphic 8" descr="Call center outline">
            <a:extLst>
              <a:ext uri="{FF2B5EF4-FFF2-40B4-BE49-F238E27FC236}">
                <a16:creationId xmlns:a16="http://schemas.microsoft.com/office/drawing/2014/main" id="{9CCBCB4E-B478-E34B-F95D-911990FC5A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3867" y="3941619"/>
            <a:ext cx="2388918" cy="2408711"/>
          </a:xfrm>
          <a:prstGeom prst="rect">
            <a:avLst/>
          </a:prstGeom>
        </p:spPr>
      </p:pic>
    </p:spTree>
    <p:extLst>
      <p:ext uri="{BB962C8B-B14F-4D97-AF65-F5344CB8AC3E}">
        <p14:creationId xmlns:p14="http://schemas.microsoft.com/office/powerpoint/2010/main" val="1346053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dirty="0" smtClean="0"/>
              <a:pPr/>
              <a:t>37</a:t>
            </a:fld>
            <a:endParaRPr lang="en-US" dirty="0"/>
          </a:p>
        </p:txBody>
      </p:sp>
      <p:sp>
        <p:nvSpPr>
          <p:cNvPr id="3" name="Text Placeholder 4">
            <a:extLst>
              <a:ext uri="{FF2B5EF4-FFF2-40B4-BE49-F238E27FC236}">
                <a16:creationId xmlns:a16="http://schemas.microsoft.com/office/drawing/2014/main" id="{008AD052-DC5C-3081-AA34-75E8623C3394}"/>
              </a:ext>
            </a:extLst>
          </p:cNvPr>
          <p:cNvSpPr>
            <a:spLocks noGrp="1"/>
          </p:cNvSpPr>
          <p:nvPr>
            <p:ph type="title"/>
          </p:nvPr>
        </p:nvSpPr>
        <p:spPr>
          <a:xfrm>
            <a:off x="2451534" y="21174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3600" dirty="0"/>
              <a:t>Conclusion</a:t>
            </a:r>
            <a:endParaRPr lang="en-US" dirty="0"/>
          </a:p>
        </p:txBody>
      </p:sp>
      <p:sp>
        <p:nvSpPr>
          <p:cNvPr id="5" name="Text Placeholder 40">
            <a:extLst>
              <a:ext uri="{FF2B5EF4-FFF2-40B4-BE49-F238E27FC236}">
                <a16:creationId xmlns:a16="http://schemas.microsoft.com/office/drawing/2014/main" id="{6091C516-DB9D-A53E-64D2-FA0317260476}"/>
              </a:ext>
            </a:extLst>
          </p:cNvPr>
          <p:cNvSpPr txBox="1">
            <a:spLocks/>
          </p:cNvSpPr>
          <p:nvPr/>
        </p:nvSpPr>
        <p:spPr>
          <a:xfrm>
            <a:off x="7817970" y="1926878"/>
            <a:ext cx="4149283" cy="5373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dirty="0">
                <a:solidFill>
                  <a:schemeClr val="bg1"/>
                </a:solidFill>
              </a:rPr>
              <a:t>Significance of the project</a:t>
            </a:r>
            <a:endParaRPr lang="en-US">
              <a:solidFill>
                <a:schemeClr val="bg1"/>
              </a:solidFill>
            </a:endParaRPr>
          </a:p>
        </p:txBody>
      </p:sp>
      <p:sp>
        <p:nvSpPr>
          <p:cNvPr id="7" name="Text Placeholder 21">
            <a:extLst>
              <a:ext uri="{FF2B5EF4-FFF2-40B4-BE49-F238E27FC236}">
                <a16:creationId xmlns:a16="http://schemas.microsoft.com/office/drawing/2014/main" id="{7ED26D17-D6FD-474B-44EB-0B47A28EC9E9}"/>
              </a:ext>
            </a:extLst>
          </p:cNvPr>
          <p:cNvSpPr txBox="1">
            <a:spLocks/>
          </p:cNvSpPr>
          <p:nvPr/>
        </p:nvSpPr>
        <p:spPr>
          <a:xfrm>
            <a:off x="6352108" y="1809048"/>
            <a:ext cx="1152144" cy="768096"/>
          </a:xfrm>
          <a:prstGeom prst="rect">
            <a:avLst/>
          </a:prstGeom>
          <a:ln w="28575">
            <a:solidFill>
              <a:srgbClr val="02DCFA"/>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Posterama Bold"/>
              </a:rPr>
              <a:t>1</a:t>
            </a:r>
            <a:endParaRPr lang="en-US">
              <a:solidFill>
                <a:schemeClr val="bg1"/>
              </a:solidFill>
              <a:cs typeface="Posterama Bold"/>
            </a:endParaRPr>
          </a:p>
        </p:txBody>
      </p:sp>
      <p:sp>
        <p:nvSpPr>
          <p:cNvPr id="9" name="Text Placeholder 15">
            <a:extLst>
              <a:ext uri="{FF2B5EF4-FFF2-40B4-BE49-F238E27FC236}">
                <a16:creationId xmlns:a16="http://schemas.microsoft.com/office/drawing/2014/main" id="{72B8DA4B-52BE-82B0-2C9B-FFAA79079FFE}"/>
              </a:ext>
            </a:extLst>
          </p:cNvPr>
          <p:cNvSpPr txBox="1">
            <a:spLocks/>
          </p:cNvSpPr>
          <p:nvPr/>
        </p:nvSpPr>
        <p:spPr>
          <a:xfrm>
            <a:off x="7817970" y="3129515"/>
            <a:ext cx="4149283" cy="53622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Reflecting on our work</a:t>
            </a:r>
            <a:endParaRPr lang="en-US">
              <a:solidFill>
                <a:schemeClr val="bg1"/>
              </a:solidFill>
            </a:endParaRPr>
          </a:p>
        </p:txBody>
      </p:sp>
      <p:sp>
        <p:nvSpPr>
          <p:cNvPr id="11" name="Text Placeholder 39">
            <a:extLst>
              <a:ext uri="{FF2B5EF4-FFF2-40B4-BE49-F238E27FC236}">
                <a16:creationId xmlns:a16="http://schemas.microsoft.com/office/drawing/2014/main" id="{87E4B437-C553-0B75-3F56-0C5A7E0CDAB0}"/>
              </a:ext>
            </a:extLst>
          </p:cNvPr>
          <p:cNvSpPr txBox="1">
            <a:spLocks/>
          </p:cNvSpPr>
          <p:nvPr/>
        </p:nvSpPr>
        <p:spPr>
          <a:xfrm>
            <a:off x="7817971" y="4454079"/>
            <a:ext cx="4149283" cy="4699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dirty="0">
                <a:solidFill>
                  <a:schemeClr val="bg1"/>
                </a:solidFill>
              </a:rPr>
              <a:t>Potential Impact</a:t>
            </a:r>
            <a:endParaRPr lang="en-US"/>
          </a:p>
        </p:txBody>
      </p:sp>
      <p:sp>
        <p:nvSpPr>
          <p:cNvPr id="13" name="Text Placeholder 21">
            <a:extLst>
              <a:ext uri="{FF2B5EF4-FFF2-40B4-BE49-F238E27FC236}">
                <a16:creationId xmlns:a16="http://schemas.microsoft.com/office/drawing/2014/main" id="{6E402ACD-E860-4463-8443-9F510E6AE28F}"/>
              </a:ext>
            </a:extLst>
          </p:cNvPr>
          <p:cNvSpPr txBox="1">
            <a:spLocks/>
          </p:cNvSpPr>
          <p:nvPr/>
        </p:nvSpPr>
        <p:spPr>
          <a:xfrm>
            <a:off x="6353055" y="3012156"/>
            <a:ext cx="1152144" cy="768096"/>
          </a:xfrm>
          <a:prstGeom prst="rect">
            <a:avLst/>
          </a:prstGeom>
          <a:ln w="28575">
            <a:solidFill>
              <a:srgbClr val="02DCFA"/>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cap="all" spc="200" baseline="0">
                <a:solidFill>
                  <a:schemeClr val="accent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solidFill>
                  <a:schemeClr val="bg1"/>
                </a:solidFill>
                <a:cs typeface="Posterama Bold"/>
              </a:rPr>
              <a:t>2</a:t>
            </a:r>
          </a:p>
        </p:txBody>
      </p:sp>
      <p:sp>
        <p:nvSpPr>
          <p:cNvPr id="15" name="Text Placeholder 21">
            <a:extLst>
              <a:ext uri="{FF2B5EF4-FFF2-40B4-BE49-F238E27FC236}">
                <a16:creationId xmlns:a16="http://schemas.microsoft.com/office/drawing/2014/main" id="{D2A7E6B7-97FE-82AD-D27D-9F54FD3FEEA8}"/>
              </a:ext>
            </a:extLst>
          </p:cNvPr>
          <p:cNvSpPr txBox="1">
            <a:spLocks/>
          </p:cNvSpPr>
          <p:nvPr/>
        </p:nvSpPr>
        <p:spPr>
          <a:xfrm>
            <a:off x="6353054" y="4304242"/>
            <a:ext cx="1152144" cy="768096"/>
          </a:xfrm>
          <a:prstGeom prst="rect">
            <a:avLst/>
          </a:prstGeom>
          <a:ln w="28575">
            <a:solidFill>
              <a:srgbClr val="02DCFA"/>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cap="all" spc="200" baseline="0">
                <a:solidFill>
                  <a:schemeClr val="accent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solidFill>
                  <a:schemeClr val="bg1"/>
                </a:solidFill>
                <a:cs typeface="Posterama Bold"/>
              </a:rPr>
              <a:t>3</a:t>
            </a:r>
          </a:p>
        </p:txBody>
      </p:sp>
      <p:pic>
        <p:nvPicPr>
          <p:cNvPr id="4" name="Picture 5">
            <a:extLst>
              <a:ext uri="{FF2B5EF4-FFF2-40B4-BE49-F238E27FC236}">
                <a16:creationId xmlns:a16="http://schemas.microsoft.com/office/drawing/2014/main" id="{9B47364A-E04B-123A-A56A-3DFBEEB0257F}"/>
              </a:ext>
            </a:extLst>
          </p:cNvPr>
          <p:cNvPicPr>
            <a:picLocks noChangeAspect="1"/>
          </p:cNvPicPr>
          <p:nvPr/>
        </p:nvPicPr>
        <p:blipFill>
          <a:blip r:embed="rId2"/>
          <a:stretch>
            <a:fillRect/>
          </a:stretch>
        </p:blipFill>
        <p:spPr>
          <a:xfrm>
            <a:off x="706046" y="171855"/>
            <a:ext cx="3484163" cy="6506183"/>
          </a:xfrm>
          <a:prstGeom prst="rect">
            <a:avLst/>
          </a:prstGeom>
        </p:spPr>
      </p:pic>
    </p:spTree>
    <p:extLst>
      <p:ext uri="{BB962C8B-B14F-4D97-AF65-F5344CB8AC3E}">
        <p14:creationId xmlns:p14="http://schemas.microsoft.com/office/powerpoint/2010/main" val="1890337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4991FE-2CE0-0E6A-9EA7-5E59512D3CC5}"/>
              </a:ext>
            </a:extLst>
          </p:cNvPr>
          <p:cNvSpPr>
            <a:spLocks noGrp="1"/>
          </p:cNvSpPr>
          <p:nvPr>
            <p:ph type="pic" sz="quarter" idx="13"/>
          </p:nvPr>
        </p:nvSpPr>
        <p:spPr/>
      </p:sp>
      <p:sp>
        <p:nvSpPr>
          <p:cNvPr id="3" name="Text Placeholder 2">
            <a:extLst>
              <a:ext uri="{FF2B5EF4-FFF2-40B4-BE49-F238E27FC236}">
                <a16:creationId xmlns:a16="http://schemas.microsoft.com/office/drawing/2014/main" id="{7ABF679A-0777-FE9C-D3A5-D864CC49806C}"/>
              </a:ext>
            </a:extLst>
          </p:cNvPr>
          <p:cNvSpPr>
            <a:spLocks noGrp="1"/>
          </p:cNvSpPr>
          <p:nvPr>
            <p:ph type="body" sz="quarter" idx="15"/>
          </p:nvPr>
        </p:nvSpPr>
        <p:spPr/>
        <p:txBody>
          <a:bodyPr vert="horz" lIns="91440" tIns="45720" rIns="91440" bIns="45720" rtlCol="0" anchor="t">
            <a:noAutofit/>
          </a:bodyPr>
          <a:lstStyle/>
          <a:p>
            <a:r>
              <a:rPr lang="en-US" dirty="0"/>
              <a:t>Questions?</a:t>
            </a:r>
          </a:p>
        </p:txBody>
      </p:sp>
      <p:sp>
        <p:nvSpPr>
          <p:cNvPr id="5" name="Slide Number Placeholder 4">
            <a:extLst>
              <a:ext uri="{FF2B5EF4-FFF2-40B4-BE49-F238E27FC236}">
                <a16:creationId xmlns:a16="http://schemas.microsoft.com/office/drawing/2014/main" id="{97ABE1AE-47B2-E017-35CE-9B6586875F8D}"/>
              </a:ext>
            </a:extLst>
          </p:cNvPr>
          <p:cNvSpPr>
            <a:spLocks noGrp="1"/>
          </p:cNvSpPr>
          <p:nvPr>
            <p:ph type="sldNum" sz="quarter" idx="12"/>
          </p:nvPr>
        </p:nvSpPr>
        <p:spPr/>
        <p:txBody>
          <a:bodyPr/>
          <a:lstStyle/>
          <a:p>
            <a:fld id="{A402E4C0-AD5E-4E8C-9F21-7CCE474BDCEB}" type="slidenum">
              <a:rPr lang="en-US" dirty="0" smtClean="0"/>
              <a:pPr/>
              <a:t>38</a:t>
            </a:fld>
            <a:endParaRPr lang="en-US" dirty="0"/>
          </a:p>
        </p:txBody>
      </p:sp>
      <p:sp>
        <p:nvSpPr>
          <p:cNvPr id="6" name="Title 5">
            <a:extLst>
              <a:ext uri="{FF2B5EF4-FFF2-40B4-BE49-F238E27FC236}">
                <a16:creationId xmlns:a16="http://schemas.microsoft.com/office/drawing/2014/main" id="{58BB709E-DB0F-013A-2C3A-131ADFCE49C2}"/>
              </a:ext>
            </a:extLst>
          </p:cNvPr>
          <p:cNvSpPr>
            <a:spLocks noGrp="1"/>
          </p:cNvSpPr>
          <p:nvPr>
            <p:ph type="title"/>
          </p:nvPr>
        </p:nvSpPr>
        <p:spPr/>
        <p:txBody>
          <a:bodyPr/>
          <a:lstStyle/>
          <a:p>
            <a:r>
              <a:rPr lang="en-US" dirty="0">
                <a:ln w="19050">
                  <a:solidFill>
                    <a:prstClr val="white"/>
                  </a:solidFill>
                </a:ln>
                <a:cs typeface="Posterama Bold"/>
              </a:rPr>
              <a:t>THANK YOU</a:t>
            </a:r>
            <a:endParaRPr lang="en-US" dirty="0"/>
          </a:p>
        </p:txBody>
      </p:sp>
    </p:spTree>
    <p:extLst>
      <p:ext uri="{BB962C8B-B14F-4D97-AF65-F5344CB8AC3E}">
        <p14:creationId xmlns:p14="http://schemas.microsoft.com/office/powerpoint/2010/main" val="2058742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845892" y="616019"/>
            <a:ext cx="10499053"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Who is Santa Barbara Public defender?</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dirty="0" smtClean="0"/>
              <a:pPr/>
              <a:t>4</a:t>
            </a:fld>
            <a:endParaRPr lang="en-US" dirty="0"/>
          </a:p>
        </p:txBody>
      </p:sp>
      <p:pic>
        <p:nvPicPr>
          <p:cNvPr id="3" name="Picture 3" descr="A picture containing text, sky, outdoor, sign&#10;&#10;Description automatically generated">
            <a:extLst>
              <a:ext uri="{FF2B5EF4-FFF2-40B4-BE49-F238E27FC236}">
                <a16:creationId xmlns:a16="http://schemas.microsoft.com/office/drawing/2014/main" id="{4F1AB4EF-F46F-F660-BA99-38B9842B51BE}"/>
              </a:ext>
            </a:extLst>
          </p:cNvPr>
          <p:cNvPicPr>
            <a:picLocks noChangeAspect="1"/>
          </p:cNvPicPr>
          <p:nvPr/>
        </p:nvPicPr>
        <p:blipFill>
          <a:blip r:embed="rId2"/>
          <a:stretch>
            <a:fillRect/>
          </a:stretch>
        </p:blipFill>
        <p:spPr>
          <a:xfrm>
            <a:off x="6159337" y="2015310"/>
            <a:ext cx="5286497" cy="3005513"/>
          </a:xfrm>
          <a:prstGeom prst="rect">
            <a:avLst/>
          </a:prstGeom>
        </p:spPr>
      </p:pic>
      <p:sp>
        <p:nvSpPr>
          <p:cNvPr id="4" name="TextBox 3">
            <a:extLst>
              <a:ext uri="{FF2B5EF4-FFF2-40B4-BE49-F238E27FC236}">
                <a16:creationId xmlns:a16="http://schemas.microsoft.com/office/drawing/2014/main" id="{098A3A9A-EE86-1D56-7A54-FCE8B602DC0F}"/>
              </a:ext>
            </a:extLst>
          </p:cNvPr>
          <p:cNvSpPr txBox="1"/>
          <p:nvPr/>
        </p:nvSpPr>
        <p:spPr>
          <a:xfrm>
            <a:off x="1227117" y="1900051"/>
            <a:ext cx="4829298" cy="3233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dirty="0">
                <a:solidFill>
                  <a:schemeClr val="bg1"/>
                </a:solidFill>
              </a:rPr>
              <a:t>Provide legal services across cities of Santa Maria, Santa Barbara, and Lompoc</a:t>
            </a:r>
          </a:p>
          <a:p>
            <a:pPr marL="285750" indent="-285750">
              <a:lnSpc>
                <a:spcPct val="150000"/>
              </a:lnSpc>
              <a:buFont typeface="Arial"/>
              <a:buChar char="•"/>
            </a:pPr>
            <a:r>
              <a:rPr lang="en-US" sz="2000" dirty="0">
                <a:solidFill>
                  <a:schemeClr val="bg1"/>
                </a:solidFill>
              </a:rPr>
              <a:t>Mission: Protect and defend the rights of their clients through legal representation of the highest quality</a:t>
            </a:r>
          </a:p>
          <a:p>
            <a:pPr marL="285750" indent="-285750">
              <a:lnSpc>
                <a:spcPct val="150000"/>
              </a:lnSpc>
              <a:buFont typeface="Arial"/>
              <a:buChar char="•"/>
            </a:pPr>
            <a:endParaRPr lang="en-US" dirty="0"/>
          </a:p>
        </p:txBody>
      </p:sp>
    </p:spTree>
    <p:extLst>
      <p:ext uri="{BB962C8B-B14F-4D97-AF65-F5344CB8AC3E}">
        <p14:creationId xmlns:p14="http://schemas.microsoft.com/office/powerpoint/2010/main" val="182498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552519"/>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3600" dirty="0"/>
              <a:t>Project Introduction</a:t>
            </a:r>
            <a:endParaRPr lang="en-US" sz="3600" dirty="0">
              <a:ln w="19050">
                <a:solidFill>
                  <a:prstClr val="white"/>
                </a:solidFill>
              </a:ln>
              <a:cs typeface="Posterama Bold"/>
            </a:endParaRPr>
          </a:p>
        </p:txBody>
      </p:sp>
      <p:sp>
        <p:nvSpPr>
          <p:cNvPr id="6" name="Text Placeholder 5">
            <a:extLst>
              <a:ext uri="{FF2B5EF4-FFF2-40B4-BE49-F238E27FC236}">
                <a16:creationId xmlns:a16="http://schemas.microsoft.com/office/drawing/2014/main" id="{5150278A-C855-49FF-BCD2-7E6BD3F90529}"/>
              </a:ext>
            </a:extLst>
          </p:cNvPr>
          <p:cNvSpPr>
            <a:spLocks noGrp="1"/>
          </p:cNvSpPr>
          <p:nvPr>
            <p:ph type="body" sz="quarter" idx="19"/>
          </p:nvPr>
        </p:nvSpPr>
        <p:spPr>
          <a:xfrm>
            <a:off x="1974056" y="1592681"/>
            <a:ext cx="8351417" cy="1159256"/>
          </a:xfrm>
        </p:spPr>
        <p:txBody>
          <a:bodyPr vert="horz" lIns="91440" tIns="45720" rIns="91440" bIns="45720" rtlCol="0" anchor="t">
            <a:normAutofit/>
          </a:bodyPr>
          <a:lstStyle/>
          <a:p>
            <a:r>
              <a:rPr lang="en-US" sz="2800" dirty="0">
                <a:latin typeface="Posterama"/>
                <a:cs typeface="Posterama"/>
              </a:rPr>
              <a:t>Santa Barbara Public Defender </a:t>
            </a:r>
            <a:r>
              <a:rPr lang="en-US" sz="2800" dirty="0" err="1">
                <a:latin typeface="Posterama"/>
                <a:cs typeface="Posterama"/>
              </a:rPr>
              <a:t>PDHelpDesk</a:t>
            </a:r>
            <a:r>
              <a:rPr lang="en-US" sz="2800" dirty="0">
                <a:latin typeface="Posterama"/>
                <a:cs typeface="Posterama"/>
              </a:rPr>
              <a:t> Ticketing System</a:t>
            </a:r>
            <a:endParaRPr lang="en-US" sz="2800" dirty="0"/>
          </a:p>
        </p:txBody>
      </p:sp>
      <p:sp>
        <p:nvSpPr>
          <p:cNvPr id="23" name="Text Placeholder 22">
            <a:extLst>
              <a:ext uri="{FF2B5EF4-FFF2-40B4-BE49-F238E27FC236}">
                <a16:creationId xmlns:a16="http://schemas.microsoft.com/office/drawing/2014/main" id="{2052F5BA-C743-4F56-BF96-3A70DB7B29D8}"/>
              </a:ext>
            </a:extLst>
          </p:cNvPr>
          <p:cNvSpPr>
            <a:spLocks noGrp="1"/>
          </p:cNvSpPr>
          <p:nvPr>
            <p:ph type="body" sz="quarter" idx="26"/>
          </p:nvPr>
        </p:nvSpPr>
        <p:spPr>
          <a:xfrm>
            <a:off x="913025" y="3131018"/>
            <a:ext cx="2541817" cy="1404760"/>
          </a:xfrm>
        </p:spPr>
        <p:txBody>
          <a:bodyPr>
            <a:normAutofit/>
          </a:bodyPr>
          <a:lstStyle/>
          <a:p>
            <a:r>
              <a:rPr lang="en-US" sz="2400" dirty="0"/>
              <a:t>Ticketing System</a:t>
            </a:r>
            <a:endParaRPr lang="en-US" sz="2400" dirty="0">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5</a:t>
            </a:fld>
            <a:endParaRPr lang="en-US" dirty="0"/>
          </a:p>
        </p:txBody>
      </p:sp>
      <p:sp>
        <p:nvSpPr>
          <p:cNvPr id="7" name="Text Placeholder 22">
            <a:extLst>
              <a:ext uri="{FF2B5EF4-FFF2-40B4-BE49-F238E27FC236}">
                <a16:creationId xmlns:a16="http://schemas.microsoft.com/office/drawing/2014/main" id="{667376ED-700A-9789-D837-D6F1F17CCAB7}"/>
              </a:ext>
            </a:extLst>
          </p:cNvPr>
          <p:cNvSpPr txBox="1">
            <a:spLocks/>
          </p:cNvSpPr>
          <p:nvPr/>
        </p:nvSpPr>
        <p:spPr>
          <a:xfrm>
            <a:off x="4825646" y="3130252"/>
            <a:ext cx="2541817" cy="1404760"/>
          </a:xfrm>
          <a:prstGeom prst="rect">
            <a:avLst/>
          </a:prstGeom>
          <a:ln w="25400">
            <a:solidFill>
              <a:schemeClr val="accent6"/>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16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CURRENT SYSTEM</a:t>
            </a:r>
            <a:endParaRPr lang="en-US" dirty="0"/>
          </a:p>
        </p:txBody>
      </p:sp>
      <p:sp>
        <p:nvSpPr>
          <p:cNvPr id="10" name="Text Placeholder 22">
            <a:extLst>
              <a:ext uri="{FF2B5EF4-FFF2-40B4-BE49-F238E27FC236}">
                <a16:creationId xmlns:a16="http://schemas.microsoft.com/office/drawing/2014/main" id="{D61B2A7D-B4AB-638B-C714-3252285355D7}"/>
              </a:ext>
            </a:extLst>
          </p:cNvPr>
          <p:cNvSpPr txBox="1">
            <a:spLocks/>
          </p:cNvSpPr>
          <p:nvPr/>
        </p:nvSpPr>
        <p:spPr>
          <a:xfrm>
            <a:off x="8708399" y="3130252"/>
            <a:ext cx="2541817" cy="1404760"/>
          </a:xfrm>
          <a:prstGeom prst="rect">
            <a:avLst/>
          </a:prstGeom>
          <a:ln w="25400">
            <a:solidFill>
              <a:schemeClr val="accent6"/>
            </a:solid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16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Posterama Bold"/>
              </a:rPr>
              <a:t>Proposed</a:t>
            </a:r>
          </a:p>
          <a:p>
            <a:r>
              <a:rPr lang="en-US" sz="2400" dirty="0">
                <a:cs typeface="Posterama Bold"/>
              </a:rPr>
              <a:t>Solution</a:t>
            </a:r>
            <a:endParaRPr lang="en-US" dirty="0"/>
          </a:p>
        </p:txBody>
      </p:sp>
      <p:sp>
        <p:nvSpPr>
          <p:cNvPr id="3" name="Text Placeholder 2">
            <a:extLst>
              <a:ext uri="{FF2B5EF4-FFF2-40B4-BE49-F238E27FC236}">
                <a16:creationId xmlns:a16="http://schemas.microsoft.com/office/drawing/2014/main" id="{6093592A-AD29-3DE0-F208-3415861D34C5}"/>
              </a:ext>
            </a:extLst>
          </p:cNvPr>
          <p:cNvSpPr>
            <a:spLocks noGrp="1"/>
          </p:cNvSpPr>
          <p:nvPr>
            <p:ph type="body" sz="quarter" idx="13"/>
          </p:nvPr>
        </p:nvSpPr>
        <p:spPr>
          <a:xfrm>
            <a:off x="809903" y="4942931"/>
            <a:ext cx="2743200" cy="1148945"/>
          </a:xfrm>
        </p:spPr>
        <p:txBody>
          <a:bodyPr vert="horz" lIns="91440" tIns="45720" rIns="91440" bIns="45720" rtlCol="0" anchor="t">
            <a:normAutofit lnSpcReduction="10000"/>
          </a:bodyPr>
          <a:lstStyle/>
          <a:p>
            <a:pPr>
              <a:lnSpc>
                <a:spcPct val="150000"/>
              </a:lnSpc>
            </a:pPr>
            <a:r>
              <a:rPr lang="en-US" sz="2400" dirty="0">
                <a:ea typeface="+mn-lt"/>
                <a:cs typeface="+mn-lt"/>
              </a:rPr>
              <a:t>What is a Ticketing System?</a:t>
            </a:r>
            <a:endParaRPr lang="en-US" dirty="0"/>
          </a:p>
          <a:p>
            <a:endParaRPr lang="en-US" dirty="0"/>
          </a:p>
        </p:txBody>
      </p:sp>
      <p:sp>
        <p:nvSpPr>
          <p:cNvPr id="2" name="TextBox 1">
            <a:extLst>
              <a:ext uri="{FF2B5EF4-FFF2-40B4-BE49-F238E27FC236}">
                <a16:creationId xmlns:a16="http://schemas.microsoft.com/office/drawing/2014/main" id="{C09253AE-DA7A-1B10-8B6A-9331AE490113}"/>
              </a:ext>
            </a:extLst>
          </p:cNvPr>
          <p:cNvSpPr txBox="1"/>
          <p:nvPr/>
        </p:nvSpPr>
        <p:spPr>
          <a:xfrm>
            <a:off x="4734296" y="4862947"/>
            <a:ext cx="2614551" cy="1141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dirty="0">
                <a:solidFill>
                  <a:schemeClr val="bg1"/>
                </a:solidFill>
              </a:rPr>
              <a:t>How is the current system utilized?</a:t>
            </a:r>
            <a:endParaRPr lang="en-US" dirty="0">
              <a:solidFill>
                <a:schemeClr val="bg1"/>
              </a:solidFill>
            </a:endParaRPr>
          </a:p>
        </p:txBody>
      </p:sp>
      <p:sp>
        <p:nvSpPr>
          <p:cNvPr id="4" name="TextBox 3">
            <a:extLst>
              <a:ext uri="{FF2B5EF4-FFF2-40B4-BE49-F238E27FC236}">
                <a16:creationId xmlns:a16="http://schemas.microsoft.com/office/drawing/2014/main" id="{50583962-F122-4C61-E806-964280F582B3}"/>
              </a:ext>
            </a:extLst>
          </p:cNvPr>
          <p:cNvSpPr txBox="1"/>
          <p:nvPr/>
        </p:nvSpPr>
        <p:spPr>
          <a:xfrm>
            <a:off x="8613569" y="4862945"/>
            <a:ext cx="2565071" cy="1141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dirty="0">
                <a:solidFill>
                  <a:schemeClr val="bg1"/>
                </a:solidFill>
              </a:rPr>
              <a:t>PowerApps Application</a:t>
            </a:r>
          </a:p>
        </p:txBody>
      </p:sp>
    </p:spTree>
    <p:extLst>
      <p:ext uri="{BB962C8B-B14F-4D97-AF65-F5344CB8AC3E}">
        <p14:creationId xmlns:p14="http://schemas.microsoft.com/office/powerpoint/2010/main" val="483496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6</a:t>
            </a:fld>
            <a:endParaRPr lang="en-US" dirty="0"/>
          </a:p>
        </p:txBody>
      </p:sp>
      <p:sp>
        <p:nvSpPr>
          <p:cNvPr id="16" name="Title 110">
            <a:extLst>
              <a:ext uri="{FF2B5EF4-FFF2-40B4-BE49-F238E27FC236}">
                <a16:creationId xmlns:a16="http://schemas.microsoft.com/office/drawing/2014/main" id="{F93EA0CE-083C-2278-7EF1-D47F2A968022}"/>
              </a:ext>
            </a:extLst>
          </p:cNvPr>
          <p:cNvSpPr>
            <a:spLocks noGrp="1"/>
          </p:cNvSpPr>
          <p:nvPr>
            <p:ph type="title"/>
          </p:nvPr>
        </p:nvSpPr>
        <p:spPr>
          <a:xfrm>
            <a:off x="2452697" y="200787"/>
            <a:ext cx="7286605" cy="634323"/>
          </a:xfrm>
        </p:spPr>
        <p:txBody>
          <a:bodyPr/>
          <a:lstStyle/>
          <a:p>
            <a:r>
              <a:rPr lang="en-US" dirty="0"/>
              <a:t>Purpose/goals</a:t>
            </a:r>
          </a:p>
        </p:txBody>
      </p:sp>
      <p:sp>
        <p:nvSpPr>
          <p:cNvPr id="19" name="Text Placeholder 6">
            <a:extLst>
              <a:ext uri="{FF2B5EF4-FFF2-40B4-BE49-F238E27FC236}">
                <a16:creationId xmlns:a16="http://schemas.microsoft.com/office/drawing/2014/main" id="{EC1F26E1-C4BA-18B9-2757-04CD24B6E612}"/>
              </a:ext>
            </a:extLst>
          </p:cNvPr>
          <p:cNvSpPr txBox="1">
            <a:spLocks/>
          </p:cNvSpPr>
          <p:nvPr/>
        </p:nvSpPr>
        <p:spPr>
          <a:xfrm>
            <a:off x="818173" y="1684096"/>
            <a:ext cx="2383764" cy="512492"/>
          </a:xfrm>
          <a:prstGeom prst="rect">
            <a:avLst/>
          </a:prstGeom>
          <a:ln w="25400">
            <a:noFill/>
          </a:ln>
        </p:spPr>
        <p:txBody>
          <a:bodyPr vert="horz" lIns="91440" tIns="45720" rIns="91440" bIns="45720" rtlCol="0" anchor="t">
            <a:noAutofit/>
          </a:bodyPr>
          <a:lstStyle>
            <a:lvl1pPr marL="0" indent="0" algn="ctr" defTabSz="914400" rtl="0" eaLnBrk="1" latinLnBrk="0" hangingPunct="1">
              <a:lnSpc>
                <a:spcPct val="100000"/>
              </a:lnSpc>
              <a:spcBef>
                <a:spcPts val="1000"/>
              </a:spcBef>
              <a:buFont typeface="Arial" panose="020B0604020202020204" pitchFamily="34" charset="0"/>
              <a:buNone/>
              <a:defRPr sz="16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accent5"/>
                </a:solidFill>
                <a:cs typeface="Posterama"/>
              </a:rPr>
              <a:t>Product</a:t>
            </a:r>
            <a:endParaRPr lang="en-US" sz="2800">
              <a:solidFill>
                <a:schemeClr val="accent5"/>
              </a:solidFill>
              <a:cs typeface="Posterama Bold"/>
            </a:endParaRPr>
          </a:p>
        </p:txBody>
      </p:sp>
      <p:sp>
        <p:nvSpPr>
          <p:cNvPr id="21" name="Text Placeholder 6">
            <a:extLst>
              <a:ext uri="{FF2B5EF4-FFF2-40B4-BE49-F238E27FC236}">
                <a16:creationId xmlns:a16="http://schemas.microsoft.com/office/drawing/2014/main" id="{83588860-4882-7801-9ED9-B5013BCC0A55}"/>
              </a:ext>
            </a:extLst>
          </p:cNvPr>
          <p:cNvSpPr txBox="1">
            <a:spLocks/>
          </p:cNvSpPr>
          <p:nvPr/>
        </p:nvSpPr>
        <p:spPr>
          <a:xfrm>
            <a:off x="4561319" y="1685534"/>
            <a:ext cx="3070282" cy="50889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5"/>
                </a:solidFill>
                <a:latin typeface="+mj-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cs typeface="Posterama"/>
              </a:rPr>
              <a:t>Ticket Hub</a:t>
            </a:r>
            <a:endParaRPr lang="en-US" sz="2800" dirty="0"/>
          </a:p>
        </p:txBody>
      </p:sp>
      <p:sp>
        <p:nvSpPr>
          <p:cNvPr id="24" name="Text Placeholder 6">
            <a:extLst>
              <a:ext uri="{FF2B5EF4-FFF2-40B4-BE49-F238E27FC236}">
                <a16:creationId xmlns:a16="http://schemas.microsoft.com/office/drawing/2014/main" id="{C3C2CCAE-223C-DCF3-95B4-EEDFB612DCA7}"/>
              </a:ext>
            </a:extLst>
          </p:cNvPr>
          <p:cNvSpPr txBox="1">
            <a:spLocks/>
          </p:cNvSpPr>
          <p:nvPr/>
        </p:nvSpPr>
        <p:spPr>
          <a:xfrm>
            <a:off x="8446800" y="1789769"/>
            <a:ext cx="3070282" cy="50889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cap="all" spc="200" baseline="0">
                <a:solidFill>
                  <a:schemeClr val="accent5"/>
                </a:solidFill>
                <a:latin typeface="+mj-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cs typeface="Posterama"/>
              </a:rPr>
              <a:t>Data</a:t>
            </a:r>
            <a:endParaRPr lang="en-US" sz="2800" dirty="0"/>
          </a:p>
        </p:txBody>
      </p:sp>
      <p:pic>
        <p:nvPicPr>
          <p:cNvPr id="26" name="Graphic 5" descr="Database outline">
            <a:extLst>
              <a:ext uri="{FF2B5EF4-FFF2-40B4-BE49-F238E27FC236}">
                <a16:creationId xmlns:a16="http://schemas.microsoft.com/office/drawing/2014/main" id="{FB5B3C6F-E596-D5CC-69DB-BC964BD8BD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7875" y="876300"/>
            <a:ext cx="914400" cy="914400"/>
          </a:xfrm>
          <a:prstGeom prst="rect">
            <a:avLst/>
          </a:prstGeom>
        </p:spPr>
      </p:pic>
      <p:pic>
        <p:nvPicPr>
          <p:cNvPr id="28" name="Picture Placeholder 73" descr="Box outline">
            <a:extLst>
              <a:ext uri="{FF2B5EF4-FFF2-40B4-BE49-F238E27FC236}">
                <a16:creationId xmlns:a16="http://schemas.microsoft.com/office/drawing/2014/main" id="{EBC6626C-037A-E776-9D56-105271433C82}"/>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604156" y="877714"/>
            <a:ext cx="808381" cy="808381"/>
          </a:xfrm>
          <a:prstGeom prst="rect">
            <a:avLst/>
          </a:prstGeom>
        </p:spPr>
      </p:pic>
      <p:pic>
        <p:nvPicPr>
          <p:cNvPr id="30" name="Picture Placeholder 74" descr="Store outline">
            <a:extLst>
              <a:ext uri="{FF2B5EF4-FFF2-40B4-BE49-F238E27FC236}">
                <a16:creationId xmlns:a16="http://schemas.microsoft.com/office/drawing/2014/main" id="{D8F985C5-D5FF-00BD-EC24-12AB8BC4EBB1}"/>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693174" y="877400"/>
            <a:ext cx="804787" cy="808381"/>
          </a:xfrm>
          <a:prstGeom prst="rect">
            <a:avLst/>
          </a:prstGeom>
        </p:spPr>
      </p:pic>
      <p:pic>
        <p:nvPicPr>
          <p:cNvPr id="32" name="Picture 9">
            <a:extLst>
              <a:ext uri="{FF2B5EF4-FFF2-40B4-BE49-F238E27FC236}">
                <a16:creationId xmlns:a16="http://schemas.microsoft.com/office/drawing/2014/main" id="{E86F225D-ED5E-2456-9A36-5C83D5F2122E}"/>
              </a:ext>
            </a:extLst>
          </p:cNvPr>
          <p:cNvPicPr>
            <a:picLocks noChangeAspect="1"/>
          </p:cNvPicPr>
          <p:nvPr/>
        </p:nvPicPr>
        <p:blipFill>
          <a:blip r:embed="rId9"/>
          <a:stretch>
            <a:fillRect/>
          </a:stretch>
        </p:blipFill>
        <p:spPr>
          <a:xfrm>
            <a:off x="819742" y="2412097"/>
            <a:ext cx="5043399" cy="3898577"/>
          </a:xfrm>
          <a:prstGeom prst="rect">
            <a:avLst/>
          </a:prstGeom>
        </p:spPr>
      </p:pic>
      <p:pic>
        <p:nvPicPr>
          <p:cNvPr id="35" name="Picture 11">
            <a:extLst>
              <a:ext uri="{FF2B5EF4-FFF2-40B4-BE49-F238E27FC236}">
                <a16:creationId xmlns:a16="http://schemas.microsoft.com/office/drawing/2014/main" id="{F5EB3D1A-CFED-0EB9-2E43-F0B3918EB129}"/>
              </a:ext>
            </a:extLst>
          </p:cNvPr>
          <p:cNvPicPr>
            <a:picLocks noChangeAspect="1"/>
          </p:cNvPicPr>
          <p:nvPr/>
        </p:nvPicPr>
        <p:blipFill rotWithShape="1">
          <a:blip r:embed="rId10"/>
          <a:srcRect l="10766" t="-31173" r="-9731" b="30998"/>
          <a:stretch/>
        </p:blipFill>
        <p:spPr>
          <a:xfrm>
            <a:off x="7341645" y="3706764"/>
            <a:ext cx="4524675" cy="2596249"/>
          </a:xfrm>
          <a:prstGeom prst="rect">
            <a:avLst/>
          </a:prstGeom>
        </p:spPr>
      </p:pic>
      <p:pic>
        <p:nvPicPr>
          <p:cNvPr id="37" name="Picture 12" descr="A picture containing text, indoor&#10;&#10;Description automatically generated">
            <a:extLst>
              <a:ext uri="{FF2B5EF4-FFF2-40B4-BE49-F238E27FC236}">
                <a16:creationId xmlns:a16="http://schemas.microsoft.com/office/drawing/2014/main" id="{042C34D4-FAFC-ED02-38A4-13D82B50E717}"/>
              </a:ext>
            </a:extLst>
          </p:cNvPr>
          <p:cNvPicPr>
            <a:picLocks noChangeAspect="1"/>
          </p:cNvPicPr>
          <p:nvPr/>
        </p:nvPicPr>
        <p:blipFill>
          <a:blip r:embed="rId11"/>
          <a:stretch>
            <a:fillRect/>
          </a:stretch>
        </p:blipFill>
        <p:spPr>
          <a:xfrm>
            <a:off x="7342532" y="2410829"/>
            <a:ext cx="4051321" cy="2084556"/>
          </a:xfrm>
          <a:prstGeom prst="rect">
            <a:avLst/>
          </a:prstGeom>
        </p:spPr>
      </p:pic>
    </p:spTree>
    <p:extLst>
      <p:ext uri="{BB962C8B-B14F-4D97-AF65-F5344CB8AC3E}">
        <p14:creationId xmlns:p14="http://schemas.microsoft.com/office/powerpoint/2010/main" val="120990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A2762F-9B8B-EF3C-A431-56652F91A5E0}"/>
              </a:ext>
            </a:extLst>
          </p:cNvPr>
          <p:cNvSpPr>
            <a:spLocks noGrp="1"/>
          </p:cNvSpPr>
          <p:nvPr>
            <p:ph type="sldNum" sz="quarter" idx="12"/>
          </p:nvPr>
        </p:nvSpPr>
        <p:spPr/>
        <p:txBody>
          <a:bodyPr/>
          <a:lstStyle/>
          <a:p>
            <a:fld id="{A402E4C0-AD5E-4E8C-9F21-7CCE474BDCEB}" type="slidenum">
              <a:rPr lang="en-US" smtClean="0"/>
              <a:pPr/>
              <a:t>7</a:t>
            </a:fld>
            <a:endParaRPr lang="en-US" dirty="0"/>
          </a:p>
        </p:txBody>
      </p:sp>
      <p:sp>
        <p:nvSpPr>
          <p:cNvPr id="4" name="Text Placeholder 3">
            <a:extLst>
              <a:ext uri="{FF2B5EF4-FFF2-40B4-BE49-F238E27FC236}">
                <a16:creationId xmlns:a16="http://schemas.microsoft.com/office/drawing/2014/main" id="{B9933DB7-869A-38BF-2287-D25F78E808C0}"/>
              </a:ext>
            </a:extLst>
          </p:cNvPr>
          <p:cNvSpPr>
            <a:spLocks noGrp="1"/>
          </p:cNvSpPr>
          <p:nvPr>
            <p:ph type="body" sz="quarter" idx="19"/>
          </p:nvPr>
        </p:nvSpPr>
        <p:spPr/>
        <p:txBody>
          <a:bodyPr vert="horz" lIns="91440" tIns="45720" rIns="91440" bIns="45720" rtlCol="0" anchor="t">
            <a:normAutofit/>
          </a:bodyPr>
          <a:lstStyle/>
          <a:p>
            <a:endParaRPr lang="en-US" dirty="0"/>
          </a:p>
        </p:txBody>
      </p:sp>
      <p:sp>
        <p:nvSpPr>
          <p:cNvPr id="5" name="Text Placeholder 4">
            <a:extLst>
              <a:ext uri="{FF2B5EF4-FFF2-40B4-BE49-F238E27FC236}">
                <a16:creationId xmlns:a16="http://schemas.microsoft.com/office/drawing/2014/main" id="{7D221E9C-C8AA-40D6-EAAA-9C8C8C474A54}"/>
              </a:ext>
            </a:extLst>
          </p:cNvPr>
          <p:cNvSpPr>
            <a:spLocks noGrp="1"/>
          </p:cNvSpPr>
          <p:nvPr>
            <p:ph type="body" sz="quarter" idx="26"/>
          </p:nvPr>
        </p:nvSpPr>
        <p:spPr>
          <a:xfrm>
            <a:off x="449698" y="2865807"/>
            <a:ext cx="2472060" cy="1796332"/>
          </a:xfrm>
        </p:spPr>
        <p:txBody>
          <a:bodyPr>
            <a:normAutofit lnSpcReduction="10000"/>
          </a:bodyPr>
          <a:lstStyle/>
          <a:p>
            <a:endParaRPr lang="en-US" dirty="0">
              <a:cs typeface="Posterama Bold"/>
            </a:endParaRPr>
          </a:p>
          <a:p>
            <a:endParaRPr lang="en-US" dirty="0">
              <a:cs typeface="Posterama Bold"/>
            </a:endParaRPr>
          </a:p>
          <a:p>
            <a:endParaRPr lang="en-US" dirty="0">
              <a:cs typeface="Posterama Bold"/>
            </a:endParaRPr>
          </a:p>
          <a:p>
            <a:endParaRPr lang="en-US" dirty="0">
              <a:cs typeface="Posterama Bold"/>
            </a:endParaRPr>
          </a:p>
          <a:p>
            <a:r>
              <a:rPr lang="en-US">
                <a:cs typeface="Posterama Bold"/>
              </a:rPr>
              <a:t>Share point</a:t>
            </a:r>
          </a:p>
        </p:txBody>
      </p:sp>
      <p:sp>
        <p:nvSpPr>
          <p:cNvPr id="6" name="Text Placeholder 5">
            <a:extLst>
              <a:ext uri="{FF2B5EF4-FFF2-40B4-BE49-F238E27FC236}">
                <a16:creationId xmlns:a16="http://schemas.microsoft.com/office/drawing/2014/main" id="{B0D065A1-A698-56E1-E07B-4E5EAAE85B84}"/>
              </a:ext>
            </a:extLst>
          </p:cNvPr>
          <p:cNvSpPr>
            <a:spLocks noGrp="1"/>
          </p:cNvSpPr>
          <p:nvPr>
            <p:ph type="body" sz="quarter" idx="27"/>
          </p:nvPr>
        </p:nvSpPr>
        <p:spPr>
          <a:xfrm>
            <a:off x="3248280" y="2865807"/>
            <a:ext cx="2472061" cy="1796331"/>
          </a:xfrm>
        </p:spPr>
        <p:txBody>
          <a:bodyPr>
            <a:normAutofit lnSpcReduction="10000"/>
          </a:bodyPr>
          <a:lstStyle/>
          <a:p>
            <a:endParaRPr lang="en-US" dirty="0">
              <a:cs typeface="Posterama Bold"/>
            </a:endParaRPr>
          </a:p>
          <a:p>
            <a:endParaRPr lang="en-US" dirty="0">
              <a:cs typeface="Posterama Bold"/>
            </a:endParaRPr>
          </a:p>
          <a:p>
            <a:endParaRPr lang="en-US" dirty="0">
              <a:cs typeface="Posterama Bold"/>
            </a:endParaRPr>
          </a:p>
          <a:p>
            <a:endParaRPr lang="en-US" dirty="0">
              <a:cs typeface="Posterama Bold"/>
            </a:endParaRPr>
          </a:p>
          <a:p>
            <a:r>
              <a:rPr lang="en-US">
                <a:cs typeface="Posterama Bold"/>
              </a:rPr>
              <a:t>Power Apps</a:t>
            </a:r>
            <a:endParaRPr lang="en-US"/>
          </a:p>
        </p:txBody>
      </p:sp>
      <p:sp>
        <p:nvSpPr>
          <p:cNvPr id="7" name="Text Placeholder 6">
            <a:extLst>
              <a:ext uri="{FF2B5EF4-FFF2-40B4-BE49-F238E27FC236}">
                <a16:creationId xmlns:a16="http://schemas.microsoft.com/office/drawing/2014/main" id="{B132F05D-A222-A72F-19EA-9BDC091555B6}"/>
              </a:ext>
            </a:extLst>
          </p:cNvPr>
          <p:cNvSpPr>
            <a:spLocks noGrp="1"/>
          </p:cNvSpPr>
          <p:nvPr>
            <p:ph type="body" sz="quarter" idx="28"/>
          </p:nvPr>
        </p:nvSpPr>
        <p:spPr>
          <a:xfrm>
            <a:off x="6104827" y="2865807"/>
            <a:ext cx="2472060" cy="1796332"/>
          </a:xfrm>
        </p:spPr>
        <p:txBody>
          <a:bodyPr>
            <a:normAutofit fontScale="92500"/>
          </a:bodyPr>
          <a:lstStyle/>
          <a:p>
            <a:endParaRPr lang="en-US" dirty="0">
              <a:cs typeface="Posterama Bold"/>
            </a:endParaRPr>
          </a:p>
          <a:p>
            <a:endParaRPr lang="en-US" dirty="0">
              <a:cs typeface="Posterama Bold"/>
            </a:endParaRPr>
          </a:p>
          <a:p>
            <a:endParaRPr lang="en-US" dirty="0">
              <a:cs typeface="Posterama Bold"/>
            </a:endParaRPr>
          </a:p>
          <a:p>
            <a:endParaRPr lang="en-US">
              <a:cs typeface="Posterama Bold"/>
            </a:endParaRPr>
          </a:p>
          <a:p>
            <a:r>
              <a:rPr lang="en-US">
                <a:cs typeface="Posterama Bold"/>
              </a:rPr>
              <a:t>Power Automate</a:t>
            </a:r>
          </a:p>
        </p:txBody>
      </p:sp>
      <p:sp>
        <p:nvSpPr>
          <p:cNvPr id="11" name="Title 10">
            <a:extLst>
              <a:ext uri="{FF2B5EF4-FFF2-40B4-BE49-F238E27FC236}">
                <a16:creationId xmlns:a16="http://schemas.microsoft.com/office/drawing/2014/main" id="{B4B62223-EEBA-AAB2-9A43-AD4370E168A6}"/>
              </a:ext>
            </a:extLst>
          </p:cNvPr>
          <p:cNvSpPr>
            <a:spLocks noGrp="1"/>
          </p:cNvSpPr>
          <p:nvPr>
            <p:ph type="title"/>
          </p:nvPr>
        </p:nvSpPr>
        <p:spPr/>
        <p:txBody>
          <a:bodyPr/>
          <a:lstStyle/>
          <a:p>
            <a:r>
              <a:rPr lang="en-US" dirty="0" err="1">
                <a:ln w="19050">
                  <a:solidFill>
                    <a:prstClr val="white"/>
                  </a:solidFill>
                </a:ln>
                <a:cs typeface="Posterama Bold"/>
              </a:rPr>
              <a:t>TECHNologies</a:t>
            </a:r>
            <a:r>
              <a:rPr lang="en-US" dirty="0">
                <a:ln w="19050">
                  <a:solidFill>
                    <a:prstClr val="white"/>
                  </a:solidFill>
                </a:ln>
                <a:cs typeface="Posterama Bold"/>
              </a:rPr>
              <a:t> used</a:t>
            </a:r>
            <a:endParaRPr lang="en-US" dirty="0"/>
          </a:p>
        </p:txBody>
      </p:sp>
      <p:pic>
        <p:nvPicPr>
          <p:cNvPr id="12" name="Picture 12" descr="Power Platform New Icons 2020 | Summit Bajracharya">
            <a:extLst>
              <a:ext uri="{FF2B5EF4-FFF2-40B4-BE49-F238E27FC236}">
                <a16:creationId xmlns:a16="http://schemas.microsoft.com/office/drawing/2014/main" id="{56CCD92E-CAC6-7DC0-0200-E36F46987BE9}"/>
              </a:ext>
            </a:extLst>
          </p:cNvPr>
          <p:cNvPicPr>
            <a:picLocks noChangeAspect="1"/>
          </p:cNvPicPr>
          <p:nvPr/>
        </p:nvPicPr>
        <p:blipFill>
          <a:blip r:embed="rId3"/>
          <a:stretch>
            <a:fillRect/>
          </a:stretch>
        </p:blipFill>
        <p:spPr>
          <a:xfrm>
            <a:off x="3896140" y="3008804"/>
            <a:ext cx="1181695" cy="1181695"/>
          </a:xfrm>
          <a:prstGeom prst="rect">
            <a:avLst/>
          </a:prstGeom>
        </p:spPr>
      </p:pic>
      <p:pic>
        <p:nvPicPr>
          <p:cNvPr id="19" name="Picture 19" descr="Logo&#10;&#10;Description automatically generated">
            <a:extLst>
              <a:ext uri="{FF2B5EF4-FFF2-40B4-BE49-F238E27FC236}">
                <a16:creationId xmlns:a16="http://schemas.microsoft.com/office/drawing/2014/main" id="{440D60E3-8EAD-2FDD-06D7-FB8F0B45C83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34347" y="3074922"/>
            <a:ext cx="1143000" cy="1114425"/>
          </a:xfrm>
          <a:prstGeom prst="rect">
            <a:avLst/>
          </a:prstGeom>
        </p:spPr>
      </p:pic>
      <p:pic>
        <p:nvPicPr>
          <p:cNvPr id="22" name="Picture 22" descr="Icon&#10;&#10;Description automatically generated">
            <a:extLst>
              <a:ext uri="{FF2B5EF4-FFF2-40B4-BE49-F238E27FC236}">
                <a16:creationId xmlns:a16="http://schemas.microsoft.com/office/drawing/2014/main" id="{6E1EBD60-7CE7-0DA7-D507-8247EABA237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682408" y="2866888"/>
            <a:ext cx="1532835" cy="1532835"/>
          </a:xfrm>
          <a:prstGeom prst="rect">
            <a:avLst/>
          </a:prstGeom>
        </p:spPr>
      </p:pic>
      <p:sp>
        <p:nvSpPr>
          <p:cNvPr id="29" name="Text Placeholder 6">
            <a:extLst>
              <a:ext uri="{FF2B5EF4-FFF2-40B4-BE49-F238E27FC236}">
                <a16:creationId xmlns:a16="http://schemas.microsoft.com/office/drawing/2014/main" id="{E52AE749-8865-19D8-0AC7-8A54320E5737}"/>
              </a:ext>
            </a:extLst>
          </p:cNvPr>
          <p:cNvSpPr txBox="1">
            <a:spLocks/>
          </p:cNvSpPr>
          <p:nvPr/>
        </p:nvSpPr>
        <p:spPr>
          <a:xfrm>
            <a:off x="8874530" y="2863599"/>
            <a:ext cx="2483103" cy="1785288"/>
          </a:xfrm>
          <a:prstGeom prst="rect">
            <a:avLst/>
          </a:prstGeom>
          <a:ln w="25400">
            <a:solidFill>
              <a:schemeClr val="accent6"/>
            </a:solidFill>
          </a:ln>
        </p:spPr>
        <p:txBody>
          <a:bodyPr vert="horz" lIns="91440" tIns="45720" rIns="91440" bIns="45720" rtlCol="0" anchor="ctr">
            <a:normAutofit lnSpcReduction="10000"/>
          </a:bodyPr>
          <a:lstStyle>
            <a:lvl1pPr marL="0" indent="0" algn="ctr" defTabSz="914400" rtl="0" eaLnBrk="1" latinLnBrk="0" hangingPunct="1">
              <a:lnSpc>
                <a:spcPct val="100000"/>
              </a:lnSpc>
              <a:spcBef>
                <a:spcPts val="1000"/>
              </a:spcBef>
              <a:buFont typeface="Arial" panose="020B0604020202020204" pitchFamily="34" charset="0"/>
              <a:buNone/>
              <a:defRPr sz="1600" kern="1200" cap="all" spc="200" baseline="0">
                <a:solidFill>
                  <a:schemeClr val="accent6"/>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Posterama Bold"/>
            </a:endParaRPr>
          </a:p>
          <a:p>
            <a:endParaRPr lang="en-US" dirty="0">
              <a:cs typeface="Posterama Bold"/>
            </a:endParaRPr>
          </a:p>
          <a:p>
            <a:endParaRPr lang="en-US" dirty="0">
              <a:cs typeface="Posterama Bold"/>
            </a:endParaRPr>
          </a:p>
          <a:p>
            <a:endParaRPr lang="en-US" dirty="0">
              <a:cs typeface="Posterama Bold"/>
            </a:endParaRPr>
          </a:p>
          <a:p>
            <a:r>
              <a:rPr lang="en-US">
                <a:cs typeface="Posterama Bold"/>
              </a:rPr>
              <a:t>GitHub</a:t>
            </a:r>
            <a:endParaRPr lang="en-US"/>
          </a:p>
        </p:txBody>
      </p:sp>
      <p:pic>
        <p:nvPicPr>
          <p:cNvPr id="33" name="Picture 33" descr="Nasir_Imam_Portfolio">
            <a:extLst>
              <a:ext uri="{FF2B5EF4-FFF2-40B4-BE49-F238E27FC236}">
                <a16:creationId xmlns:a16="http://schemas.microsoft.com/office/drawing/2014/main" id="{132CEEF3-D501-25B7-5629-F3C5DE7BCA6D}"/>
              </a:ext>
            </a:extLst>
          </p:cNvPr>
          <p:cNvPicPr>
            <a:picLocks noChangeAspect="1"/>
          </p:cNvPicPr>
          <p:nvPr/>
        </p:nvPicPr>
        <p:blipFill>
          <a:blip r:embed="rId8"/>
          <a:stretch>
            <a:fillRect/>
          </a:stretch>
        </p:blipFill>
        <p:spPr>
          <a:xfrm>
            <a:off x="8876748" y="2922517"/>
            <a:ext cx="2411896" cy="1355311"/>
          </a:xfrm>
          <a:prstGeom prst="rect">
            <a:avLst/>
          </a:prstGeom>
        </p:spPr>
      </p:pic>
    </p:spTree>
    <p:extLst>
      <p:ext uri="{BB962C8B-B14F-4D97-AF65-F5344CB8AC3E}">
        <p14:creationId xmlns:p14="http://schemas.microsoft.com/office/powerpoint/2010/main" val="1618688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8</a:t>
            </a:fld>
            <a:endParaRPr lang="en-US" dirty="0"/>
          </a:p>
        </p:txBody>
      </p:sp>
      <p:sp>
        <p:nvSpPr>
          <p:cNvPr id="16" name="Title 110">
            <a:extLst>
              <a:ext uri="{FF2B5EF4-FFF2-40B4-BE49-F238E27FC236}">
                <a16:creationId xmlns:a16="http://schemas.microsoft.com/office/drawing/2014/main" id="{F93EA0CE-083C-2278-7EF1-D47F2A968022}"/>
              </a:ext>
            </a:extLst>
          </p:cNvPr>
          <p:cNvSpPr>
            <a:spLocks noGrp="1"/>
          </p:cNvSpPr>
          <p:nvPr>
            <p:ph type="title"/>
          </p:nvPr>
        </p:nvSpPr>
        <p:spPr>
          <a:xfrm>
            <a:off x="2452697" y="200787"/>
            <a:ext cx="7286605" cy="634323"/>
          </a:xfrm>
        </p:spPr>
        <p:txBody>
          <a:bodyPr/>
          <a:lstStyle/>
          <a:p>
            <a:r>
              <a:rPr lang="en-US" dirty="0">
                <a:ln w="19050">
                  <a:solidFill>
                    <a:prstClr val="white"/>
                  </a:solidFill>
                </a:ln>
                <a:cs typeface="Posterama Bold"/>
              </a:rPr>
              <a:t>Background</a:t>
            </a:r>
          </a:p>
        </p:txBody>
      </p:sp>
      <p:sp>
        <p:nvSpPr>
          <p:cNvPr id="3" name="Text Placeholder 4">
            <a:extLst>
              <a:ext uri="{FF2B5EF4-FFF2-40B4-BE49-F238E27FC236}">
                <a16:creationId xmlns:a16="http://schemas.microsoft.com/office/drawing/2014/main" id="{307C9793-01E6-3C78-767F-B2C4022A269A}"/>
              </a:ext>
            </a:extLst>
          </p:cNvPr>
          <p:cNvSpPr txBox="1">
            <a:spLocks/>
          </p:cNvSpPr>
          <p:nvPr/>
        </p:nvSpPr>
        <p:spPr>
          <a:xfrm>
            <a:off x="4490351" y="1265021"/>
            <a:ext cx="3035881" cy="406530"/>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000" dirty="0"/>
              <a:t>Low Code Environment</a:t>
            </a:r>
            <a:endParaRPr lang="en-US" sz="2000"/>
          </a:p>
        </p:txBody>
      </p:sp>
      <p:sp>
        <p:nvSpPr>
          <p:cNvPr id="7" name="Text Placeholder 7">
            <a:extLst>
              <a:ext uri="{FF2B5EF4-FFF2-40B4-BE49-F238E27FC236}">
                <a16:creationId xmlns:a16="http://schemas.microsoft.com/office/drawing/2014/main" id="{A30E4991-AF33-D3A3-25E9-54870437FF2F}"/>
              </a:ext>
            </a:extLst>
          </p:cNvPr>
          <p:cNvSpPr txBox="1">
            <a:spLocks/>
          </p:cNvSpPr>
          <p:nvPr/>
        </p:nvSpPr>
        <p:spPr>
          <a:xfrm>
            <a:off x="3350215" y="833450"/>
            <a:ext cx="4984312" cy="433205"/>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cap="all" spc="200" baseline="0">
                <a:solidFill>
                  <a:schemeClr val="accent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dirty="0">
                <a:latin typeface="Arial"/>
                <a:cs typeface="Arial"/>
              </a:rPr>
              <a:t>Microsoft PowerApps</a:t>
            </a:r>
            <a:endParaRPr lang="en-US">
              <a:cs typeface="Posterama Bold"/>
            </a:endParaRPr>
          </a:p>
          <a:p>
            <a:pPr algn="ctr"/>
            <a:endParaRPr lang="en-US" sz="2600" dirty="0">
              <a:cs typeface="Posterama Bold"/>
            </a:endParaRPr>
          </a:p>
        </p:txBody>
      </p:sp>
      <p:pic>
        <p:nvPicPr>
          <p:cNvPr id="2" name="Picture 3">
            <a:extLst>
              <a:ext uri="{FF2B5EF4-FFF2-40B4-BE49-F238E27FC236}">
                <a16:creationId xmlns:a16="http://schemas.microsoft.com/office/drawing/2014/main" id="{1DEF4F93-4106-30CE-E097-3502829DCAFD}"/>
              </a:ext>
            </a:extLst>
          </p:cNvPr>
          <p:cNvPicPr>
            <a:picLocks noChangeAspect="1"/>
          </p:cNvPicPr>
          <p:nvPr/>
        </p:nvPicPr>
        <p:blipFill>
          <a:blip r:embed="rId3"/>
          <a:stretch>
            <a:fillRect/>
          </a:stretch>
        </p:blipFill>
        <p:spPr>
          <a:xfrm>
            <a:off x="242578" y="2015591"/>
            <a:ext cx="5101345" cy="4062248"/>
          </a:xfrm>
          <a:prstGeom prst="rect">
            <a:avLst/>
          </a:prstGeom>
        </p:spPr>
      </p:pic>
      <p:pic>
        <p:nvPicPr>
          <p:cNvPr id="4" name="Picture 5" descr="Graphical user interface, application, PowerPoint&#10;&#10;Description automatically generated">
            <a:extLst>
              <a:ext uri="{FF2B5EF4-FFF2-40B4-BE49-F238E27FC236}">
                <a16:creationId xmlns:a16="http://schemas.microsoft.com/office/drawing/2014/main" id="{90F04CBE-C975-134E-53B1-91E33999B0DD}"/>
              </a:ext>
            </a:extLst>
          </p:cNvPr>
          <p:cNvPicPr>
            <a:picLocks noChangeAspect="1"/>
          </p:cNvPicPr>
          <p:nvPr/>
        </p:nvPicPr>
        <p:blipFill>
          <a:blip r:embed="rId4"/>
          <a:stretch>
            <a:fillRect/>
          </a:stretch>
        </p:blipFill>
        <p:spPr>
          <a:xfrm>
            <a:off x="5842602" y="2015453"/>
            <a:ext cx="6106820" cy="4062528"/>
          </a:xfrm>
          <a:prstGeom prst="rect">
            <a:avLst/>
          </a:prstGeom>
        </p:spPr>
      </p:pic>
      <p:sp>
        <p:nvSpPr>
          <p:cNvPr id="6" name="Rectangle 5">
            <a:extLst>
              <a:ext uri="{FF2B5EF4-FFF2-40B4-BE49-F238E27FC236}">
                <a16:creationId xmlns:a16="http://schemas.microsoft.com/office/drawing/2014/main" id="{32C39DA0-0271-D34C-6353-1A6794823140}"/>
              </a:ext>
            </a:extLst>
          </p:cNvPr>
          <p:cNvSpPr/>
          <p:nvPr/>
        </p:nvSpPr>
        <p:spPr>
          <a:xfrm>
            <a:off x="6894285" y="2024743"/>
            <a:ext cx="442686" cy="246742"/>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C9B43F-F860-4B1B-AFF0-6EE3927BC0D1}"/>
              </a:ext>
            </a:extLst>
          </p:cNvPr>
          <p:cNvSpPr/>
          <p:nvPr/>
        </p:nvSpPr>
        <p:spPr>
          <a:xfrm>
            <a:off x="6926942" y="2797628"/>
            <a:ext cx="442686" cy="18142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4B09A8-D71D-9BAB-B1AE-30422B4D9EC8}"/>
              </a:ext>
            </a:extLst>
          </p:cNvPr>
          <p:cNvSpPr/>
          <p:nvPr/>
        </p:nvSpPr>
        <p:spPr>
          <a:xfrm>
            <a:off x="8635999" y="4332512"/>
            <a:ext cx="435429" cy="15240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10" descr="Badge 1 with solid fill">
            <a:extLst>
              <a:ext uri="{FF2B5EF4-FFF2-40B4-BE49-F238E27FC236}">
                <a16:creationId xmlns:a16="http://schemas.microsoft.com/office/drawing/2014/main" id="{832F3B14-6AE2-D9BC-F496-54D4EAF82A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8515" y="2202543"/>
            <a:ext cx="275772" cy="272144"/>
          </a:xfrm>
          <a:prstGeom prst="rect">
            <a:avLst/>
          </a:prstGeom>
        </p:spPr>
      </p:pic>
      <p:pic>
        <p:nvPicPr>
          <p:cNvPr id="11" name="Graphic 11" descr="Badge with solid fill">
            <a:extLst>
              <a:ext uri="{FF2B5EF4-FFF2-40B4-BE49-F238E27FC236}">
                <a16:creationId xmlns:a16="http://schemas.microsoft.com/office/drawing/2014/main" id="{E2568DFB-D949-C44F-8139-98FE5C1299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4142" y="2743199"/>
            <a:ext cx="286658" cy="290287"/>
          </a:xfrm>
          <a:prstGeom prst="rect">
            <a:avLst/>
          </a:prstGeom>
        </p:spPr>
      </p:pic>
      <p:pic>
        <p:nvPicPr>
          <p:cNvPr id="12" name="Graphic 12" descr="Badge 3 with solid fill">
            <a:extLst>
              <a:ext uri="{FF2B5EF4-FFF2-40B4-BE49-F238E27FC236}">
                <a16:creationId xmlns:a16="http://schemas.microsoft.com/office/drawing/2014/main" id="{EEB158F1-E0E6-A465-9C69-469187E66D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82429" y="4278086"/>
            <a:ext cx="304800" cy="304800"/>
          </a:xfrm>
          <a:prstGeom prst="rect">
            <a:avLst/>
          </a:prstGeom>
        </p:spPr>
      </p:pic>
    </p:spTree>
    <p:extLst>
      <p:ext uri="{BB962C8B-B14F-4D97-AF65-F5344CB8AC3E}">
        <p14:creationId xmlns:p14="http://schemas.microsoft.com/office/powerpoint/2010/main" val="358605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9AC5B5-DBFF-474A-8D9B-1133B9C0066D}"/>
              </a:ext>
            </a:extLst>
          </p:cNvPr>
          <p:cNvSpPr>
            <a:spLocks noGrp="1"/>
          </p:cNvSpPr>
          <p:nvPr>
            <p:ph type="title"/>
          </p:nvPr>
        </p:nvSpPr>
        <p:spPr>
          <a:xfrm>
            <a:off x="2451534" y="416448"/>
            <a:ext cx="7287768" cy="630936"/>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a:ea typeface="+mj-lt"/>
                <a:cs typeface="+mj-lt"/>
              </a:rPr>
              <a:t>System Overview</a:t>
            </a:r>
            <a:endParaRPr lang="en-US" dirty="0"/>
          </a:p>
          <a:p>
            <a:pPr lvl="0"/>
            <a:endParaRPr lang="en-US" sz="3600" dirty="0">
              <a:ln w="19050">
                <a:solidFill>
                  <a:prstClr val="white"/>
                </a:solidFill>
              </a:ln>
              <a:cs typeface="Posterama Bold"/>
            </a:endParaRPr>
          </a:p>
        </p:txBody>
      </p:sp>
      <p:sp>
        <p:nvSpPr>
          <p:cNvPr id="38" name="Slide Number Placeholder 37">
            <a:extLst>
              <a:ext uri="{FF2B5EF4-FFF2-40B4-BE49-F238E27FC236}">
                <a16:creationId xmlns:a16="http://schemas.microsoft.com/office/drawing/2014/main" id="{FB8C2F46-6F7F-433F-82F4-E8079F414C5A}"/>
              </a:ext>
            </a:extLst>
          </p:cNvPr>
          <p:cNvSpPr>
            <a:spLocks noGrp="1"/>
          </p:cNvSpPr>
          <p:nvPr>
            <p:ph type="sldNum" sz="quarter" idx="12"/>
          </p:nvPr>
        </p:nvSpPr>
        <p:spPr>
          <a:xfrm>
            <a:off x="8610600" y="6356350"/>
            <a:ext cx="2743200" cy="365125"/>
          </a:xfrm>
        </p:spPr>
        <p:txBody>
          <a:bodyPr/>
          <a:lstStyle/>
          <a:p>
            <a:fld id="{A402E4C0-AD5E-4E8C-9F21-7CCE474BDCEB}" type="slidenum">
              <a:rPr lang="en-US" smtClean="0"/>
              <a:pPr/>
              <a:t>9</a:t>
            </a:fld>
            <a:endParaRPr lang="en-US" dirty="0"/>
          </a:p>
        </p:txBody>
      </p:sp>
      <p:pic>
        <p:nvPicPr>
          <p:cNvPr id="3" name="Picture 3" descr="Diagram&#10;&#10;Description automatically generated">
            <a:extLst>
              <a:ext uri="{FF2B5EF4-FFF2-40B4-BE49-F238E27FC236}">
                <a16:creationId xmlns:a16="http://schemas.microsoft.com/office/drawing/2014/main" id="{315CC44A-A5DC-1C9C-E42D-81C0F4BFB6C9}"/>
              </a:ext>
            </a:extLst>
          </p:cNvPr>
          <p:cNvPicPr>
            <a:picLocks noChangeAspect="1"/>
          </p:cNvPicPr>
          <p:nvPr/>
        </p:nvPicPr>
        <p:blipFill>
          <a:blip r:embed="rId2"/>
          <a:stretch>
            <a:fillRect/>
          </a:stretch>
        </p:blipFill>
        <p:spPr>
          <a:xfrm>
            <a:off x="730624" y="1179639"/>
            <a:ext cx="10697133" cy="5132975"/>
          </a:xfrm>
          <a:prstGeom prst="rect">
            <a:avLst/>
          </a:prstGeom>
        </p:spPr>
      </p:pic>
    </p:spTree>
    <p:extLst>
      <p:ext uri="{BB962C8B-B14F-4D97-AF65-F5344CB8AC3E}">
        <p14:creationId xmlns:p14="http://schemas.microsoft.com/office/powerpoint/2010/main" val="3509378933"/>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D2D45-3944-4D77-9142-02FD272EF319}">
  <ds:schemaRefs>
    <ds:schemaRef ds:uri="http://schemas.microsoft.com/sharepoint/v3/contenttype/forms"/>
  </ds:schemaRefs>
</ds:datastoreItem>
</file>

<file path=customXml/itemProps3.xml><?xml version="1.0" encoding="utf-8"?>
<ds:datastoreItem xmlns:ds="http://schemas.openxmlformats.org/officeDocument/2006/customXml" ds:itemID="{3258F013-9E4A-4975-A97B-33FEBC5FEE8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937</Words>
  <Application>Microsoft Office PowerPoint</Application>
  <PresentationFormat>Widescreen</PresentationFormat>
  <Paragraphs>264</Paragraphs>
  <Slides>38</Slides>
  <Notes>4</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 </vt:lpstr>
      <vt:lpstr>Teams</vt:lpstr>
      <vt:lpstr>Presentation Overview</vt:lpstr>
      <vt:lpstr>Who is Santa Barbara Public defender? </vt:lpstr>
      <vt:lpstr>Project Introduction</vt:lpstr>
      <vt:lpstr>Purpose/goals</vt:lpstr>
      <vt:lpstr>TECHNologies used</vt:lpstr>
      <vt:lpstr>Background</vt:lpstr>
      <vt:lpstr>System Overview </vt:lpstr>
      <vt:lpstr>Power Automate </vt:lpstr>
      <vt:lpstr>Power Automate </vt:lpstr>
      <vt:lpstr>Power Automate </vt:lpstr>
      <vt:lpstr>Database + Migration</vt:lpstr>
      <vt:lpstr>SharePoint List Security </vt:lpstr>
      <vt:lpstr>user Authentication </vt:lpstr>
      <vt:lpstr>Ticket Assignment Automation </vt:lpstr>
      <vt:lpstr>PowerPoint Presentation</vt:lpstr>
      <vt:lpstr>Home</vt:lpstr>
      <vt:lpstr>Create A Ticket</vt:lpstr>
      <vt:lpstr>Resolve a ticket </vt:lpstr>
      <vt:lpstr>My Tickets</vt:lpstr>
      <vt:lpstr>Single Ticket Info</vt:lpstr>
      <vt:lpstr>KNOWLEDGE bASE</vt:lpstr>
      <vt:lpstr>ManAger Tools</vt:lpstr>
      <vt:lpstr>All tICKETS</vt:lpstr>
      <vt:lpstr>All tICKETS</vt:lpstr>
      <vt:lpstr>Tag Manager</vt:lpstr>
      <vt:lpstr>ASSIGN ROLE</vt:lpstr>
      <vt:lpstr>Alerts </vt:lpstr>
      <vt:lpstr>All Alerts/Info </vt:lpstr>
      <vt:lpstr>Email notifications </vt:lpstr>
      <vt:lpstr>Interface To Database Interaction</vt:lpstr>
      <vt:lpstr>Responsive Design</vt:lpstr>
      <vt:lpstr>Mobile  design</vt:lpstr>
      <vt:lpstr>Limitations</vt:lpstr>
      <vt:lpstr>Future Recommendations </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Digitization and Modernization of PDHelpdesk Ticketing System </dc:title>
  <dc:creator/>
  <cp:lastModifiedBy/>
  <cp:revision>2760</cp:revision>
  <dcterms:created xsi:type="dcterms:W3CDTF">2021-08-17T04:23:05Z</dcterms:created>
  <dcterms:modified xsi:type="dcterms:W3CDTF">2023-05-05T00:54:59Z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