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  <p:embeddedFont>
      <p:font typeface="Trebuchet MS" panose="020B0603020202020204" pitchFamily="34" charset="0"/>
      <p:regular r:id="rId31"/>
      <p:bold r:id="rId32"/>
      <p:italic r:id="rId33"/>
      <p:boldItalic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75" y="7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3add6d0978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3add6d0978_2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3b988a236c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3b988a236c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3add6d0978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3add6d0978_2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3add6d0978_2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3add6d0978_2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●"/>
            </a:pP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 the Brand: The back-end manually researches if the device’s Brand sells the user’s information or not, and then inputs this into our database. If they sell the user’s information, this results in a lower privacy score. If they do not, it increases the privacy score. 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●"/>
            </a:pP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 the Device: The back-end manually researches and inputs into our database what type of privacy information a device stores (Payment information, social security, address, date of birth, etc). 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●"/>
            </a:pP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These are all criteria which we are not able to automatically capture via an API, and thus would have to be manually inputted per-device. 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3add6d0978_2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3add6d0978_2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3b25a8af2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3b25a8af2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3add6d0978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3add6d0978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3add6d0978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3add6d0978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3add6d097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3add6d097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3add6d0978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3add6d0978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3ac25d7c00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3ac25d7c00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e1fe9c54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e1fe9c54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3ac25d7c00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3ac25d7c00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some pictures/diagrams. (picture source/link).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3ac25d7c00_0_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3ac25d7c00_0_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3ac25d7c00_0_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3ac25d7c00_0_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3ac25d7c00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3ac25d7c00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Due to NMAP by itself being insufficient for returning expansive information about a device, we then incorporated Fing API as a second layer of device detection.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○"/>
            </a:pPr>
            <a:r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Saved in JavaScript Object Notation → known for particularly human-readable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3ac25d7c00_0_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3ac25d7c00_0_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●"/>
            </a:pP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Scored most device’s security and privacy (with independent scores for both the Brand and Device itself)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●"/>
            </a:pP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Launched a user-interface to present this information.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3add6d0978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3add6d0978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3add6d0978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3add6d0978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jMKcR_tvtD8vI66BrGqFBAGo4Fz4KOsm/view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dicaldesignandoutsourcing.com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qinetiq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jpg"/><Relationship Id="rId10" Type="http://schemas.openxmlformats.org/officeDocument/2006/relationships/hyperlink" Target="http://www.amazon.com" TargetMode="External"/><Relationship Id="rId4" Type="http://schemas.openxmlformats.org/officeDocument/2006/relationships/image" Target="../media/image3.jpg"/><Relationship Id="rId9" Type="http://schemas.openxmlformats.org/officeDocument/2006/relationships/hyperlink" Target="http://www.tesla.co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lypsium.com" TargetMode="External"/><Relationship Id="rId3" Type="http://schemas.openxmlformats.org/officeDocument/2006/relationships/image" Target="../media/image6.jpg"/><Relationship Id="rId7" Type="http://schemas.openxmlformats.org/officeDocument/2006/relationships/hyperlink" Target="http://www.upguard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hackread.com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773700" y="1026050"/>
            <a:ext cx="7596600" cy="23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77" b="1"/>
              <a:t>Home and Office Security Scanner (HOSS) </a:t>
            </a:r>
            <a:endParaRPr sz="4977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4294967295"/>
          </p:nvPr>
        </p:nvSpPr>
        <p:spPr>
          <a:xfrm>
            <a:off x="478150" y="2277175"/>
            <a:ext cx="8520600" cy="2223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By: 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Ricardo Castellanos, Luis Cortez, Diego Flores, Adrian Holloway, Jivan Karapetian, 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Minsu Lee, Asahel Monroy, Ashley Pablo - Ramirez, Garrett Stewart, Guang Wu</a:t>
            </a:r>
            <a:endParaRPr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n" sz="160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Liaison: Dr. Anson Fong</a:t>
            </a:r>
            <a:endParaRPr sz="160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6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539"/>
              <a:buFont typeface="Arial"/>
              <a:buNone/>
            </a:pPr>
            <a:r>
              <a:rPr lang="en" sz="160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Faculty Advisor: Dr. Huiping Guo</a:t>
            </a:r>
            <a:endParaRPr sz="184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fld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0300" y="2297400"/>
            <a:ext cx="548700" cy="5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Scanning and Identifying Devices </a:t>
            </a:r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45954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NMAP and Fing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NMAP - Network Scanner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List of devices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IP Address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MAC address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Hostname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Open Ports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Fing - Device Recognition API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Brand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Model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Type</a:t>
            </a:r>
            <a:endParaRPr/>
          </a:p>
        </p:txBody>
      </p:sp>
      <p:pic>
        <p:nvPicPr>
          <p:cNvPr id="179" name="Google Shape;17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0950" y="1288375"/>
            <a:ext cx="2826327" cy="151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6600" y="3245598"/>
            <a:ext cx="3275025" cy="123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10</a:t>
            </a:fld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2" name="Google Shape;18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72450" y="132150"/>
            <a:ext cx="548700" cy="5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Fetching Scores </a:t>
            </a:r>
            <a:endParaRPr/>
          </a:p>
        </p:txBody>
      </p:sp>
      <p:sp>
        <p:nvSpPr>
          <p:cNvPr id="188" name="Google Shape;188;p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5304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Security and Privacy Scores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By Brand or Model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Brand has generic score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Model has specific score based on features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Brand score for no specific device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 entries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Insert brand and model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Score -1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Scores are then inserted into scan results and scan table is displayed</a:t>
            </a:r>
            <a:endParaRPr/>
          </a:p>
        </p:txBody>
      </p:sp>
      <p:pic>
        <p:nvPicPr>
          <p:cNvPr id="189" name="Google Shape;18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7777" y="1991344"/>
            <a:ext cx="3680102" cy="99190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11</a:t>
            </a:fld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1" name="Google Shape;19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2450" y="132150"/>
            <a:ext cx="548700" cy="5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Device Security Score Implementation </a:t>
            </a:r>
            <a:endParaRPr/>
          </a:p>
        </p:txBody>
      </p:sp>
      <p:sp>
        <p:nvSpPr>
          <p:cNvPr id="197" name="Google Shape;197;p2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4164000" cy="31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Encryption Method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Weight of 50%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Ex: AES (10)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Communication Protocol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Weight of 30 %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Ex: SNMP (8)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Default Security Settings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Weight of 20%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Authentication + 2FA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Automatic Updates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UDID</a:t>
            </a:r>
            <a:endParaRPr/>
          </a:p>
        </p:txBody>
      </p:sp>
      <p:pic>
        <p:nvPicPr>
          <p:cNvPr id="198" name="Google Shape;19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8300" y="1554525"/>
            <a:ext cx="4363500" cy="245268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12</a:t>
            </a:fld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0" name="Google Shape;200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2450" y="132150"/>
            <a:ext cx="548700" cy="5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Privacy Score </a:t>
            </a:r>
            <a:endParaRPr/>
          </a:p>
        </p:txBody>
      </p:sp>
      <p:sp>
        <p:nvSpPr>
          <p:cNvPr id="206" name="Google Shape;206;p25"/>
          <p:cNvSpPr txBox="1"/>
          <p:nvPr/>
        </p:nvSpPr>
        <p:spPr>
          <a:xfrm>
            <a:off x="311700" y="1147225"/>
            <a:ext cx="4862700" cy="3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5 point rating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Research &amp; manually enter data into database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Two separate criterias for privacy score: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Brand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Do they sell their data?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If they do, then results in a lower score.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If they don’t, then results in a higher score. 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Device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What type of information is stored?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Payment info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Address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DOB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Social Security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marL="1828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13</a:t>
            </a:fld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8" name="Google Shape;20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4400" y="1875762"/>
            <a:ext cx="3719100" cy="139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2450" y="132150"/>
            <a:ext cx="548700" cy="5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 of CVE API</a:t>
            </a:r>
            <a:endParaRPr/>
          </a:p>
        </p:txBody>
      </p:sp>
      <p:sp>
        <p:nvSpPr>
          <p:cNvPr id="215" name="Google Shape;215;p2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7641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702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50"/>
              <a:buChar char="●"/>
            </a:pPr>
            <a:r>
              <a:rPr lang="en" sz="1550"/>
              <a:t>Common Vulnerabilities and Exposures (CVE) </a:t>
            </a:r>
            <a:endParaRPr sz="1550"/>
          </a:p>
          <a:p>
            <a:pPr marL="914400" lvl="1" indent="-32067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50"/>
              <a:buChar char="○"/>
            </a:pPr>
            <a:r>
              <a:rPr lang="en" sz="1450"/>
              <a:t>list of publicity vulnerabilities for a brand </a:t>
            </a:r>
            <a:endParaRPr sz="1450"/>
          </a:p>
          <a:p>
            <a:pPr marL="45720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550"/>
          </a:p>
          <a:p>
            <a:pPr marL="45720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endParaRPr sz="1550"/>
          </a:p>
        </p:txBody>
      </p:sp>
      <p:pic>
        <p:nvPicPr>
          <p:cNvPr id="216" name="Google Shape;21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53684"/>
            <a:ext cx="9144003" cy="10626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7" name="Google Shape;217;p26"/>
          <p:cNvCxnSpPr/>
          <p:nvPr/>
        </p:nvCxnSpPr>
        <p:spPr>
          <a:xfrm>
            <a:off x="4364400" y="2284325"/>
            <a:ext cx="7500" cy="47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8" name="Google Shape;218;p2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14</a:t>
            </a:fld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9" name="Google Shape;21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2450" y="132150"/>
            <a:ext cx="548700" cy="5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 of CVE API Cont’d</a:t>
            </a:r>
            <a:endParaRPr/>
          </a:p>
        </p:txBody>
      </p:sp>
      <p:sp>
        <p:nvSpPr>
          <p:cNvPr id="225" name="Google Shape;225;p27"/>
          <p:cNvSpPr txBox="1"/>
          <p:nvPr/>
        </p:nvSpPr>
        <p:spPr>
          <a:xfrm>
            <a:off x="2106300" y="1003500"/>
            <a:ext cx="4931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 separate utility for getting CVE scores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Retrieve and sum all scores for a given brand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Use a weighted average to output a final score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27"/>
          <p:cNvSpPr txBox="1"/>
          <p:nvPr/>
        </p:nvSpPr>
        <p:spPr>
          <a:xfrm>
            <a:off x="2393550" y="2057763"/>
            <a:ext cx="4356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We use the result of this calculation to update our database, rounding to the nearest tenth 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7" name="Google Shape;22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3975" y="3149225"/>
            <a:ext cx="4416475" cy="120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7"/>
          <p:cNvSpPr txBox="1"/>
          <p:nvPr/>
        </p:nvSpPr>
        <p:spPr>
          <a:xfrm>
            <a:off x="2393550" y="2749025"/>
            <a:ext cx="435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Provides a baseline score for unscored brands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9" name="Google Shape;229;p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15</a:t>
            </a:fld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0" name="Google Shape;230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2450" y="132150"/>
            <a:ext cx="548700" cy="5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 video</a:t>
            </a:r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16</a:t>
            </a:fld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7" name="Google Shape;237;p28" title="2023-05-04 20-45-55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1848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Unfulfilled Goals</a:t>
            </a:r>
            <a:endParaRPr/>
          </a:p>
        </p:txBody>
      </p:sp>
      <p:sp>
        <p:nvSpPr>
          <p:cNvPr id="243" name="Google Shape;243;p2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447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Track how much server-traffic is going into a device’s MAC address and use that as part of the criteria for the device’s security score.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Fully automate finding a device’s 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Encryption method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brand data-sharing policies 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Communication protocols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two-factor authentication</a:t>
            </a:r>
            <a:endParaRPr/>
          </a:p>
        </p:txBody>
      </p:sp>
      <p:sp>
        <p:nvSpPr>
          <p:cNvPr id="244" name="Google Shape;244;p29"/>
          <p:cNvSpPr txBox="1"/>
          <p:nvPr/>
        </p:nvSpPr>
        <p:spPr>
          <a:xfrm>
            <a:off x="5197825" y="4277675"/>
            <a:ext cx="3301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" sz="8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mage Sources: skillcast.com, onlinebusiness.umd.edu</a:t>
            </a:r>
            <a:endParaRPr sz="8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5" name="Google Shape;24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6450" y="2737575"/>
            <a:ext cx="2533374" cy="137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6450" y="1060176"/>
            <a:ext cx="2534440" cy="1511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17</a:t>
            </a:fld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8" name="Google Shape;248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72450" y="132150"/>
            <a:ext cx="548700" cy="5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Plans</a:t>
            </a:r>
            <a:endParaRPr/>
          </a:p>
        </p:txBody>
      </p:sp>
      <p:sp>
        <p:nvSpPr>
          <p:cNvPr id="254" name="Google Shape;254;p30"/>
          <p:cNvSpPr txBox="1">
            <a:spLocks noGrp="1"/>
          </p:cNvSpPr>
          <p:nvPr>
            <p:ph type="body" idx="1"/>
          </p:nvPr>
        </p:nvSpPr>
        <p:spPr>
          <a:xfrm>
            <a:off x="270300" y="1350425"/>
            <a:ext cx="4301700" cy="27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861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90"/>
              <a:buChar char="●"/>
            </a:pPr>
            <a:r>
              <a:rPr lang="en" sz="1890"/>
              <a:t>Accomplish our unfulfilled goals</a:t>
            </a:r>
            <a:endParaRPr sz="1890"/>
          </a:p>
          <a:p>
            <a:pPr marL="457200" lvl="0" indent="-34861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90"/>
              <a:buChar char="●"/>
            </a:pPr>
            <a:r>
              <a:rPr lang="en" sz="1890"/>
              <a:t>Incorporate a way for the user to manually enter their device’s information.</a:t>
            </a:r>
            <a:endParaRPr sz="1890"/>
          </a:p>
          <a:p>
            <a:pPr marL="457200" lvl="0" indent="-34861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90"/>
              <a:buChar char="●"/>
            </a:pPr>
            <a:r>
              <a:rPr lang="en" sz="1890"/>
              <a:t>Provide users with</a:t>
            </a:r>
            <a:r>
              <a:rPr lang="en" sz="1890" b="1" i="1"/>
              <a:t> </a:t>
            </a:r>
            <a:r>
              <a:rPr lang="en" sz="1890" i="1"/>
              <a:t>recommendations </a:t>
            </a:r>
            <a:r>
              <a:rPr lang="en" sz="1890"/>
              <a:t>as to how to improve their security and privacy</a:t>
            </a:r>
            <a:endParaRPr sz="1890"/>
          </a:p>
        </p:txBody>
      </p:sp>
      <p:pic>
        <p:nvPicPr>
          <p:cNvPr id="255" name="Google Shape;25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2900" y="1413000"/>
            <a:ext cx="3929400" cy="2208323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0"/>
          <p:cNvSpPr txBox="1"/>
          <p:nvPr/>
        </p:nvSpPr>
        <p:spPr>
          <a:xfrm>
            <a:off x="6020075" y="3669625"/>
            <a:ext cx="3344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Image Source: Salesforce.com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7" name="Google Shape;257;p3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18</a:t>
            </a:fld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8" name="Google Shape;258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2450" y="132150"/>
            <a:ext cx="548700" cy="5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1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264" name="Google Shape;264;p31"/>
          <p:cNvSpPr txBox="1">
            <a:spLocks noGrp="1"/>
          </p:cNvSpPr>
          <p:nvPr>
            <p:ph type="body" idx="1"/>
          </p:nvPr>
        </p:nvSpPr>
        <p:spPr>
          <a:xfrm>
            <a:off x="2933700" y="4159350"/>
            <a:ext cx="29880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Image source: www.freeiconspng.com/images/q-and-a-icon</a:t>
            </a:r>
            <a:endParaRPr sz="800"/>
          </a:p>
        </p:txBody>
      </p:sp>
      <p:pic>
        <p:nvPicPr>
          <p:cNvPr id="265" name="Google Shape;26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9525" y="1145888"/>
            <a:ext cx="2204950" cy="307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19</a:t>
            </a:fld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7" name="Google Shape;26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2450" y="132150"/>
            <a:ext cx="548700" cy="5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299400" y="1307850"/>
            <a:ext cx="4519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/>
          </a:bodyPr>
          <a:lstStyle/>
          <a:p>
            <a:pPr marL="457200" lvl="0" indent="-36580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541"/>
              <a:t>What is The Internet of Things</a:t>
            </a:r>
            <a:endParaRPr sz="2541"/>
          </a:p>
          <a:p>
            <a:pPr marL="457200" lvl="0" indent="-36580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541"/>
              <a:t>What is HOSS and its Design Principles</a:t>
            </a:r>
            <a:endParaRPr sz="2541"/>
          </a:p>
          <a:p>
            <a:pPr marL="457200" lvl="0" indent="-36580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541"/>
              <a:t>Achievements</a:t>
            </a:r>
            <a:endParaRPr sz="2541"/>
          </a:p>
          <a:p>
            <a:pPr marL="457200" lvl="0" indent="-36580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541"/>
              <a:t>Data flow diagram </a:t>
            </a:r>
            <a:endParaRPr sz="2541"/>
          </a:p>
          <a:p>
            <a:pPr marL="457200" lvl="0" indent="-36580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541"/>
              <a:t>In-Depth look at functions</a:t>
            </a:r>
            <a:endParaRPr sz="2541"/>
          </a:p>
          <a:p>
            <a:pPr marL="457200" lvl="0" indent="-36580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541"/>
              <a:t>Video Demo</a:t>
            </a:r>
            <a:endParaRPr sz="2541"/>
          </a:p>
          <a:p>
            <a:pPr marL="457200" lvl="0" indent="-36580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541"/>
              <a:t>Future Plans and Opportunities</a:t>
            </a:r>
            <a:endParaRPr sz="2541"/>
          </a:p>
          <a:p>
            <a:pPr marL="457200" lvl="0" indent="-36580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541"/>
              <a:t>Q&amp;A</a:t>
            </a:r>
            <a:endParaRPr sz="2541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5197300" y="3329525"/>
            <a:ext cx="308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fld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4000" y="246575"/>
            <a:ext cx="3363600" cy="33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/>
              <a:t>THANK YOU!</a:t>
            </a:r>
            <a:endParaRPr sz="6000" b="1"/>
          </a:p>
        </p:txBody>
      </p:sp>
      <p:sp>
        <p:nvSpPr>
          <p:cNvPr id="273" name="Google Shape;273;p3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20</a:t>
            </a:fld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3605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Internet of Things</a:t>
            </a:r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223850" y="976800"/>
            <a:ext cx="3953400" cy="39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Merriam-Webster on IoT: “the networking capability that allows information to be sent to and received from objects and devices…using the Internet “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Capabilities such as sensors, video and voice recording, processing abilities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Applications: Smart Vehicles, Smart Home, Health Care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1000" y="1017724"/>
            <a:ext cx="2233701" cy="14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8452" y="800425"/>
            <a:ext cx="1872501" cy="130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2438" y="2493350"/>
            <a:ext cx="2050826" cy="15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52622" y="2039113"/>
            <a:ext cx="1604150" cy="15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4783800" y="4358200"/>
            <a:ext cx="4360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highlight>
                  <a:schemeClr val="lt1"/>
                </a:highlight>
              </a:rPr>
              <a:t>Image sources: </a:t>
            </a:r>
            <a:r>
              <a:rPr lang="en" sz="800" u="sng">
                <a:solidFill>
                  <a:schemeClr val="hlink"/>
                </a:solidFill>
                <a:highlight>
                  <a:schemeClr val="lt1"/>
                </a:highlight>
                <a:hlinkClick r:id="rId7"/>
              </a:rPr>
              <a:t>www.qinetiq.com</a:t>
            </a:r>
            <a:r>
              <a:rPr lang="en" sz="800">
                <a:highlight>
                  <a:schemeClr val="lt1"/>
                </a:highlight>
              </a:rPr>
              <a:t>, </a:t>
            </a:r>
            <a:r>
              <a:rPr lang="en" sz="800" u="sng">
                <a:solidFill>
                  <a:schemeClr val="hlink"/>
                </a:solidFill>
                <a:highlight>
                  <a:schemeClr val="lt1"/>
                </a:highlight>
                <a:hlinkClick r:id="rId8"/>
              </a:rPr>
              <a:t>www.medicaldesignandoutsourcing.com/</a:t>
            </a:r>
            <a:r>
              <a:rPr lang="en" sz="800">
                <a:highlight>
                  <a:schemeClr val="lt1"/>
                </a:highlight>
              </a:rPr>
              <a:t>, </a:t>
            </a:r>
            <a:endParaRPr sz="800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ighlight>
                  <a:schemeClr val="lt1"/>
                </a:highlight>
                <a:hlinkClick r:id="rId9"/>
              </a:rPr>
              <a:t>www.tesla.com</a:t>
            </a:r>
            <a:r>
              <a:rPr lang="en" sz="800">
                <a:highlight>
                  <a:schemeClr val="lt1"/>
                </a:highlight>
              </a:rPr>
              <a:t> </a:t>
            </a:r>
            <a:r>
              <a:rPr lang="en" sz="800" u="sng">
                <a:solidFill>
                  <a:schemeClr val="hlink"/>
                </a:solidFill>
                <a:highlight>
                  <a:schemeClr val="lt1"/>
                </a:highlight>
                <a:hlinkClick r:id="rId10"/>
              </a:rPr>
              <a:t>www.amazon.com</a:t>
            </a:r>
            <a:endParaRPr sz="800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</a:t>
            </a:fld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472450" y="132150"/>
            <a:ext cx="548700" cy="5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Security Issues in Smart Devices</a:t>
            </a:r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164225" y="1307850"/>
            <a:ext cx="4212900" cy="37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7200"/>
              <a:t>IoT devices come with their share of security and privacy issues.</a:t>
            </a:r>
            <a:endParaRPr sz="72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7200"/>
              <a:t>Examples:</a:t>
            </a:r>
            <a:endParaRPr sz="72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7200"/>
              <a:t>Unknown devices connected to network</a:t>
            </a:r>
            <a:endParaRPr sz="72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7200"/>
              <a:t>Vulnerable firmware </a:t>
            </a:r>
            <a:endParaRPr sz="72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7200"/>
              <a:t>Poor testing, unpatched vulnerabilities, and lack of updates </a:t>
            </a:r>
            <a:endParaRPr sz="72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7200"/>
              <a:t>Device vendor selling user data</a:t>
            </a:r>
            <a:endParaRPr sz="7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7" name="Google Shape;11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0598" y="1333198"/>
            <a:ext cx="2001275" cy="1344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8025" y="1152475"/>
            <a:ext cx="2147251" cy="158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0600" y="2992726"/>
            <a:ext cx="2001274" cy="131662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4640600" y="4562650"/>
            <a:ext cx="424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highlight>
                  <a:srgbClr val="FFFFFF"/>
                </a:highlight>
              </a:rPr>
              <a:t>Image sources: </a:t>
            </a:r>
            <a:r>
              <a:rPr lang="en" sz="800" u="sng">
                <a:solidFill>
                  <a:schemeClr val="hlink"/>
                </a:solidFill>
                <a:highlight>
                  <a:srgbClr val="FFFFFF"/>
                </a:highlight>
                <a:hlinkClick r:id="rId6"/>
              </a:rPr>
              <a:t>www.hackread.com</a:t>
            </a:r>
            <a:r>
              <a:rPr lang="en" sz="800">
                <a:highlight>
                  <a:srgbClr val="FFFFFF"/>
                </a:highlight>
              </a:rPr>
              <a:t>, </a:t>
            </a:r>
            <a:r>
              <a:rPr lang="en" sz="800" u="sng">
                <a:solidFill>
                  <a:schemeClr val="hlink"/>
                </a:solidFill>
                <a:highlight>
                  <a:srgbClr val="FFFFFF"/>
                </a:highlight>
                <a:hlinkClick r:id="rId7"/>
              </a:rPr>
              <a:t>www.upguard.com</a:t>
            </a:r>
            <a:r>
              <a:rPr lang="en" sz="800">
                <a:highlight>
                  <a:srgbClr val="FFFFFF"/>
                </a:highlight>
              </a:rPr>
              <a:t>, </a:t>
            </a:r>
            <a:r>
              <a:rPr lang="en" sz="800" u="sng">
                <a:solidFill>
                  <a:schemeClr val="hlink"/>
                </a:solidFill>
                <a:highlight>
                  <a:srgbClr val="FFFFFF"/>
                </a:highlight>
                <a:hlinkClick r:id="rId8"/>
              </a:rPr>
              <a:t>www.eclypsium.com</a:t>
            </a:r>
            <a:r>
              <a:rPr lang="en" sz="800">
                <a:highlight>
                  <a:srgbClr val="FFFFFF"/>
                </a:highlight>
              </a:rPr>
              <a:t>, www.pc.net</a:t>
            </a:r>
            <a:endParaRPr sz="800">
              <a:highlight>
                <a:srgbClr val="FFFFFF"/>
              </a:highlight>
            </a:endParaRPr>
          </a:p>
        </p:txBody>
      </p:sp>
      <p:sp>
        <p:nvSpPr>
          <p:cNvPr id="121" name="Google Shape;121;p1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</a:t>
            </a:fld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72450" y="132150"/>
            <a:ext cx="548700" cy="5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311700" y="2397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HOSS?</a:t>
            </a:r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body" idx="1"/>
          </p:nvPr>
        </p:nvSpPr>
        <p:spPr>
          <a:xfrm>
            <a:off x="258625" y="864275"/>
            <a:ext cx="8447700" cy="19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457200" lvl="0" indent="-34194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550"/>
              <a:t>HOSS is a software application which provides two solutions for the issue of IoT device vulnerabilities.</a:t>
            </a:r>
            <a:endParaRPr sz="2550"/>
          </a:p>
          <a:p>
            <a:pPr marL="914400" lvl="1" indent="-299719" algn="l" rtl="0">
              <a:spcBef>
                <a:spcPts val="0"/>
              </a:spcBef>
              <a:spcAft>
                <a:spcPts val="0"/>
              </a:spcAft>
              <a:buSzPct val="80000"/>
              <a:buChar char="○"/>
            </a:pPr>
            <a:r>
              <a:rPr lang="en" sz="2000" b="1"/>
              <a:t>First Solution</a:t>
            </a:r>
            <a:r>
              <a:rPr lang="en" sz="2000"/>
              <a:t>: HOSS provides users a list of all connected IoT devices in their network.</a:t>
            </a:r>
            <a:r>
              <a:rPr lang="en" sz="1600"/>
              <a:t> </a:t>
            </a:r>
            <a:endParaRPr sz="16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000" b="1"/>
              <a:t>Second Solution</a:t>
            </a:r>
            <a:r>
              <a:rPr lang="en" sz="2000"/>
              <a:t>: HOSS provides a security and privacy assessment of these devices and their brands</a:t>
            </a:r>
            <a:endParaRPr sz="2000"/>
          </a:p>
          <a:p>
            <a:pPr marL="457200" lvl="0" indent="-34194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550"/>
              <a:t>HOSS shall also provide a glossary to the user regarding cybersecurity terminology.</a:t>
            </a:r>
            <a:endParaRPr sz="2550"/>
          </a:p>
        </p:txBody>
      </p:sp>
      <p:sp>
        <p:nvSpPr>
          <p:cNvPr id="129" name="Google Shape;129;p1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5</a:t>
            </a:fld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0" name="Google Shape;13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6725" y="2626750"/>
            <a:ext cx="6170552" cy="226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2450" y="132150"/>
            <a:ext cx="548700" cy="5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>
            <a:spLocks noGrp="1"/>
          </p:cNvSpPr>
          <p:nvPr>
            <p:ph type="title"/>
          </p:nvPr>
        </p:nvSpPr>
        <p:spPr>
          <a:xfrm>
            <a:off x="252975" y="26697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Benefits   </a:t>
            </a:r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body" idx="1"/>
          </p:nvPr>
        </p:nvSpPr>
        <p:spPr>
          <a:xfrm>
            <a:off x="252975" y="1215450"/>
            <a:ext cx="5766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HOSS provides an intuitive framework both programmatically and visually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API Implementations for device scanning:</a:t>
            </a:r>
            <a:endParaRPr sz="1700"/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Network Mapper (NMAP) as first layer </a:t>
            </a:r>
            <a:endParaRPr sz="1700"/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Fing API as a second layer of device detection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Our database is written in MongoDB</a:t>
            </a:r>
            <a:endParaRPr sz="1700"/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MongoDB complements the versatility and simplicity of HOSS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MongoDB stores all information regarding different devices and their security &amp; privacy scores</a:t>
            </a:r>
            <a:endParaRPr sz="1700"/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Saved in JavaScript Object Notation</a:t>
            </a:r>
            <a:endParaRPr sz="1700"/>
          </a:p>
        </p:txBody>
      </p:sp>
      <p:pic>
        <p:nvPicPr>
          <p:cNvPr id="138" name="Google Shape;13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7725" y="800225"/>
            <a:ext cx="2235850" cy="119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 txBox="1"/>
          <p:nvPr/>
        </p:nvSpPr>
        <p:spPr>
          <a:xfrm>
            <a:off x="6019875" y="4652850"/>
            <a:ext cx="2743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Image sources: nmap.org, fing.com, mongodb.com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0" name="Google Shape;14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9675" y="2487825"/>
            <a:ext cx="1911950" cy="77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1275" y="3170198"/>
            <a:ext cx="2648750" cy="71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6</a:t>
            </a:fld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3" name="Google Shape;143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72450" y="132150"/>
            <a:ext cx="548700" cy="5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Automated Achievements </a:t>
            </a:r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body" idx="1"/>
          </p:nvPr>
        </p:nvSpPr>
        <p:spPr>
          <a:xfrm>
            <a:off x="399150" y="983575"/>
            <a:ext cx="5291700" cy="39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HOSS allows us to: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Conduct scans of any user’s network and return a full list of their IoT devices</a:t>
            </a:r>
            <a:endParaRPr sz="18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Store all device information into MongoDB server managed by our back-end team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HOSS automatically captured: 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Brand, model, MAC address, and total number of vulnerabilities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CVE NVD API (Common Vulnerabilities and Exposures)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Allows us to automatically capture the total number of vulnerabilities a device’s brand has disclosed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/>
          </a:p>
        </p:txBody>
      </p:sp>
      <p:pic>
        <p:nvPicPr>
          <p:cNvPr id="150" name="Google Shape;15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0437" y="3130550"/>
            <a:ext cx="2931874" cy="68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 txBox="1"/>
          <p:nvPr/>
        </p:nvSpPr>
        <p:spPr>
          <a:xfrm>
            <a:off x="6529325" y="4285825"/>
            <a:ext cx="4888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Image source: https://nvd.nist.gov/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2" name="Google Shape;152;p19"/>
          <p:cNvPicPr preferRelativeResize="0"/>
          <p:nvPr/>
        </p:nvPicPr>
        <p:blipFill rotWithShape="1">
          <a:blip r:embed="rId4">
            <a:alphaModFix/>
          </a:blip>
          <a:srcRect l="6646" r="-525"/>
          <a:stretch/>
        </p:blipFill>
        <p:spPr>
          <a:xfrm>
            <a:off x="5781625" y="680850"/>
            <a:ext cx="3362376" cy="255380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7</a:t>
            </a:fld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4" name="Google Shape;154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72450" y="132150"/>
            <a:ext cx="548700" cy="5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Manual Achievements</a:t>
            </a:r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body" idx="1"/>
          </p:nvPr>
        </p:nvSpPr>
        <p:spPr>
          <a:xfrm>
            <a:off x="311700" y="937775"/>
            <a:ext cx="4572600" cy="28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225"/>
              <a:t>Attributes that we can automatically get for our scoring criteria include:</a:t>
            </a:r>
            <a:endParaRPr sz="1225"/>
          </a:p>
          <a:p>
            <a:pPr marL="457200" lvl="0" indent="-306387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225"/>
              <a:buChar char="●"/>
            </a:pPr>
            <a:r>
              <a:rPr lang="en" sz="1225"/>
              <a:t>Device name</a:t>
            </a:r>
            <a:endParaRPr sz="1225"/>
          </a:p>
          <a:p>
            <a:pPr marL="457200" lvl="0" indent="-30638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25"/>
              <a:buChar char="●"/>
            </a:pPr>
            <a:r>
              <a:rPr lang="en" sz="1225"/>
              <a:t>Brand/Model</a:t>
            </a:r>
            <a:endParaRPr sz="1225"/>
          </a:p>
          <a:p>
            <a:pPr marL="457200" lvl="0" indent="-30638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25"/>
              <a:buChar char="●"/>
            </a:pPr>
            <a:r>
              <a:rPr lang="en" sz="1225"/>
              <a:t>Mac Address</a:t>
            </a:r>
            <a:endParaRPr sz="1225"/>
          </a:p>
          <a:p>
            <a:pPr marL="457200" lvl="0" indent="-30638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25"/>
              <a:buChar char="●"/>
            </a:pPr>
            <a:r>
              <a:rPr lang="en" sz="1225"/>
              <a:t>Total number of vulnerabilities</a:t>
            </a:r>
            <a:endParaRPr sz="1225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n" sz="1225"/>
              <a:t>Attributes that we couldn’t automatically get and required manual research include:</a:t>
            </a:r>
            <a:endParaRPr sz="1225"/>
          </a:p>
          <a:p>
            <a:pPr marL="457200" lvl="0" indent="-306387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225"/>
              <a:buChar char="●"/>
            </a:pPr>
            <a:r>
              <a:rPr lang="en" sz="1225"/>
              <a:t>Encryption method</a:t>
            </a:r>
            <a:endParaRPr sz="1225"/>
          </a:p>
          <a:p>
            <a:pPr marL="457200" lvl="0" indent="-30638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25"/>
              <a:buChar char="●"/>
            </a:pPr>
            <a:r>
              <a:rPr lang="en" sz="1225"/>
              <a:t>Communication Protocols</a:t>
            </a:r>
            <a:endParaRPr sz="1225"/>
          </a:p>
          <a:p>
            <a:pPr marL="457200" lvl="0" indent="-30638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25"/>
              <a:buChar char="●"/>
            </a:pPr>
            <a:r>
              <a:rPr lang="en" sz="1225"/>
              <a:t>Default Settings for Authentication </a:t>
            </a:r>
            <a:endParaRPr sz="1225"/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endParaRPr sz="1225"/>
          </a:p>
        </p:txBody>
      </p:sp>
      <p:pic>
        <p:nvPicPr>
          <p:cNvPr id="161" name="Google Shape;16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1350" y="398750"/>
            <a:ext cx="2099573" cy="3691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6825" y="3603250"/>
            <a:ext cx="3467400" cy="11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8</a:t>
            </a:fld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72450" y="132150"/>
            <a:ext cx="548700" cy="5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>
            <a:spLocks noGrp="1"/>
          </p:cNvSpPr>
          <p:nvPr>
            <p:ph type="title" idx="4294967295"/>
          </p:nvPr>
        </p:nvSpPr>
        <p:spPr>
          <a:xfrm>
            <a:off x="160888" y="-21900"/>
            <a:ext cx="8520600" cy="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50"/>
              <a:t>Data Flow Diagram</a:t>
            </a:r>
            <a:endParaRPr sz="2350"/>
          </a:p>
        </p:txBody>
      </p:sp>
      <p:sp>
        <p:nvSpPr>
          <p:cNvPr id="170" name="Google Shape;170;p2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9</a:t>
            </a:fld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1" name="Google Shape;17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2450" y="132150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188" y="440725"/>
            <a:ext cx="7784026" cy="470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1084</Words>
  <Application>Microsoft Office PowerPoint</Application>
  <PresentationFormat>On-screen Show (16:9)</PresentationFormat>
  <Paragraphs>174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Times New Roman</vt:lpstr>
      <vt:lpstr>Verdana</vt:lpstr>
      <vt:lpstr>Arial</vt:lpstr>
      <vt:lpstr>Roboto</vt:lpstr>
      <vt:lpstr>Trebuchet MS</vt:lpstr>
      <vt:lpstr>Open Sans</vt:lpstr>
      <vt:lpstr>Geometric</vt:lpstr>
      <vt:lpstr>Home and Office Security Scanner (HOSS)    </vt:lpstr>
      <vt:lpstr>Agenda</vt:lpstr>
      <vt:lpstr>The Internet of Things</vt:lpstr>
      <vt:lpstr>Security Issues in Smart Devices</vt:lpstr>
      <vt:lpstr>What is HOSS?</vt:lpstr>
      <vt:lpstr>Design Benefits   </vt:lpstr>
      <vt:lpstr>Automated Achievements </vt:lpstr>
      <vt:lpstr>Manual Achievements</vt:lpstr>
      <vt:lpstr>Data Flow Diagram</vt:lpstr>
      <vt:lpstr>Scanning and Identifying Devices </vt:lpstr>
      <vt:lpstr>Fetching Scores </vt:lpstr>
      <vt:lpstr>Device Security Score Implementation </vt:lpstr>
      <vt:lpstr>Privacy Score </vt:lpstr>
      <vt:lpstr>Implementation of CVE API</vt:lpstr>
      <vt:lpstr>Implementation of CVE API Cont’d</vt:lpstr>
      <vt:lpstr>Demo video</vt:lpstr>
      <vt:lpstr>Unfulfilled Goals</vt:lpstr>
      <vt:lpstr>Future Plans</vt:lpstr>
      <vt:lpstr>Questions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and Office Security Scanner (HOSS)</dc:title>
  <dc:creator>Jivan Karapetian</dc:creator>
  <cp:lastModifiedBy>Jivan Karapetian</cp:lastModifiedBy>
  <cp:revision>1</cp:revision>
  <dcterms:modified xsi:type="dcterms:W3CDTF">2023-05-06T01:03:46Z</dcterms:modified>
</cp:coreProperties>
</file>