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Nunito"/>
      <p:regular r:id="rId38"/>
      <p:bold r:id="rId39"/>
      <p:italic r:id="rId40"/>
      <p:boldItalic r:id="rId41"/>
    </p:embeddedFont>
    <p:embeddedFont>
      <p:font typeface="Montserra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6" name="Sherina Marquez"/>
  <p:cmAuthor clrIdx="1" id="1" initials="" lastIdx="1" name="Jimmy Castill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italic.fntdata"/><Relationship Id="rId20" Type="http://schemas.openxmlformats.org/officeDocument/2006/relationships/slide" Target="slides/slide14.xml"/><Relationship Id="rId42" Type="http://schemas.openxmlformats.org/officeDocument/2006/relationships/font" Target="fonts/Montserrat-regular.fntdata"/><Relationship Id="rId41" Type="http://schemas.openxmlformats.org/officeDocument/2006/relationships/font" Target="fonts/Nunito-boldItalic.fntdata"/><Relationship Id="rId22" Type="http://schemas.openxmlformats.org/officeDocument/2006/relationships/slide" Target="slides/slide16.xml"/><Relationship Id="rId44" Type="http://schemas.openxmlformats.org/officeDocument/2006/relationships/font" Target="fonts/Montserrat-italic.fntdata"/><Relationship Id="rId21" Type="http://schemas.openxmlformats.org/officeDocument/2006/relationships/slide" Target="slides/slide15.xml"/><Relationship Id="rId43" Type="http://schemas.openxmlformats.org/officeDocument/2006/relationships/font" Target="fonts/Montserrat-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Nunito-bold.fntdata"/><Relationship Id="rId16" Type="http://schemas.openxmlformats.org/officeDocument/2006/relationships/slide" Target="slides/slide10.xml"/><Relationship Id="rId38" Type="http://schemas.openxmlformats.org/officeDocument/2006/relationships/font" Target="fonts/Nunito-regular.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1-18T19:07:12.995">
    <p:pos x="6000" y="0"/>
    <p:text>Additional Notes:
have slowly transitioned to a paperless environment and currently utilizes eDefender and Box.com, a user interface that manages clients’ case information. They receive video, audio, image, and document files daily relating to specific cases, and they manually transfer those files to the relating case.</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2-11-11T03:35:42.119">
    <p:pos x="6000" y="0"/>
    <p:text>Mario:
What did you learn/do?
Severless, AWS Lambda, and box.com
Integration of box skills
Troubleshooting
Why was it useful?
Taught me how to use these different environments
More experience with working as a team
Future Plans
Integrate more box skills
Keep communicating with the team.
Become a better coder</p:text>
  </p:cm>
  <p:cm authorId="0" idx="11" dt="2022-11-11T03:34:02.577">
    <p:pos x="6000" y="100"/>
    <p:text>Jimmy:
What did you learn/do?
Learned about box.com, serverless and aws lambda
Learned how to work well with a big group
Challenges faced was being new to these programs/softwares
Why was this useful/meaningful to you?
Its useful because we can understand how the data is being used and altered when in the making of the transcript
The facial recognition and audio transcript come with the program
Serverless is like the middleman which sorta links the two between a key 
Aws lambda is where we can see the data being put in and out of box for your app</p:text>
  </p:cm>
  <p:cm authorId="0" idx="12" dt="2022-11-11T03:35:17.383">
    <p:pos x="6000" y="200"/>
    <p:text>Rosa:
What did you learn/do?
Serverless, box.com, and aws lambda
Challenges: It was a bit difficult for me to communicate with a big group 
Why was this project useful/meaningful for you?
Learned about things I didn’t know about before
It helped me understand the importance of teamwork
By working on this project we help SBPD to do many more important things.
Future Plans
Have better communication skills
Work better in a big group</p:text>
  </p:cm>
  <p:cm authorId="0" idx="13" dt="2022-11-11T03:33:31.682">
    <p:pos x="6000" y="300"/>
    <p:text>Joseph:
Software Design and Requirement Specification Sheet
Understanding the previous documentation for a smoother transition into the project
Revise documents 
Improve readability for new readers
Add more details on installation and deployment</p:text>
  </p:cm>
  <p:cm authorId="0" idx="14" dt="2022-11-11T03:34:55.665">
    <p:pos x="6000" y="400"/>
    <p:text>Karen:
What did you learn/do?
Box skills, aws lambda, serverless, node.js, rest api
Getting all components to successfully communicate, learning new technology, troubleshooting
Why was it useful/meaningful to you?
Team work
New knowledge gained
Future plans
Generate transcript text document
Image parser with facial recognition</p:text>
  </p:cm>
  <p:cm authorId="0" idx="15" dt="2022-11-11T03:33:08.072">
    <p:pos x="6000" y="500"/>
    <p:text>James:
The importance of teamwork and making sure everyone has a voice. 
With the help of the team, I learned how to configure and connect functions between AWS, Serverless, and Box.com
Why was this project useful/meaningful for you?
This has been a great opportunity to work on coordination, communication, and teamwork skills.
The amount of time that we can free up for SBPD through automation, allows them more time to focus on the cases they are working on.</p:text>
  </p:cm>
  <p:cm authorId="0" idx="16" dt="2022-11-11T03:34:26.083">
    <p:pos x="6000" y="600"/>
    <p:text>Alexis:
What did you learn?
Box skills, aws lambda, node, and serverless.
Learned how to use resources like Github and Box to coordinate and work as a large group.
Why was it useful?
It was useful to learn because they were necessary tools needed to implement this project.
It also helped our team learn how other group members worked in order to improve the efficiency of the team.
Future Plans
Learn how to make an image parser through aws and azure that links to Box.</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11-18T19:10:42.171">
    <p:pos x="6000" y="0"/>
    <p:text>Additional Notes:
This project is intended to intake electronic/physical discovery and transport them to Box.com. From Box.com and the tools we will utilize, the discovery files will be ‘processed’. 
In addition, we will take advantage of other tools to recognize faces in video files, and provide further transcription throughout the video.
Use that time to work on actual case.
With these processed files, the generated transcriptions will highlight key terms used throughout the video/audio files and the associated metadata will be signified for easy access.
....also save time on notification.</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11-18T19:19:27.872">
    <p:pos x="6000" y="0"/>
    <p:text>Additional Notes:
Upon uploading the discovery file to Box.com, we will send the event to Serverless which will then invoke AWS Lambda to the Box Skill.
With the help of Box Skills, Serverless, AWS Lambda, and Azure Video Indexer, we plan to create successful tests (Transcription, key terminologies, and facial recognition).
From the Box Skill, the next steps are determined depending on the file type.</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2-11-18T19:33:28.481">
    <p:pos x="6000" y="0"/>
    <p:text>Documents/Images:
For documents and images, the files will be parsed depending on the tags associated with the discovery.
Video:
Video files will be transcribed with tags as well, and facial recognition tags with the help of Microsoft Azure Video Analyzer will be added.
Audio:
Audio files will be transcribed with the associated tags, and the speaker/time stamps will be noted.
Metadata will be added to the files before it gets sent back to Box.com and ultimately to eDefender. Metadata includes but not limited to: file size, file type, date created.</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2-11-18T19:45:28.138">
    <p:pos x="6000" y="0"/>
    <p:text>Additional Notes:
The steps for creating a custom skill are, creating a new app on the box developer website. On that same website we then configure the invocation URL which we obtain from serverless which well go into detail in later slides. Next we have to create and configure a folder on the Box.com website to connect to the application.
Wordy Slide-
What is it?
Box Skills is a framework designed to allow the processing of files uploaded to Box.com
This system allows the storage of information about any file to be sent through an automated process
The process of a setting up a Box Skill Application involves a couple of steps.</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3-05-03T17:54:21.818">
    <p:pos x="6000" y="0"/>
    <p:text>Additional Notes:
I say chain because chains can connect and are difficult to break and if we think of serverless as a way to connect stuff a chain that can add to it like a bike chain but in a very vague and simple terms serverless essentially is the middleman that connects to the cloud because of a key we use from serverless to manually use in the cloud so that it works with aws.</p:text>
  </p:cm>
  <p:cm authorId="1" idx="1" dt="2023-05-03T17:54:21.818">
    <p:pos x="6000" y="0"/>
    <p:text>Allows us to package up our lamda function and then allows us to easily deploy it through the command line</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2-11-25T18:26:21.188">
    <p:pos x="6000" y="0"/>
    <p:text>Additional Notes:
AWS Lambda is a Serverless technology that offers functions as a service, meaning that we can run code on AWS without ever having to setup or maintain a server. It also allows easy and automatic scaling as your data needs change.
A Lambda function can be invoked manually, or it can be invoked using an AWS resource or other service</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2-11-25T18:26:26.845">
    <p:pos x="6000" y="0"/>
    <p:text>Additional Notes:
A discovery media file is uploaded to a Box.com folder, which is hooked to Box Skills to invoke our lambda function.
The function connects to Azure Video Indexer and creates transcription and facial recognition for the uploaded file.
AWS Lambda sends a response back to Box.com which attaches the transcription to the file as metadata</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2-11-25T18:41:39.704">
    <p:pos x="6000" y="0"/>
    <p:text>Additional Notes:
The plan for next semester is fixes for video files that have no audio, as well as adding more documentation. We also plan on having azure scan image files too and by the end of next semester we hope to be finally integrating the system with eDefender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87afe8225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87afe8225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 - Intro</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87afe8225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87afe8225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Alexis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8fe2e80278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8fe2e80278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Alexis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8ffc6ebd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8ffc6ebd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Karen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8ffc6ebdc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8ffc6ebdc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Karen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9031a603b7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9031a603b7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Jimmy</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9940ca0a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9940ca0a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Jimmy</a:t>
            </a:r>
            <a:br>
              <a:rPr lang="en"/>
            </a:br>
            <a:r>
              <a:rPr lang="en"/>
              <a:t>Here </a:t>
            </a:r>
            <a:r>
              <a:rPr lang="en"/>
              <a:t>we use a package manager NPM in conjunction with serverless to package up our dependencies and function, and then deploy it onto AWS lambda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9940ca0a1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9940ca0a1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Jimmy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964005a6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964005a6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Jimmy</a:t>
            </a:r>
            <a:br>
              <a:rPr lang="en"/>
            </a:b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87afe8225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87afe8225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AJ</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8fe2e8027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8fe2e8027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AJ</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87afe8225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87afe8225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32dc5615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32dc5615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AJ</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3b2c10f13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3b2c10f13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AJ</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9031a603b7_6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9031a603b7_6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Mario</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9007b8361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9007b8361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Mario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89deb05c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89deb05c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Mario</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89deb05c3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89deb05c3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Mario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87afe8225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87afe8225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Joseph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87afe8225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87afe8225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Joseph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8a413cbc50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8a413cbc50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AJ - show results of file upload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3776859f3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3776859f3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Word Cloud.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87afe8225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87afe8225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James</a:t>
            </a:r>
            <a:endParaRPr sz="1200"/>
          </a:p>
          <a:p>
            <a:pPr indent="0" lvl="0" marL="0" rtl="0" algn="l">
              <a:spcBef>
                <a:spcPts val="0"/>
              </a:spcBef>
              <a:spcAft>
                <a:spcPts val="0"/>
              </a:spcAft>
              <a:buNone/>
            </a:pPr>
            <a:r>
              <a:rPr lang="en" sz="1200">
                <a:solidFill>
                  <a:srgbClr val="14140C"/>
                </a:solidFill>
                <a:highlight>
                  <a:srgbClr val="FFFFFF"/>
                </a:highlight>
              </a:rPr>
              <a:t>represents people living in poverty and who have been traditionally marginalized from a holistic and client-centered perspective. We stand with our clients every day in many courtrooms and now Zoom rooms across Santa Maria, Santa Barbara, and Lompoc.</a:t>
            </a:r>
            <a:endParaRP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8a413cbc50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8a413cbc50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 - Conclude Presentation</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a35e4751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a35e4751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87afe8225c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87afe8225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 - pass to Sherina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88ba375d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88ba375d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Sherina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87afe8225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87afe8225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Sherina - pass to Ethan</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87afe8225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87afe8225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87afe8225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87afe8225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Ethan</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89f3f3d532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89f3f3d532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Rosa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C9DAF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comments" Target="../comments/commen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comments" Target="../comments/commen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comments" Target="../comments/commen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comments" Target="../comments/comment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7.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19.png"/><Relationship Id="rId5"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comments" Target="../comments/comment9.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comments" Target="../comments/comment10.xml"/><Relationship Id="rId4" Type="http://schemas.openxmlformats.org/officeDocument/2006/relationships/hyperlink" Target="http://drive.google.com/file/d/11Af--13H-ErOkIBM8-rpY_7cirmLxBoO/view" TargetMode="External"/><Relationship Id="rId5"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omments" Target="../comments/commen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comments" Target="../comments/comment3.xml"/><Relationship Id="rId4" Type="http://schemas.openxmlformats.org/officeDocument/2006/relationships/image" Target="../media/image35.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comments" Target="../comments/comment4.xml"/><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70300" y="1958069"/>
            <a:ext cx="2690725" cy="2827355"/>
          </a:xfrm>
          <a:prstGeom prst="rect">
            <a:avLst/>
          </a:prstGeom>
          <a:noFill/>
          <a:ln>
            <a:noFill/>
          </a:ln>
        </p:spPr>
      </p:pic>
      <p:sp>
        <p:nvSpPr>
          <p:cNvPr id="55" name="Google Shape;55;p13"/>
          <p:cNvSpPr txBox="1"/>
          <p:nvPr/>
        </p:nvSpPr>
        <p:spPr>
          <a:xfrm>
            <a:off x="796500" y="983475"/>
            <a:ext cx="7703400" cy="17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accent1"/>
                </a:solidFill>
                <a:latin typeface="Montserrat"/>
                <a:ea typeface="Montserrat"/>
                <a:cs typeface="Montserrat"/>
                <a:sym typeface="Montserrat"/>
              </a:rPr>
              <a:t>Box.com/eDefender Integration</a:t>
            </a:r>
            <a:endParaRPr b="1" sz="5100">
              <a:solidFill>
                <a:schemeClr val="accent1"/>
              </a:solidFill>
              <a:latin typeface="Montserrat"/>
              <a:ea typeface="Montserrat"/>
              <a:cs typeface="Montserrat"/>
              <a:sym typeface="Montserrat"/>
            </a:endParaRPr>
          </a:p>
        </p:txBody>
      </p:sp>
      <p:sp>
        <p:nvSpPr>
          <p:cNvPr id="56" name="Google Shape;56;p13"/>
          <p:cNvSpPr txBox="1"/>
          <p:nvPr/>
        </p:nvSpPr>
        <p:spPr>
          <a:xfrm>
            <a:off x="2771700" y="3860025"/>
            <a:ext cx="39054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Liaisons: Deepak Budwani, Angella Stokke,​</a:t>
            </a:r>
            <a:endParaRPr sz="120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Sarah Rothschild, Bryan Burzon, Luis Ramirez​</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1200">
              <a:latin typeface="Montserrat"/>
              <a:ea typeface="Montserrat"/>
              <a:cs typeface="Montserrat"/>
              <a:sym typeface="Montserrat"/>
            </a:endParaRPr>
          </a:p>
          <a:p>
            <a:pPr indent="0" lvl="0" marL="0" rtl="0" algn="ctr">
              <a:spcBef>
                <a:spcPts val="0"/>
              </a:spcBef>
              <a:spcAft>
                <a:spcPts val="0"/>
              </a:spcAft>
              <a:buNone/>
            </a:pPr>
            <a:r>
              <a:rPr lang="en" sz="1200">
                <a:latin typeface="Montserrat"/>
                <a:ea typeface="Montserrat"/>
                <a:cs typeface="Montserrat"/>
                <a:sym typeface="Montserrat"/>
              </a:rPr>
              <a:t>Advisor: Jungsoo Lim</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57" name="Google Shape;57;p13"/>
          <p:cNvSpPr txBox="1"/>
          <p:nvPr/>
        </p:nvSpPr>
        <p:spPr>
          <a:xfrm>
            <a:off x="1866900" y="3091350"/>
            <a:ext cx="5715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Montserrat"/>
                <a:ea typeface="Montserrat"/>
                <a:cs typeface="Montserrat"/>
                <a:sym typeface="Montserrat"/>
              </a:rPr>
              <a:t>Sponsored by the Santa Barbara Public Defender’s Office</a:t>
            </a:r>
            <a:endParaRPr b="1" sz="1700">
              <a:solidFill>
                <a:schemeClr val="dk1"/>
              </a:solidFill>
              <a:latin typeface="Montserrat"/>
              <a:ea typeface="Montserrat"/>
              <a:cs typeface="Montserrat"/>
              <a:sym typeface="Montserrat"/>
            </a:endParaRPr>
          </a:p>
        </p:txBody>
      </p:sp>
      <p:pic>
        <p:nvPicPr>
          <p:cNvPr id="58" name="Google Shape;58;p13"/>
          <p:cNvPicPr preferRelativeResize="0"/>
          <p:nvPr/>
        </p:nvPicPr>
        <p:blipFill>
          <a:blip r:embed="rId4">
            <a:alphaModFix/>
          </a:blip>
          <a:stretch>
            <a:fillRect/>
          </a:stretch>
        </p:blipFill>
        <p:spPr>
          <a:xfrm>
            <a:off x="6193725" y="226963"/>
            <a:ext cx="2690725" cy="6919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2"/>
          <p:cNvSpPr txBox="1"/>
          <p:nvPr/>
        </p:nvSpPr>
        <p:spPr>
          <a:xfrm>
            <a:off x="529775" y="296300"/>
            <a:ext cx="7703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1"/>
                </a:solidFill>
                <a:latin typeface="Montserrat"/>
                <a:ea typeface="Montserrat"/>
                <a:cs typeface="Montserrat"/>
                <a:sym typeface="Montserrat"/>
              </a:rPr>
              <a:t>Box Skills</a:t>
            </a:r>
            <a:endParaRPr b="1" sz="2800">
              <a:solidFill>
                <a:schemeClr val="accen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accent1"/>
              </a:solidFill>
              <a:latin typeface="Montserrat"/>
              <a:ea typeface="Montserrat"/>
              <a:cs typeface="Montserrat"/>
              <a:sym typeface="Montserrat"/>
            </a:endParaRPr>
          </a:p>
        </p:txBody>
      </p:sp>
      <p:sp>
        <p:nvSpPr>
          <p:cNvPr id="135" name="Google Shape;135;p22"/>
          <p:cNvSpPr txBox="1"/>
          <p:nvPr/>
        </p:nvSpPr>
        <p:spPr>
          <a:xfrm>
            <a:off x="453250" y="1722150"/>
            <a:ext cx="4416900" cy="243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Montserrat"/>
                <a:ea typeface="Montserrat"/>
                <a:cs typeface="Montserrat"/>
                <a:sym typeface="Montserrat"/>
              </a:rPr>
              <a:t>What is it?</a:t>
            </a:r>
            <a:endParaRPr sz="1600">
              <a:solidFill>
                <a:schemeClr val="dk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Box Skills is a framework</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File </a:t>
            </a:r>
            <a:r>
              <a:rPr lang="en" sz="1600">
                <a:solidFill>
                  <a:schemeClr val="dk1"/>
                </a:solidFill>
                <a:latin typeface="Montserrat"/>
                <a:ea typeface="Montserrat"/>
                <a:cs typeface="Montserrat"/>
                <a:sym typeface="Montserrat"/>
              </a:rPr>
              <a:t>information</a:t>
            </a:r>
            <a:r>
              <a:rPr lang="en" sz="1600">
                <a:solidFill>
                  <a:schemeClr val="dk1"/>
                </a:solidFill>
                <a:latin typeface="Montserrat"/>
                <a:ea typeface="Montserrat"/>
                <a:cs typeface="Montserrat"/>
                <a:sym typeface="Montserrat"/>
              </a:rPr>
              <a:t> sent through an automated process</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The process of setting up a Box Skill Application</a:t>
            </a:r>
            <a:endParaRPr sz="1600">
              <a:solidFill>
                <a:schemeClr val="dk1"/>
              </a:solidFill>
              <a:latin typeface="Montserrat"/>
              <a:ea typeface="Montserrat"/>
              <a:cs typeface="Montserrat"/>
              <a:sym typeface="Montserrat"/>
            </a:endParaRPr>
          </a:p>
          <a:p>
            <a:pPr indent="0" lvl="0" marL="457200" rtl="0" algn="l">
              <a:lnSpc>
                <a:spcPct val="115000"/>
              </a:lnSpc>
              <a:spcBef>
                <a:spcPts val="1200"/>
              </a:spcBef>
              <a:spcAft>
                <a:spcPts val="1200"/>
              </a:spcAft>
              <a:buNone/>
            </a:pPr>
            <a:r>
              <a:t/>
            </a:r>
            <a:endParaRPr sz="1600"/>
          </a:p>
        </p:txBody>
      </p:sp>
      <p:pic>
        <p:nvPicPr>
          <p:cNvPr id="136" name="Google Shape;136;p22"/>
          <p:cNvPicPr preferRelativeResize="0"/>
          <p:nvPr/>
        </p:nvPicPr>
        <p:blipFill>
          <a:blip r:embed="rId4">
            <a:alphaModFix/>
          </a:blip>
          <a:stretch>
            <a:fillRect/>
          </a:stretch>
        </p:blipFill>
        <p:spPr>
          <a:xfrm>
            <a:off x="4757275" y="1025038"/>
            <a:ext cx="4037051" cy="36026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nvSpPr>
        <p:spPr>
          <a:xfrm>
            <a:off x="720300" y="524900"/>
            <a:ext cx="7703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1"/>
                </a:solidFill>
                <a:latin typeface="Montserrat"/>
                <a:ea typeface="Montserrat"/>
                <a:cs typeface="Montserrat"/>
                <a:sym typeface="Montserrat"/>
              </a:rPr>
              <a:t>Box Skills</a:t>
            </a:r>
            <a:endParaRPr b="1" sz="28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How We Use it</a:t>
            </a:r>
            <a:endParaRPr sz="1900">
              <a:solidFill>
                <a:schemeClr val="accent1"/>
              </a:solidFill>
              <a:latin typeface="Montserrat"/>
              <a:ea typeface="Montserrat"/>
              <a:cs typeface="Montserrat"/>
              <a:sym typeface="Montserrat"/>
            </a:endParaRPr>
          </a:p>
        </p:txBody>
      </p:sp>
      <p:sp>
        <p:nvSpPr>
          <p:cNvPr id="142" name="Google Shape;142;p23"/>
          <p:cNvSpPr txBox="1"/>
          <p:nvPr/>
        </p:nvSpPr>
        <p:spPr>
          <a:xfrm>
            <a:off x="202800" y="2217025"/>
            <a:ext cx="4369200" cy="27207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rgbClr val="000000"/>
              </a:buClr>
              <a:buSzPts val="1500"/>
              <a:buFont typeface="Montserrat"/>
              <a:buChar char="➔"/>
            </a:pPr>
            <a:r>
              <a:rPr lang="en" sz="1500">
                <a:latin typeface="Montserrat"/>
                <a:ea typeface="Montserrat"/>
                <a:cs typeface="Montserrat"/>
                <a:sym typeface="Montserrat"/>
              </a:rPr>
              <a:t>Created and configured our own custom Box Skills application using our invocation URL.</a:t>
            </a:r>
            <a:r>
              <a:rPr lang="en" sz="1500">
                <a:latin typeface="Montserrat"/>
                <a:ea typeface="Montserrat"/>
                <a:cs typeface="Montserrat"/>
                <a:sym typeface="Montserrat"/>
              </a:rPr>
              <a:t> </a:t>
            </a:r>
            <a:endParaRPr sz="1500">
              <a:latin typeface="Montserrat"/>
              <a:ea typeface="Montserrat"/>
              <a:cs typeface="Montserrat"/>
              <a:sym typeface="Montserrat"/>
            </a:endParaRPr>
          </a:p>
          <a:p>
            <a:pPr indent="0" lvl="0" marL="457200" rtl="0" algn="l">
              <a:lnSpc>
                <a:spcPct val="115000"/>
              </a:lnSpc>
              <a:spcBef>
                <a:spcPts val="1200"/>
              </a:spcBef>
              <a:spcAft>
                <a:spcPts val="0"/>
              </a:spcAft>
              <a:buNone/>
            </a:pPr>
            <a:r>
              <a:t/>
            </a:r>
            <a:endParaRPr sz="1500">
              <a:latin typeface="Montserrat"/>
              <a:ea typeface="Montserrat"/>
              <a:cs typeface="Montserrat"/>
              <a:sym typeface="Montserrat"/>
            </a:endParaRPr>
          </a:p>
          <a:p>
            <a:pPr indent="-323850" lvl="0" marL="457200" rtl="0" algn="l">
              <a:lnSpc>
                <a:spcPct val="115000"/>
              </a:lnSpc>
              <a:spcBef>
                <a:spcPts val="1200"/>
              </a:spcBef>
              <a:spcAft>
                <a:spcPts val="0"/>
              </a:spcAft>
              <a:buClr>
                <a:srgbClr val="000000"/>
              </a:buClr>
              <a:buSzPts val="1500"/>
              <a:buFont typeface="Montserrat"/>
              <a:buChar char="➔"/>
            </a:pPr>
            <a:r>
              <a:rPr lang="en" sz="1500">
                <a:latin typeface="Montserrat"/>
                <a:ea typeface="Montserrat"/>
                <a:cs typeface="Montserrat"/>
                <a:sym typeface="Montserrat"/>
              </a:rPr>
              <a:t>After creating a designa</a:t>
            </a:r>
            <a:r>
              <a:rPr lang="en" sz="1500">
                <a:latin typeface="Montserrat"/>
                <a:ea typeface="Montserrat"/>
                <a:cs typeface="Montserrat"/>
                <a:sym typeface="Montserrat"/>
              </a:rPr>
              <a:t>ted </a:t>
            </a:r>
            <a:r>
              <a:rPr lang="en" sz="1500">
                <a:latin typeface="Montserrat"/>
                <a:ea typeface="Montserrat"/>
                <a:cs typeface="Montserrat"/>
                <a:sym typeface="Montserrat"/>
              </a:rPr>
              <a:t>folder in Box.com, we followed the proper steps to link that folder to our custom skill.</a:t>
            </a:r>
            <a:endParaRPr sz="1600">
              <a:latin typeface="Montserrat"/>
              <a:ea typeface="Montserrat"/>
              <a:cs typeface="Montserrat"/>
              <a:sym typeface="Montserrat"/>
            </a:endParaRPr>
          </a:p>
          <a:p>
            <a:pPr indent="0" lvl="0" marL="0" rtl="0" algn="l">
              <a:spcBef>
                <a:spcPts val="1200"/>
              </a:spcBef>
              <a:spcAft>
                <a:spcPts val="0"/>
              </a:spcAft>
              <a:buNone/>
            </a:pPr>
            <a:r>
              <a:t/>
            </a:r>
            <a:endParaRPr/>
          </a:p>
        </p:txBody>
      </p:sp>
      <p:pic>
        <p:nvPicPr>
          <p:cNvPr id="143" name="Google Shape;143;p23"/>
          <p:cNvPicPr preferRelativeResize="0"/>
          <p:nvPr/>
        </p:nvPicPr>
        <p:blipFill>
          <a:blip r:embed="rId3">
            <a:alphaModFix/>
          </a:blip>
          <a:stretch>
            <a:fillRect/>
          </a:stretch>
        </p:blipFill>
        <p:spPr>
          <a:xfrm>
            <a:off x="3111825" y="1038875"/>
            <a:ext cx="5958350" cy="2626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nvSpPr>
        <p:spPr>
          <a:xfrm>
            <a:off x="529775" y="448700"/>
            <a:ext cx="7703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Box Skills</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Role in Overall Implementation</a:t>
            </a:r>
            <a:endParaRPr sz="1900">
              <a:solidFill>
                <a:schemeClr val="accent1"/>
              </a:solidFill>
              <a:latin typeface="Montserrat"/>
              <a:ea typeface="Montserrat"/>
              <a:cs typeface="Montserrat"/>
              <a:sym typeface="Montserrat"/>
            </a:endParaRPr>
          </a:p>
        </p:txBody>
      </p:sp>
      <p:sp>
        <p:nvSpPr>
          <p:cNvPr id="149" name="Google Shape;149;p24"/>
          <p:cNvSpPr txBox="1"/>
          <p:nvPr/>
        </p:nvSpPr>
        <p:spPr>
          <a:xfrm>
            <a:off x="167525" y="1787725"/>
            <a:ext cx="4122900" cy="29154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Sends event to skill once file is previewed/uploaded, makes call to API</a:t>
            </a:r>
            <a:endParaRPr sz="1700">
              <a:solidFill>
                <a:schemeClr val="dk1"/>
              </a:solidFill>
              <a:latin typeface="Montserrat"/>
              <a:ea typeface="Montserrat"/>
              <a:cs typeface="Montserrat"/>
              <a:sym typeface="Montserrat"/>
            </a:endParaRPr>
          </a:p>
          <a:p>
            <a:pPr indent="0" lvl="0" marL="457200" rtl="0" algn="l">
              <a:lnSpc>
                <a:spcPct val="115000"/>
              </a:lnSpc>
              <a:spcBef>
                <a:spcPts val="1200"/>
              </a:spcBef>
              <a:spcAft>
                <a:spcPts val="0"/>
              </a:spcAft>
              <a:buNone/>
            </a:pPr>
            <a:r>
              <a:t/>
            </a:r>
            <a:endParaRPr>
              <a:solidFill>
                <a:schemeClr val="dk1"/>
              </a:solidFill>
              <a:latin typeface="Montserrat"/>
              <a:ea typeface="Montserrat"/>
              <a:cs typeface="Montserrat"/>
              <a:sym typeface="Montserrat"/>
            </a:endParaRPr>
          </a:p>
          <a:p>
            <a:pPr indent="-336550" lvl="0" marL="457200" rtl="0" algn="l">
              <a:lnSpc>
                <a:spcPct val="115000"/>
              </a:lnSpc>
              <a:spcBef>
                <a:spcPts val="120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Retrieves analysis and converts into metadata cards to be displayed</a:t>
            </a:r>
            <a:endParaRPr sz="1700">
              <a:solidFill>
                <a:schemeClr val="dk1"/>
              </a:solidFill>
              <a:latin typeface="Montserrat"/>
              <a:ea typeface="Montserrat"/>
              <a:cs typeface="Montserrat"/>
              <a:sym typeface="Montserrat"/>
            </a:endParaRPr>
          </a:p>
          <a:p>
            <a:pPr indent="0" lvl="0" marL="0" rtl="0" algn="l">
              <a:spcBef>
                <a:spcPts val="1200"/>
              </a:spcBef>
              <a:spcAft>
                <a:spcPts val="0"/>
              </a:spcAft>
              <a:buNone/>
            </a:pPr>
            <a:r>
              <a:t/>
            </a:r>
            <a:endParaRPr/>
          </a:p>
        </p:txBody>
      </p:sp>
      <p:pic>
        <p:nvPicPr>
          <p:cNvPr id="150" name="Google Shape;150;p24"/>
          <p:cNvPicPr preferRelativeResize="0"/>
          <p:nvPr/>
        </p:nvPicPr>
        <p:blipFill>
          <a:blip r:embed="rId3">
            <a:alphaModFix/>
          </a:blip>
          <a:stretch>
            <a:fillRect/>
          </a:stretch>
        </p:blipFill>
        <p:spPr>
          <a:xfrm>
            <a:off x="4671350" y="1376575"/>
            <a:ext cx="4122900" cy="2915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5"/>
          <p:cNvSpPr txBox="1"/>
          <p:nvPr/>
        </p:nvSpPr>
        <p:spPr>
          <a:xfrm>
            <a:off x="793625" y="482200"/>
            <a:ext cx="5786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Box Skills</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accent1"/>
              </a:solidFill>
              <a:latin typeface="Montserrat"/>
              <a:ea typeface="Montserrat"/>
              <a:cs typeface="Montserrat"/>
              <a:sym typeface="Montserrat"/>
            </a:endParaRPr>
          </a:p>
        </p:txBody>
      </p:sp>
      <p:pic>
        <p:nvPicPr>
          <p:cNvPr id="156" name="Google Shape;156;p25"/>
          <p:cNvPicPr preferRelativeResize="0"/>
          <p:nvPr/>
        </p:nvPicPr>
        <p:blipFill>
          <a:blip r:embed="rId3">
            <a:alphaModFix amt="30000"/>
          </a:blip>
          <a:stretch>
            <a:fillRect/>
          </a:stretch>
        </p:blipFill>
        <p:spPr>
          <a:xfrm>
            <a:off x="327525" y="2475925"/>
            <a:ext cx="2139601" cy="2139601"/>
          </a:xfrm>
          <a:prstGeom prst="rect">
            <a:avLst/>
          </a:prstGeom>
          <a:noFill/>
          <a:ln>
            <a:noFill/>
          </a:ln>
        </p:spPr>
      </p:pic>
      <p:sp>
        <p:nvSpPr>
          <p:cNvPr id="157" name="Google Shape;157;p25"/>
          <p:cNvSpPr txBox="1"/>
          <p:nvPr/>
        </p:nvSpPr>
        <p:spPr>
          <a:xfrm>
            <a:off x="1171500" y="1585850"/>
            <a:ext cx="6801000" cy="30168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Once a file is uploaded to Box.com, an event will be triggered and the file information will be sent for processing.</a:t>
            </a:r>
            <a:endParaRPr sz="17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7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7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700">
                <a:solidFill>
                  <a:schemeClr val="dk1"/>
                </a:solidFill>
                <a:latin typeface="Montserrat"/>
                <a:ea typeface="Montserrat"/>
                <a:cs typeface="Montserrat"/>
                <a:sym typeface="Montserrat"/>
              </a:rPr>
              <a:t>When the file is finished processing, our Box Skill will retrieve the analysis and create metadata cards to be stored in the Box file.  It will then be displayed in the file preview.</a:t>
            </a:r>
            <a:endParaRPr sz="1700">
              <a:solidFill>
                <a:schemeClr val="dk1"/>
              </a:solidFill>
              <a:latin typeface="Montserrat"/>
              <a:ea typeface="Montserrat"/>
              <a:cs typeface="Montserrat"/>
              <a:sym typeface="Montserrat"/>
            </a:endParaRPr>
          </a:p>
          <a:p>
            <a:pPr indent="-336550" lvl="1" marL="914400" rtl="0" algn="l">
              <a:spcBef>
                <a:spcPts val="0"/>
              </a:spcBef>
              <a:spcAft>
                <a:spcPts val="0"/>
              </a:spcAft>
              <a:buClr>
                <a:schemeClr val="dk1"/>
              </a:buClr>
              <a:buSzPts val="1700"/>
              <a:buFont typeface="Montserrat"/>
              <a:buChar char="◆"/>
            </a:pPr>
            <a:r>
              <a:rPr b="1" lang="en" sz="1700">
                <a:solidFill>
                  <a:schemeClr val="dk1"/>
                </a:solidFill>
                <a:latin typeface="Montserrat"/>
                <a:ea typeface="Montserrat"/>
                <a:cs typeface="Montserrat"/>
                <a:sym typeface="Montserrat"/>
              </a:rPr>
              <a:t>Metadata : transcript, keywords, faces, timeline.</a:t>
            </a:r>
            <a:endParaRPr b="1" sz="17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300">
              <a:solidFill>
                <a:srgbClr val="424242"/>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6"/>
          <p:cNvSpPr txBox="1"/>
          <p:nvPr/>
        </p:nvSpPr>
        <p:spPr>
          <a:xfrm>
            <a:off x="529775" y="448700"/>
            <a:ext cx="7703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1"/>
                </a:solidFill>
                <a:latin typeface="Montserrat"/>
                <a:ea typeface="Montserrat"/>
                <a:cs typeface="Montserrat"/>
                <a:sym typeface="Montserrat"/>
              </a:rPr>
              <a:t>Serverless</a:t>
            </a:r>
            <a:endParaRPr b="1" sz="28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Implementation Process</a:t>
            </a:r>
            <a:endParaRPr sz="1900">
              <a:solidFill>
                <a:schemeClr val="accent1"/>
              </a:solidFill>
              <a:latin typeface="Montserrat"/>
              <a:ea typeface="Montserrat"/>
              <a:cs typeface="Montserrat"/>
              <a:sym typeface="Montserrat"/>
            </a:endParaRPr>
          </a:p>
        </p:txBody>
      </p:sp>
      <p:sp>
        <p:nvSpPr>
          <p:cNvPr id="163" name="Google Shape;163;p26"/>
          <p:cNvSpPr txBox="1"/>
          <p:nvPr/>
        </p:nvSpPr>
        <p:spPr>
          <a:xfrm>
            <a:off x="555750" y="1591000"/>
            <a:ext cx="8042100" cy="223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Montserrat"/>
              <a:buChar char="➔"/>
            </a:pPr>
            <a:r>
              <a:rPr lang="en" sz="1900">
                <a:latin typeface="Montserrat"/>
                <a:ea typeface="Montserrat"/>
                <a:cs typeface="Montserrat"/>
                <a:sym typeface="Montserrat"/>
              </a:rPr>
              <a:t>What is Serverless?</a:t>
            </a:r>
            <a:endParaRPr sz="1900">
              <a:latin typeface="Montserrat"/>
              <a:ea typeface="Montserrat"/>
              <a:cs typeface="Montserrat"/>
              <a:sym typeface="Montserrat"/>
            </a:endParaRPr>
          </a:p>
          <a:p>
            <a:pPr indent="-349250" lvl="1" marL="914400" rtl="0" algn="l">
              <a:spcBef>
                <a:spcPts val="0"/>
              </a:spcBef>
              <a:spcAft>
                <a:spcPts val="0"/>
              </a:spcAft>
              <a:buSzPts val="1900"/>
              <a:buFont typeface="Montserrat"/>
              <a:buChar char="◆"/>
            </a:pPr>
            <a:r>
              <a:rPr lang="en" sz="1900">
                <a:solidFill>
                  <a:schemeClr val="dk1"/>
                </a:solidFill>
                <a:latin typeface="Montserrat"/>
                <a:ea typeface="Montserrat"/>
                <a:cs typeface="Montserrat"/>
                <a:sym typeface="Montserrat"/>
              </a:rPr>
              <a:t>To explain Serverless, you should think of a chain. It’s a way to connect the cloud to AWS.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349250" lvl="0" marL="457200" rtl="0" algn="l">
              <a:spcBef>
                <a:spcPts val="0"/>
              </a:spcBef>
              <a:spcAft>
                <a:spcPts val="0"/>
              </a:spcAft>
              <a:buSzPts val="1900"/>
              <a:buFont typeface="Montserrat"/>
              <a:buChar char="➔"/>
            </a:pPr>
            <a:r>
              <a:rPr lang="en" sz="1900">
                <a:latin typeface="Montserrat"/>
                <a:ea typeface="Montserrat"/>
                <a:cs typeface="Montserrat"/>
                <a:sym typeface="Montserrat"/>
              </a:rPr>
              <a:t>Here’s how to set it up</a:t>
            </a:r>
            <a:endParaRPr sz="1900">
              <a:latin typeface="Montserrat"/>
              <a:ea typeface="Montserrat"/>
              <a:cs typeface="Montserrat"/>
              <a:sym typeface="Montserrat"/>
            </a:endParaRPr>
          </a:p>
          <a:p>
            <a:pPr indent="0" lvl="0" marL="457200" rtl="0" algn="l">
              <a:spcBef>
                <a:spcPts val="0"/>
              </a:spcBef>
              <a:spcAft>
                <a:spcPts val="0"/>
              </a:spcAft>
              <a:buNone/>
            </a:pPr>
            <a:r>
              <a:t/>
            </a:r>
            <a:endParaRPr sz="1900">
              <a:latin typeface="Montserrat"/>
              <a:ea typeface="Montserrat"/>
              <a:cs typeface="Montserrat"/>
              <a:sym typeface="Montserrat"/>
            </a:endParaRPr>
          </a:p>
        </p:txBody>
      </p:sp>
      <p:pic>
        <p:nvPicPr>
          <p:cNvPr id="164" name="Google Shape;164;p26"/>
          <p:cNvPicPr preferRelativeResize="0"/>
          <p:nvPr/>
        </p:nvPicPr>
        <p:blipFill>
          <a:blip r:embed="rId4">
            <a:alphaModFix amt="20000"/>
          </a:blip>
          <a:stretch>
            <a:fillRect/>
          </a:stretch>
        </p:blipFill>
        <p:spPr>
          <a:xfrm>
            <a:off x="5665525" y="183425"/>
            <a:ext cx="3131775" cy="3131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txBox="1"/>
          <p:nvPr/>
        </p:nvSpPr>
        <p:spPr>
          <a:xfrm>
            <a:off x="529775" y="321375"/>
            <a:ext cx="7703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Serverless</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Command Prompt</a:t>
            </a:r>
            <a:endParaRPr sz="1900">
              <a:solidFill>
                <a:schemeClr val="accent1"/>
              </a:solidFill>
              <a:latin typeface="Montserrat"/>
              <a:ea typeface="Montserrat"/>
              <a:cs typeface="Montserrat"/>
              <a:sym typeface="Montserrat"/>
            </a:endParaRPr>
          </a:p>
        </p:txBody>
      </p:sp>
      <p:pic>
        <p:nvPicPr>
          <p:cNvPr id="170" name="Google Shape;170;p27"/>
          <p:cNvPicPr preferRelativeResize="0"/>
          <p:nvPr/>
        </p:nvPicPr>
        <p:blipFill>
          <a:blip r:embed="rId3">
            <a:alphaModFix/>
          </a:blip>
          <a:stretch>
            <a:fillRect/>
          </a:stretch>
        </p:blipFill>
        <p:spPr>
          <a:xfrm>
            <a:off x="1974450" y="1336600"/>
            <a:ext cx="5195100" cy="3628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8"/>
          <p:cNvSpPr txBox="1"/>
          <p:nvPr/>
        </p:nvSpPr>
        <p:spPr>
          <a:xfrm>
            <a:off x="512950" y="431900"/>
            <a:ext cx="7703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1"/>
                </a:solidFill>
                <a:latin typeface="Montserrat"/>
                <a:ea typeface="Montserrat"/>
                <a:cs typeface="Montserrat"/>
                <a:sym typeface="Montserrat"/>
              </a:rPr>
              <a:t>Serverless</a:t>
            </a:r>
            <a:endParaRPr b="1" sz="2800">
              <a:solidFill>
                <a:schemeClr val="accen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accent1"/>
              </a:solidFill>
              <a:latin typeface="Montserrat"/>
              <a:ea typeface="Montserrat"/>
              <a:cs typeface="Montserrat"/>
              <a:sym typeface="Montserrat"/>
            </a:endParaRPr>
          </a:p>
        </p:txBody>
      </p:sp>
      <p:pic>
        <p:nvPicPr>
          <p:cNvPr id="176" name="Google Shape;176;p28"/>
          <p:cNvPicPr preferRelativeResize="0"/>
          <p:nvPr/>
        </p:nvPicPr>
        <p:blipFill>
          <a:blip r:embed="rId3">
            <a:alphaModFix/>
          </a:blip>
          <a:stretch>
            <a:fillRect/>
          </a:stretch>
        </p:blipFill>
        <p:spPr>
          <a:xfrm>
            <a:off x="1367200" y="1578950"/>
            <a:ext cx="6409600" cy="2810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nvSpPr>
        <p:spPr>
          <a:xfrm>
            <a:off x="512950" y="431900"/>
            <a:ext cx="7703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Serverless</a:t>
            </a:r>
            <a:endParaRPr sz="1900">
              <a:solidFill>
                <a:schemeClr val="accent1"/>
              </a:solidFill>
              <a:latin typeface="Montserrat"/>
              <a:ea typeface="Montserrat"/>
              <a:cs typeface="Montserrat"/>
              <a:sym typeface="Montserrat"/>
            </a:endParaRPr>
          </a:p>
        </p:txBody>
      </p:sp>
      <p:sp>
        <p:nvSpPr>
          <p:cNvPr id="182" name="Google Shape;182;p29"/>
          <p:cNvSpPr txBox="1"/>
          <p:nvPr/>
        </p:nvSpPr>
        <p:spPr>
          <a:xfrm>
            <a:off x="550950" y="1405725"/>
            <a:ext cx="8042100" cy="2801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We use Serverless in order to install the required packages using NPM.  We’ll then be able to set up AWS credentials within Serverless.</a:t>
            </a:r>
            <a:endParaRPr sz="1700">
              <a:latin typeface="Montserrat"/>
              <a:ea typeface="Montserrat"/>
              <a:cs typeface="Montserrat"/>
              <a:sym typeface="Montserrat"/>
            </a:endParaRPr>
          </a:p>
          <a:p>
            <a:pPr indent="0" lvl="0" marL="0" rtl="0" algn="l">
              <a:spcBef>
                <a:spcPts val="0"/>
              </a:spcBef>
              <a:spcAft>
                <a:spcPts val="0"/>
              </a:spcAft>
              <a:buNone/>
            </a:pPr>
            <a:r>
              <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We connect Serverless to AWS Lambda using the keys provided by AWS.  We use the command: </a:t>
            </a:r>
            <a:r>
              <a:rPr b="1" lang="en" sz="1700">
                <a:solidFill>
                  <a:schemeClr val="accent1"/>
                </a:solidFill>
                <a:latin typeface="Montserrat"/>
                <a:ea typeface="Montserrat"/>
                <a:cs typeface="Montserrat"/>
                <a:sym typeface="Montserrat"/>
              </a:rPr>
              <a:t>“serverless config credentials -o --provider aws --key 'YOUR_AWS_KEY' --secret 'YOUR_AWS_SECRET'”</a:t>
            </a:r>
            <a:r>
              <a:rPr b="1" lang="en" sz="1700">
                <a:latin typeface="Montserrat"/>
                <a:ea typeface="Montserrat"/>
                <a:cs typeface="Montserrat"/>
                <a:sym typeface="Montserrat"/>
              </a:rPr>
              <a:t>.</a:t>
            </a:r>
            <a:endParaRPr b="1" sz="1700">
              <a:latin typeface="Montserrat"/>
              <a:ea typeface="Montserrat"/>
              <a:cs typeface="Montserrat"/>
              <a:sym typeface="Montserrat"/>
            </a:endParaRPr>
          </a:p>
          <a:p>
            <a:pPr indent="0" lvl="0" marL="0" rtl="0" algn="l">
              <a:spcBef>
                <a:spcPts val="0"/>
              </a:spcBef>
              <a:spcAft>
                <a:spcPts val="0"/>
              </a:spcAft>
              <a:buNone/>
            </a:pPr>
            <a:r>
              <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Finally, it can be deployed to AWS Lambda using the command: “sls deploy”</a:t>
            </a:r>
            <a:endParaRPr sz="17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0"/>
          <p:cNvSpPr txBox="1"/>
          <p:nvPr/>
        </p:nvSpPr>
        <p:spPr>
          <a:xfrm>
            <a:off x="529775" y="296300"/>
            <a:ext cx="7703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AWS Lambda</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What It Does</a:t>
            </a:r>
            <a:endParaRPr sz="1900">
              <a:solidFill>
                <a:schemeClr val="accen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accent1"/>
              </a:solidFill>
              <a:latin typeface="Montserrat"/>
              <a:ea typeface="Montserrat"/>
              <a:cs typeface="Montserrat"/>
              <a:sym typeface="Montserrat"/>
            </a:endParaRPr>
          </a:p>
        </p:txBody>
      </p:sp>
      <p:sp>
        <p:nvSpPr>
          <p:cNvPr id="188" name="Google Shape;188;p30"/>
          <p:cNvSpPr txBox="1"/>
          <p:nvPr/>
        </p:nvSpPr>
        <p:spPr>
          <a:xfrm>
            <a:off x="870300" y="1186200"/>
            <a:ext cx="77790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p>
          <a:p>
            <a:pPr indent="-323850" lvl="0" marL="457200" rtl="0" algn="l">
              <a:spcBef>
                <a:spcPts val="0"/>
              </a:spcBef>
              <a:spcAft>
                <a:spcPts val="0"/>
              </a:spcAft>
              <a:buSzPts val="1500"/>
              <a:buFont typeface="Montserrat"/>
              <a:buChar char="➔"/>
            </a:pPr>
            <a:r>
              <a:rPr lang="en" sz="1500">
                <a:latin typeface="Montserrat"/>
                <a:ea typeface="Montserrat"/>
                <a:cs typeface="Montserrat"/>
                <a:sym typeface="Montserrat"/>
              </a:rPr>
              <a:t>AWS Lambda is scalable serverless technology (Function-as-a-Service)</a:t>
            </a:r>
            <a:endParaRPr sz="1500">
              <a:latin typeface="Montserrat"/>
              <a:ea typeface="Montserrat"/>
              <a:cs typeface="Montserrat"/>
              <a:sym typeface="Montserrat"/>
            </a:endParaRPr>
          </a:p>
          <a:p>
            <a:pPr indent="0" lvl="0" marL="0" rtl="0" algn="l">
              <a:spcBef>
                <a:spcPts val="0"/>
              </a:spcBef>
              <a:spcAft>
                <a:spcPts val="0"/>
              </a:spcAft>
              <a:buNone/>
            </a:pPr>
            <a:r>
              <a:t/>
            </a:r>
            <a:endParaRPr sz="1500">
              <a:latin typeface="Montserrat"/>
              <a:ea typeface="Montserrat"/>
              <a:cs typeface="Montserrat"/>
              <a:sym typeface="Montserrat"/>
            </a:endParaRPr>
          </a:p>
          <a:p>
            <a:pPr indent="-323850" lvl="0" marL="457200" rtl="0" algn="l">
              <a:spcBef>
                <a:spcPts val="0"/>
              </a:spcBef>
              <a:spcAft>
                <a:spcPts val="0"/>
              </a:spcAft>
              <a:buSzPts val="1500"/>
              <a:buFont typeface="Montserrat"/>
              <a:buChar char="➔"/>
            </a:pPr>
            <a:r>
              <a:rPr lang="en" sz="1500">
                <a:latin typeface="Montserrat"/>
                <a:ea typeface="Montserrat"/>
                <a:cs typeface="Montserrat"/>
                <a:sym typeface="Montserrat"/>
              </a:rPr>
              <a:t>AWS Lambda functions are triggered by events </a:t>
            </a:r>
            <a:endParaRPr sz="1500">
              <a:latin typeface="Montserrat"/>
              <a:ea typeface="Montserrat"/>
              <a:cs typeface="Montserrat"/>
              <a:sym typeface="Montserrat"/>
            </a:endParaRPr>
          </a:p>
          <a:p>
            <a:pPr indent="0" lvl="0" marL="0" rtl="0" algn="l">
              <a:spcBef>
                <a:spcPts val="0"/>
              </a:spcBef>
              <a:spcAft>
                <a:spcPts val="0"/>
              </a:spcAft>
              <a:buNone/>
            </a:pPr>
            <a:r>
              <a:t/>
            </a:r>
            <a:endParaRPr sz="1500">
              <a:latin typeface="Montserrat"/>
              <a:ea typeface="Montserrat"/>
              <a:cs typeface="Montserrat"/>
              <a:sym typeface="Montserrat"/>
            </a:endParaRPr>
          </a:p>
          <a:p>
            <a:pPr indent="-323850" lvl="0" marL="457200" rtl="0" algn="l">
              <a:spcBef>
                <a:spcPts val="0"/>
              </a:spcBef>
              <a:spcAft>
                <a:spcPts val="0"/>
              </a:spcAft>
              <a:buSzPts val="1500"/>
              <a:buFont typeface="Montserrat"/>
              <a:buChar char="➔"/>
            </a:pPr>
            <a:r>
              <a:rPr lang="en" sz="1500">
                <a:latin typeface="Montserrat"/>
                <a:ea typeface="Montserrat"/>
                <a:cs typeface="Montserrat"/>
                <a:sym typeface="Montserrat"/>
              </a:rPr>
              <a:t>Invoke functions using AWS resources or other services</a:t>
            </a:r>
            <a:endParaRPr sz="1500">
              <a:latin typeface="Montserrat"/>
              <a:ea typeface="Montserrat"/>
              <a:cs typeface="Montserrat"/>
              <a:sym typeface="Montserrat"/>
            </a:endParaRPr>
          </a:p>
        </p:txBody>
      </p:sp>
      <p:pic>
        <p:nvPicPr>
          <p:cNvPr id="189" name="Google Shape;189;p30"/>
          <p:cNvPicPr preferRelativeResize="0"/>
          <p:nvPr/>
        </p:nvPicPr>
        <p:blipFill>
          <a:blip r:embed="rId4">
            <a:alphaModFix/>
          </a:blip>
          <a:stretch>
            <a:fillRect/>
          </a:stretch>
        </p:blipFill>
        <p:spPr>
          <a:xfrm>
            <a:off x="1219662" y="2907350"/>
            <a:ext cx="6704676" cy="1945825"/>
          </a:xfrm>
          <a:prstGeom prst="rect">
            <a:avLst/>
          </a:prstGeom>
          <a:noFill/>
          <a:ln>
            <a:noFill/>
          </a:ln>
        </p:spPr>
      </p:pic>
      <p:sp>
        <p:nvSpPr>
          <p:cNvPr id="190" name="Google Shape;190;p30"/>
          <p:cNvSpPr txBox="1"/>
          <p:nvPr/>
        </p:nvSpPr>
        <p:spPr>
          <a:xfrm>
            <a:off x="1282675" y="4789500"/>
            <a:ext cx="5470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Img src: https://aws.amazon.com/lambda/</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1"/>
          <p:cNvSpPr txBox="1"/>
          <p:nvPr/>
        </p:nvSpPr>
        <p:spPr>
          <a:xfrm>
            <a:off x="529775" y="448700"/>
            <a:ext cx="7703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AWS Lambda</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How We Utilize It</a:t>
            </a:r>
            <a:endParaRPr sz="1900">
              <a:solidFill>
                <a:schemeClr val="accen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accent1"/>
              </a:solidFill>
              <a:latin typeface="Montserrat"/>
              <a:ea typeface="Montserrat"/>
              <a:cs typeface="Montserrat"/>
              <a:sym typeface="Montserrat"/>
            </a:endParaRPr>
          </a:p>
        </p:txBody>
      </p:sp>
      <p:sp>
        <p:nvSpPr>
          <p:cNvPr id="196" name="Google Shape;196;p31"/>
          <p:cNvSpPr txBox="1"/>
          <p:nvPr/>
        </p:nvSpPr>
        <p:spPr>
          <a:xfrm>
            <a:off x="682500" y="1464600"/>
            <a:ext cx="7779000" cy="275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Discovery media file uploaded to Box.com folder</a:t>
            </a:r>
            <a:endParaRPr sz="1700">
              <a:latin typeface="Montserrat"/>
              <a:ea typeface="Montserrat"/>
              <a:cs typeface="Montserrat"/>
              <a:sym typeface="Montserrat"/>
            </a:endParaRPr>
          </a:p>
          <a:p>
            <a:pPr indent="0" lvl="0" marL="0" rtl="0" algn="l">
              <a:spcBef>
                <a:spcPts val="0"/>
              </a:spcBef>
              <a:spcAft>
                <a:spcPts val="0"/>
              </a:spcAft>
              <a:buNone/>
            </a:pPr>
            <a:r>
              <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Box Skills invokes lambda function</a:t>
            </a:r>
            <a:endParaRPr sz="1700">
              <a:latin typeface="Montserrat"/>
              <a:ea typeface="Montserrat"/>
              <a:cs typeface="Montserrat"/>
              <a:sym typeface="Montserrat"/>
            </a:endParaRPr>
          </a:p>
          <a:p>
            <a:pPr indent="0" lvl="0" marL="0" rtl="0" algn="l">
              <a:spcBef>
                <a:spcPts val="0"/>
              </a:spcBef>
              <a:spcAft>
                <a:spcPts val="0"/>
              </a:spcAft>
              <a:buNone/>
            </a:pPr>
            <a:r>
              <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Lambda function will connect to Azure Video Indexer to create transcription / facial recognition</a:t>
            </a:r>
            <a:endParaRPr sz="1700">
              <a:latin typeface="Montserrat"/>
              <a:ea typeface="Montserrat"/>
              <a:cs typeface="Montserrat"/>
              <a:sym typeface="Montserrat"/>
            </a:endParaRPr>
          </a:p>
          <a:p>
            <a:pPr indent="0" lvl="0" marL="0" rtl="0" algn="l">
              <a:spcBef>
                <a:spcPts val="0"/>
              </a:spcBef>
              <a:spcAft>
                <a:spcPts val="0"/>
              </a:spcAft>
              <a:buNone/>
            </a:pPr>
            <a:r>
              <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AWS Lambda will send response back to Box.com</a:t>
            </a:r>
            <a:r>
              <a:rPr lang="en" sz="1700">
                <a:latin typeface="Montserrat"/>
                <a:ea typeface="Montserrat"/>
                <a:cs typeface="Montserrat"/>
                <a:sym typeface="Montserrat"/>
              </a:rPr>
              <a:t> and </a:t>
            </a:r>
            <a:r>
              <a:rPr lang="en" sz="1700">
                <a:latin typeface="Montserrat"/>
                <a:ea typeface="Montserrat"/>
                <a:cs typeface="Montserrat"/>
                <a:sym typeface="Montserrat"/>
              </a:rPr>
              <a:t>attach it as metadata to the file</a:t>
            </a:r>
            <a:endParaRPr sz="1700">
              <a:latin typeface="Montserrat"/>
              <a:ea typeface="Montserrat"/>
              <a:cs typeface="Montserrat"/>
              <a:sym typeface="Montserrat"/>
            </a:endParaRPr>
          </a:p>
        </p:txBody>
      </p:sp>
      <p:pic>
        <p:nvPicPr>
          <p:cNvPr id="197" name="Google Shape;197;p31"/>
          <p:cNvPicPr preferRelativeResize="0"/>
          <p:nvPr/>
        </p:nvPicPr>
        <p:blipFill>
          <a:blip r:embed="rId4">
            <a:alphaModFix amt="20000"/>
          </a:blip>
          <a:stretch>
            <a:fillRect/>
          </a:stretch>
        </p:blipFill>
        <p:spPr>
          <a:xfrm>
            <a:off x="6156700" y="361150"/>
            <a:ext cx="2640625" cy="2640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nvSpPr>
        <p:spPr>
          <a:xfrm>
            <a:off x="720300" y="103425"/>
            <a:ext cx="7703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chemeClr val="accent1"/>
                </a:solidFill>
                <a:latin typeface="Montserrat"/>
                <a:ea typeface="Montserrat"/>
                <a:cs typeface="Montserrat"/>
                <a:sym typeface="Montserrat"/>
              </a:rPr>
              <a:t>Meet the Team</a:t>
            </a:r>
            <a:endParaRPr b="1" sz="3500">
              <a:solidFill>
                <a:schemeClr val="accent1"/>
              </a:solidFill>
              <a:latin typeface="Montserrat"/>
              <a:ea typeface="Montserrat"/>
              <a:cs typeface="Montserrat"/>
              <a:sym typeface="Montserrat"/>
            </a:endParaRPr>
          </a:p>
        </p:txBody>
      </p:sp>
      <p:sp>
        <p:nvSpPr>
          <p:cNvPr id="64" name="Google Shape;64;p14"/>
          <p:cNvSpPr txBox="1"/>
          <p:nvPr/>
        </p:nvSpPr>
        <p:spPr>
          <a:xfrm>
            <a:off x="358325" y="1614175"/>
            <a:ext cx="2226600" cy="81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ontserrat"/>
                <a:ea typeface="Montserrat"/>
                <a:cs typeface="Montserrat"/>
                <a:sym typeface="Montserrat"/>
              </a:rPr>
              <a:t>James Yokley</a:t>
            </a:r>
            <a:endParaRPr b="1" sz="1900">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a:solidFill>
                  <a:schemeClr val="lt1"/>
                </a:solidFill>
                <a:latin typeface="Montserrat"/>
                <a:ea typeface="Montserrat"/>
                <a:cs typeface="Montserrat"/>
                <a:sym typeface="Montserrat"/>
              </a:rPr>
              <a:t>Project Lead</a:t>
            </a:r>
            <a:endParaRPr>
              <a:solidFill>
                <a:schemeClr val="lt1"/>
              </a:solidFill>
              <a:latin typeface="Montserrat"/>
              <a:ea typeface="Montserrat"/>
              <a:cs typeface="Montserrat"/>
              <a:sym typeface="Montserrat"/>
            </a:endParaRPr>
          </a:p>
        </p:txBody>
      </p:sp>
      <p:sp>
        <p:nvSpPr>
          <p:cNvPr id="65" name="Google Shape;65;p14"/>
          <p:cNvSpPr txBox="1"/>
          <p:nvPr/>
        </p:nvSpPr>
        <p:spPr>
          <a:xfrm>
            <a:off x="296975" y="2697300"/>
            <a:ext cx="2349300" cy="81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ontserrat"/>
                <a:ea typeface="Montserrat"/>
                <a:cs typeface="Montserrat"/>
                <a:sym typeface="Montserrat"/>
              </a:rPr>
              <a:t>Joseph Comeaux</a:t>
            </a:r>
            <a:endParaRPr b="1" sz="1900">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a:solidFill>
                  <a:schemeClr val="lt1"/>
                </a:solidFill>
                <a:latin typeface="Montserrat"/>
                <a:ea typeface="Montserrat"/>
                <a:cs typeface="Montserrat"/>
                <a:sym typeface="Montserrat"/>
              </a:rPr>
              <a:t>Document Lead</a:t>
            </a:r>
            <a:endParaRPr>
              <a:solidFill>
                <a:schemeClr val="lt1"/>
              </a:solidFill>
              <a:latin typeface="Montserrat"/>
              <a:ea typeface="Montserrat"/>
              <a:cs typeface="Montserrat"/>
              <a:sym typeface="Montserrat"/>
            </a:endParaRPr>
          </a:p>
        </p:txBody>
      </p:sp>
      <p:sp>
        <p:nvSpPr>
          <p:cNvPr id="66" name="Google Shape;66;p14"/>
          <p:cNvSpPr txBox="1"/>
          <p:nvPr/>
        </p:nvSpPr>
        <p:spPr>
          <a:xfrm>
            <a:off x="3380025" y="3087900"/>
            <a:ext cx="2349300" cy="8004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ontserrat"/>
                <a:ea typeface="Montserrat"/>
                <a:cs typeface="Montserrat"/>
                <a:sym typeface="Montserrat"/>
              </a:rPr>
              <a:t>Ethan Ngo</a:t>
            </a:r>
            <a:endParaRPr b="1" sz="1900">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sz="1300">
                <a:solidFill>
                  <a:schemeClr val="lt1"/>
                </a:solidFill>
                <a:latin typeface="Montserrat"/>
                <a:ea typeface="Montserrat"/>
                <a:cs typeface="Montserrat"/>
                <a:sym typeface="Montserrat"/>
              </a:rPr>
              <a:t>Customer Liaison Lead</a:t>
            </a:r>
            <a:endParaRPr sz="1300">
              <a:solidFill>
                <a:schemeClr val="lt1"/>
              </a:solidFill>
              <a:latin typeface="Montserrat"/>
              <a:ea typeface="Montserrat"/>
              <a:cs typeface="Montserrat"/>
              <a:sym typeface="Montserrat"/>
            </a:endParaRPr>
          </a:p>
        </p:txBody>
      </p:sp>
      <p:sp>
        <p:nvSpPr>
          <p:cNvPr id="67" name="Google Shape;67;p14"/>
          <p:cNvSpPr txBox="1"/>
          <p:nvPr/>
        </p:nvSpPr>
        <p:spPr>
          <a:xfrm>
            <a:off x="6366775" y="2697300"/>
            <a:ext cx="2525400" cy="81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ontserrat"/>
                <a:ea typeface="Montserrat"/>
                <a:cs typeface="Montserrat"/>
                <a:sym typeface="Montserrat"/>
              </a:rPr>
              <a:t>Alexander Voisan</a:t>
            </a:r>
            <a:endParaRPr b="1" sz="1900">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a:solidFill>
                  <a:schemeClr val="lt1"/>
                </a:solidFill>
                <a:latin typeface="Montserrat"/>
                <a:ea typeface="Montserrat"/>
                <a:cs typeface="Montserrat"/>
                <a:sym typeface="Montserrat"/>
              </a:rPr>
              <a:t>Architecture/Design Lead</a:t>
            </a:r>
            <a:endParaRPr>
              <a:solidFill>
                <a:schemeClr val="lt1"/>
              </a:solidFill>
              <a:latin typeface="Montserrat"/>
              <a:ea typeface="Montserrat"/>
              <a:cs typeface="Montserrat"/>
              <a:sym typeface="Montserrat"/>
            </a:endParaRPr>
          </a:p>
        </p:txBody>
      </p:sp>
      <p:sp>
        <p:nvSpPr>
          <p:cNvPr id="68" name="Google Shape;68;p14"/>
          <p:cNvSpPr txBox="1"/>
          <p:nvPr/>
        </p:nvSpPr>
        <p:spPr>
          <a:xfrm>
            <a:off x="6516175" y="3766050"/>
            <a:ext cx="2226600" cy="81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ontserrat"/>
                <a:ea typeface="Montserrat"/>
                <a:cs typeface="Montserrat"/>
                <a:sym typeface="Montserrat"/>
              </a:rPr>
              <a:t>Jimmy Castillo</a:t>
            </a:r>
            <a:endParaRPr b="1" sz="1900">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a:solidFill>
                  <a:schemeClr val="lt1"/>
                </a:solidFill>
                <a:latin typeface="Montserrat"/>
                <a:ea typeface="Montserrat"/>
                <a:cs typeface="Montserrat"/>
                <a:sym typeface="Montserrat"/>
              </a:rPr>
              <a:t>UI Lead</a:t>
            </a:r>
            <a:endParaRPr>
              <a:solidFill>
                <a:schemeClr val="lt1"/>
              </a:solidFill>
              <a:latin typeface="Montserrat"/>
              <a:ea typeface="Montserrat"/>
              <a:cs typeface="Montserrat"/>
              <a:sym typeface="Montserrat"/>
            </a:endParaRPr>
          </a:p>
        </p:txBody>
      </p:sp>
      <p:sp>
        <p:nvSpPr>
          <p:cNvPr id="69" name="Google Shape;69;p14"/>
          <p:cNvSpPr txBox="1"/>
          <p:nvPr/>
        </p:nvSpPr>
        <p:spPr>
          <a:xfrm>
            <a:off x="3458700" y="989650"/>
            <a:ext cx="2226600" cy="81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latin typeface="Montserrat"/>
                <a:ea typeface="Montserrat"/>
                <a:cs typeface="Montserrat"/>
                <a:sym typeface="Montserrat"/>
              </a:rPr>
              <a:t>Alexis Ponce</a:t>
            </a:r>
            <a:endParaRPr b="1" sz="19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a:solidFill>
                  <a:schemeClr val="lt1"/>
                </a:solidFill>
                <a:latin typeface="Montserrat"/>
                <a:ea typeface="Montserrat"/>
                <a:cs typeface="Montserrat"/>
                <a:sym typeface="Montserrat"/>
              </a:rPr>
              <a:t>Backend Lead</a:t>
            </a:r>
            <a:endParaRPr>
              <a:solidFill>
                <a:schemeClr val="lt1"/>
              </a:solidFill>
              <a:latin typeface="Montserrat"/>
              <a:ea typeface="Montserrat"/>
              <a:cs typeface="Montserrat"/>
              <a:sym typeface="Montserrat"/>
            </a:endParaRPr>
          </a:p>
        </p:txBody>
      </p:sp>
      <p:sp>
        <p:nvSpPr>
          <p:cNvPr id="70" name="Google Shape;70;p14"/>
          <p:cNvSpPr txBox="1"/>
          <p:nvPr/>
        </p:nvSpPr>
        <p:spPr>
          <a:xfrm>
            <a:off x="3291975" y="4116025"/>
            <a:ext cx="2525400" cy="81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ontserrat"/>
                <a:ea typeface="Montserrat"/>
                <a:cs typeface="Montserrat"/>
                <a:sym typeface="Montserrat"/>
              </a:rPr>
              <a:t>Karen Quan</a:t>
            </a:r>
            <a:endParaRPr b="1" sz="1900">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a:solidFill>
                  <a:schemeClr val="lt1"/>
                </a:solidFill>
                <a:latin typeface="Montserrat"/>
                <a:ea typeface="Montserrat"/>
                <a:cs typeface="Montserrat"/>
                <a:sym typeface="Montserrat"/>
              </a:rPr>
              <a:t>Database Schema Lead</a:t>
            </a:r>
            <a:endParaRPr>
              <a:solidFill>
                <a:schemeClr val="lt1"/>
              </a:solidFill>
              <a:latin typeface="Montserrat"/>
              <a:ea typeface="Montserrat"/>
              <a:cs typeface="Montserrat"/>
              <a:sym typeface="Montserrat"/>
            </a:endParaRPr>
          </a:p>
        </p:txBody>
      </p:sp>
      <p:sp>
        <p:nvSpPr>
          <p:cNvPr id="71" name="Google Shape;71;p14"/>
          <p:cNvSpPr txBox="1"/>
          <p:nvPr/>
        </p:nvSpPr>
        <p:spPr>
          <a:xfrm>
            <a:off x="358325" y="3766050"/>
            <a:ext cx="2226600" cy="81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ontserrat"/>
                <a:ea typeface="Montserrat"/>
                <a:cs typeface="Montserrat"/>
                <a:sym typeface="Montserrat"/>
              </a:rPr>
              <a:t>Rosa Robles</a:t>
            </a:r>
            <a:endParaRPr b="1" sz="1900">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a:solidFill>
                  <a:schemeClr val="lt1"/>
                </a:solidFill>
                <a:latin typeface="Montserrat"/>
                <a:ea typeface="Montserrat"/>
                <a:cs typeface="Montserrat"/>
                <a:sym typeface="Montserrat"/>
              </a:rPr>
              <a:t>QA/QC Lead</a:t>
            </a:r>
            <a:endParaRPr>
              <a:solidFill>
                <a:schemeClr val="lt1"/>
              </a:solidFill>
              <a:latin typeface="Montserrat"/>
              <a:ea typeface="Montserrat"/>
              <a:cs typeface="Montserrat"/>
              <a:sym typeface="Montserrat"/>
            </a:endParaRPr>
          </a:p>
        </p:txBody>
      </p:sp>
      <p:sp>
        <p:nvSpPr>
          <p:cNvPr id="72" name="Google Shape;72;p14"/>
          <p:cNvSpPr txBox="1"/>
          <p:nvPr/>
        </p:nvSpPr>
        <p:spPr>
          <a:xfrm>
            <a:off x="6559075" y="1626313"/>
            <a:ext cx="2226600" cy="81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ontserrat"/>
                <a:ea typeface="Montserrat"/>
                <a:cs typeface="Montserrat"/>
                <a:sym typeface="Montserrat"/>
              </a:rPr>
              <a:t>Mario Avila</a:t>
            </a:r>
            <a:endParaRPr b="1" sz="1900">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a:solidFill>
                  <a:schemeClr val="lt1"/>
                </a:solidFill>
                <a:latin typeface="Montserrat"/>
                <a:ea typeface="Montserrat"/>
                <a:cs typeface="Montserrat"/>
                <a:sym typeface="Montserrat"/>
              </a:rPr>
              <a:t>Demo Lead</a:t>
            </a:r>
            <a:endParaRPr>
              <a:solidFill>
                <a:schemeClr val="lt1"/>
              </a:solidFill>
              <a:latin typeface="Montserrat"/>
              <a:ea typeface="Montserrat"/>
              <a:cs typeface="Montserrat"/>
              <a:sym typeface="Montserrat"/>
            </a:endParaRPr>
          </a:p>
        </p:txBody>
      </p:sp>
      <p:sp>
        <p:nvSpPr>
          <p:cNvPr id="73" name="Google Shape;73;p14"/>
          <p:cNvSpPr txBox="1"/>
          <p:nvPr/>
        </p:nvSpPr>
        <p:spPr>
          <a:xfrm>
            <a:off x="3218850" y="2044475"/>
            <a:ext cx="2706300" cy="81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ontserrat"/>
                <a:ea typeface="Montserrat"/>
                <a:cs typeface="Montserrat"/>
                <a:sym typeface="Montserrat"/>
              </a:rPr>
              <a:t>Sherina Marquez</a:t>
            </a:r>
            <a:endParaRPr b="1" sz="1900">
              <a:latin typeface="Montserrat"/>
              <a:ea typeface="Montserrat"/>
              <a:cs typeface="Montserrat"/>
              <a:sym typeface="Montserrat"/>
            </a:endParaRPr>
          </a:p>
          <a:p>
            <a:pPr indent="0" lvl="0" marL="0" rtl="0" algn="ctr">
              <a:spcBef>
                <a:spcPts val="0"/>
              </a:spcBef>
              <a:spcAft>
                <a:spcPts val="0"/>
              </a:spcAft>
              <a:buNone/>
            </a:pPr>
            <a:r>
              <a:t/>
            </a:r>
            <a:endParaRPr sz="800">
              <a:latin typeface="Montserrat"/>
              <a:ea typeface="Montserrat"/>
              <a:cs typeface="Montserrat"/>
              <a:sym typeface="Montserrat"/>
            </a:endParaRPr>
          </a:p>
          <a:p>
            <a:pPr indent="0" lvl="0" marL="0" rtl="0" algn="ctr">
              <a:spcBef>
                <a:spcPts val="0"/>
              </a:spcBef>
              <a:spcAft>
                <a:spcPts val="0"/>
              </a:spcAft>
              <a:buNone/>
            </a:pPr>
            <a:r>
              <a:rPr lang="en">
                <a:solidFill>
                  <a:schemeClr val="lt1"/>
                </a:solidFill>
                <a:latin typeface="Montserrat"/>
                <a:ea typeface="Montserrat"/>
                <a:cs typeface="Montserrat"/>
                <a:sym typeface="Montserrat"/>
              </a:rPr>
              <a:t>Presentation Lead</a:t>
            </a:r>
            <a:endParaRPr>
              <a:solidFill>
                <a:schemeClr val="lt1"/>
              </a:solidFill>
              <a:latin typeface="Montserrat"/>
              <a:ea typeface="Montserrat"/>
              <a:cs typeface="Montserrat"/>
              <a:sym typeface="Montserrat"/>
            </a:endParaRPr>
          </a:p>
        </p:txBody>
      </p:sp>
      <p:pic>
        <p:nvPicPr>
          <p:cNvPr id="74" name="Google Shape;74;p14"/>
          <p:cNvPicPr preferRelativeResize="0"/>
          <p:nvPr/>
        </p:nvPicPr>
        <p:blipFill>
          <a:blip r:embed="rId3">
            <a:alphaModFix amt="70000"/>
          </a:blip>
          <a:stretch>
            <a:fillRect/>
          </a:stretch>
        </p:blipFill>
        <p:spPr>
          <a:xfrm>
            <a:off x="7188075" y="254825"/>
            <a:ext cx="1120975" cy="1121002"/>
          </a:xfrm>
          <a:prstGeom prst="rect">
            <a:avLst/>
          </a:prstGeom>
          <a:noFill/>
          <a:ln>
            <a:noFill/>
          </a:ln>
        </p:spPr>
      </p:pic>
      <p:pic>
        <p:nvPicPr>
          <p:cNvPr id="75" name="Google Shape;75;p14"/>
          <p:cNvPicPr preferRelativeResize="0"/>
          <p:nvPr/>
        </p:nvPicPr>
        <p:blipFill>
          <a:blip r:embed="rId4">
            <a:alphaModFix amt="70000"/>
          </a:blip>
          <a:stretch>
            <a:fillRect/>
          </a:stretch>
        </p:blipFill>
        <p:spPr>
          <a:xfrm>
            <a:off x="911138" y="225776"/>
            <a:ext cx="1120975" cy="1120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2"/>
          <p:cNvPicPr preferRelativeResize="0"/>
          <p:nvPr/>
        </p:nvPicPr>
        <p:blipFill>
          <a:blip r:embed="rId3">
            <a:alphaModFix amt="20000"/>
          </a:blip>
          <a:stretch>
            <a:fillRect/>
          </a:stretch>
        </p:blipFill>
        <p:spPr>
          <a:xfrm>
            <a:off x="6270900" y="388925"/>
            <a:ext cx="2493600" cy="2493600"/>
          </a:xfrm>
          <a:prstGeom prst="rect">
            <a:avLst/>
          </a:prstGeom>
          <a:noFill/>
          <a:ln>
            <a:noFill/>
          </a:ln>
        </p:spPr>
      </p:pic>
      <p:sp>
        <p:nvSpPr>
          <p:cNvPr id="203" name="Google Shape;203;p32"/>
          <p:cNvSpPr txBox="1"/>
          <p:nvPr/>
        </p:nvSpPr>
        <p:spPr>
          <a:xfrm>
            <a:off x="529775" y="448700"/>
            <a:ext cx="7703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AWS Lambda</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Transcript File Service</a:t>
            </a:r>
            <a:endParaRPr sz="1900">
              <a:solidFill>
                <a:schemeClr val="accen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accent1"/>
              </a:solidFill>
              <a:latin typeface="Montserrat"/>
              <a:ea typeface="Montserrat"/>
              <a:cs typeface="Montserrat"/>
              <a:sym typeface="Montserrat"/>
            </a:endParaRPr>
          </a:p>
        </p:txBody>
      </p:sp>
      <p:sp>
        <p:nvSpPr>
          <p:cNvPr id="204" name="Google Shape;204;p32"/>
          <p:cNvSpPr txBox="1"/>
          <p:nvPr/>
        </p:nvSpPr>
        <p:spPr>
          <a:xfrm>
            <a:off x="529775" y="1680200"/>
            <a:ext cx="7779000" cy="275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As the Azure Transcript is returned to AWS, our transcript parser will create a new document</a:t>
            </a:r>
            <a:br>
              <a:rPr lang="en" sz="1700">
                <a:latin typeface="Montserrat"/>
                <a:ea typeface="Montserrat"/>
                <a:cs typeface="Montserrat"/>
                <a:sym typeface="Montserrat"/>
              </a:rPr>
            </a:b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New document will be formatted automatically using speaker IDs and file name</a:t>
            </a:r>
            <a:br>
              <a:rPr lang="en" sz="1700">
                <a:latin typeface="Montserrat"/>
                <a:ea typeface="Montserrat"/>
                <a:cs typeface="Montserrat"/>
                <a:sym typeface="Montserrat"/>
              </a:rPr>
            </a:b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Uploads to same folder where </a:t>
            </a:r>
            <a:endParaRPr sz="1700">
              <a:latin typeface="Montserrat"/>
              <a:ea typeface="Montserrat"/>
              <a:cs typeface="Montserrat"/>
              <a:sym typeface="Montserrat"/>
            </a:endParaRPr>
          </a:p>
          <a:p>
            <a:pPr indent="0" lvl="0" marL="457200" rtl="0" algn="l">
              <a:spcBef>
                <a:spcPts val="0"/>
              </a:spcBef>
              <a:spcAft>
                <a:spcPts val="0"/>
              </a:spcAft>
              <a:buNone/>
            </a:pPr>
            <a:r>
              <a:rPr lang="en" sz="1700">
                <a:latin typeface="Montserrat"/>
                <a:ea typeface="Montserrat"/>
                <a:cs typeface="Montserrat"/>
                <a:sym typeface="Montserrat"/>
              </a:rPr>
              <a:t>original files were uploaded and allows for </a:t>
            </a:r>
            <a:endParaRPr sz="1700">
              <a:latin typeface="Montserrat"/>
              <a:ea typeface="Montserrat"/>
              <a:cs typeface="Montserrat"/>
              <a:sym typeface="Montserrat"/>
            </a:endParaRPr>
          </a:p>
          <a:p>
            <a:pPr indent="0" lvl="0" marL="457200" rtl="0" algn="l">
              <a:spcBef>
                <a:spcPts val="0"/>
              </a:spcBef>
              <a:spcAft>
                <a:spcPts val="0"/>
              </a:spcAft>
              <a:buNone/>
            </a:pPr>
            <a:r>
              <a:rPr lang="en" sz="1700">
                <a:latin typeface="Montserrat"/>
                <a:ea typeface="Montserrat"/>
                <a:cs typeface="Montserrat"/>
                <a:sym typeface="Montserrat"/>
              </a:rPr>
              <a:t>duplicate file names </a:t>
            </a:r>
            <a:endParaRPr sz="1700">
              <a:latin typeface="Montserrat"/>
              <a:ea typeface="Montserrat"/>
              <a:cs typeface="Montserrat"/>
              <a:sym typeface="Montserrat"/>
            </a:endParaRPr>
          </a:p>
        </p:txBody>
      </p:sp>
      <p:pic>
        <p:nvPicPr>
          <p:cNvPr id="205" name="Google Shape;205;p32"/>
          <p:cNvPicPr preferRelativeResize="0"/>
          <p:nvPr/>
        </p:nvPicPr>
        <p:blipFill rotWithShape="1">
          <a:blip r:embed="rId4">
            <a:alphaModFix/>
          </a:blip>
          <a:srcRect b="0" l="0" r="50000" t="0"/>
          <a:stretch/>
        </p:blipFill>
        <p:spPr>
          <a:xfrm>
            <a:off x="6111713" y="3280775"/>
            <a:ext cx="2811975" cy="1685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3"/>
          <p:cNvPicPr preferRelativeResize="0"/>
          <p:nvPr/>
        </p:nvPicPr>
        <p:blipFill>
          <a:blip r:embed="rId3">
            <a:alphaModFix amt="20000"/>
          </a:blip>
          <a:stretch>
            <a:fillRect/>
          </a:stretch>
        </p:blipFill>
        <p:spPr>
          <a:xfrm>
            <a:off x="6270900" y="388925"/>
            <a:ext cx="2493600" cy="2493600"/>
          </a:xfrm>
          <a:prstGeom prst="rect">
            <a:avLst/>
          </a:prstGeom>
          <a:noFill/>
          <a:ln>
            <a:noFill/>
          </a:ln>
        </p:spPr>
      </p:pic>
      <p:sp>
        <p:nvSpPr>
          <p:cNvPr id="211" name="Google Shape;211;p33"/>
          <p:cNvSpPr txBox="1"/>
          <p:nvPr/>
        </p:nvSpPr>
        <p:spPr>
          <a:xfrm>
            <a:off x="529775" y="448700"/>
            <a:ext cx="7703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AWS Lambda</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Transcript File Format Requirements</a:t>
            </a:r>
            <a:endParaRPr sz="1900">
              <a:solidFill>
                <a:schemeClr val="accent1"/>
              </a:solidFill>
              <a:latin typeface="Montserrat"/>
              <a:ea typeface="Montserrat"/>
              <a:cs typeface="Montserrat"/>
              <a:sym typeface="Montserrat"/>
            </a:endParaRPr>
          </a:p>
        </p:txBody>
      </p:sp>
      <p:sp>
        <p:nvSpPr>
          <p:cNvPr id="212" name="Google Shape;212;p33"/>
          <p:cNvSpPr txBox="1"/>
          <p:nvPr/>
        </p:nvSpPr>
        <p:spPr>
          <a:xfrm>
            <a:off x="529775" y="1680200"/>
            <a:ext cx="7779000" cy="2539800"/>
          </a:xfrm>
          <a:prstGeom prst="rect">
            <a:avLst/>
          </a:prstGeom>
          <a:noFill/>
          <a:ln>
            <a:noFill/>
          </a:ln>
        </p:spPr>
        <p:txBody>
          <a:bodyPr anchorCtr="0" anchor="t" bIns="91425" lIns="91425" spcFirstLastPara="1" rIns="91425" wrap="square" tIns="91425">
            <a:spAutoFit/>
          </a:bodyPr>
          <a:lstStyle/>
          <a:p>
            <a:pPr indent="-336550" lvl="0" marL="457200" rtl="0" algn="l">
              <a:lnSpc>
                <a:spcPct val="200000"/>
              </a:lnSpc>
              <a:spcBef>
                <a:spcPts val="0"/>
              </a:spcBef>
              <a:spcAft>
                <a:spcPts val="0"/>
              </a:spcAft>
              <a:buSzPts val="1700"/>
              <a:buFont typeface="Montserrat"/>
              <a:buChar char="➔"/>
            </a:pPr>
            <a:r>
              <a:rPr lang="en" sz="1700">
                <a:solidFill>
                  <a:schemeClr val="dk1"/>
                </a:solidFill>
                <a:latin typeface="Montserrat"/>
                <a:ea typeface="Montserrat"/>
                <a:cs typeface="Montserrat"/>
                <a:sym typeface="Montserrat"/>
              </a:rPr>
              <a:t>Speaker ID instead of timestamp.</a:t>
            </a:r>
            <a:endParaRPr sz="1700">
              <a:latin typeface="Montserrat"/>
              <a:ea typeface="Montserrat"/>
              <a:cs typeface="Montserrat"/>
              <a:sym typeface="Montserrat"/>
            </a:endParaRPr>
          </a:p>
          <a:p>
            <a:pPr indent="-336550" lvl="0" marL="457200" rtl="0" algn="l">
              <a:lnSpc>
                <a:spcPct val="100000"/>
              </a:lnSpc>
              <a:spcBef>
                <a:spcPts val="0"/>
              </a:spcBef>
              <a:spcAft>
                <a:spcPts val="0"/>
              </a:spcAft>
              <a:buSzPts val="1700"/>
              <a:buFont typeface="Montserrat"/>
              <a:buChar char="➔"/>
            </a:pPr>
            <a:r>
              <a:rPr lang="en" sz="1700">
                <a:latin typeface="Montserrat"/>
                <a:ea typeface="Montserrat"/>
                <a:cs typeface="Montserrat"/>
                <a:sym typeface="Montserrat"/>
              </a:rPr>
              <a:t>Letter Size: 8.5” x 11”</a:t>
            </a:r>
            <a:endParaRPr sz="1700">
              <a:latin typeface="Montserrat"/>
              <a:ea typeface="Montserrat"/>
              <a:cs typeface="Montserrat"/>
              <a:sym typeface="Montserrat"/>
            </a:endParaRPr>
          </a:p>
          <a:p>
            <a:pPr indent="-336550" lvl="0" marL="457200" rtl="0" algn="l">
              <a:lnSpc>
                <a:spcPct val="100000"/>
              </a:lnSpc>
              <a:spcBef>
                <a:spcPts val="0"/>
              </a:spcBef>
              <a:spcAft>
                <a:spcPts val="0"/>
              </a:spcAft>
              <a:buSzPts val="1700"/>
              <a:buFont typeface="Montserrat"/>
              <a:buChar char="➔"/>
            </a:pPr>
            <a:r>
              <a:rPr lang="en" sz="1700">
                <a:latin typeface="Montserrat"/>
                <a:ea typeface="Montserrat"/>
                <a:cs typeface="Montserrat"/>
                <a:sym typeface="Montserrat"/>
              </a:rPr>
              <a:t>Times New Roman 12 point font</a:t>
            </a:r>
            <a:endParaRPr sz="1700">
              <a:latin typeface="Montserrat"/>
              <a:ea typeface="Montserrat"/>
              <a:cs typeface="Montserrat"/>
              <a:sym typeface="Montserrat"/>
            </a:endParaRPr>
          </a:p>
          <a:p>
            <a:pPr indent="-336550" lvl="0" marL="457200" rtl="0" algn="l">
              <a:lnSpc>
                <a:spcPct val="100000"/>
              </a:lnSpc>
              <a:spcBef>
                <a:spcPts val="0"/>
              </a:spcBef>
              <a:spcAft>
                <a:spcPts val="0"/>
              </a:spcAft>
              <a:buSzPts val="1700"/>
              <a:buFont typeface="Montserrat"/>
              <a:buChar char="➔"/>
            </a:pPr>
            <a:r>
              <a:rPr lang="en" sz="1700">
                <a:latin typeface="Montserrat"/>
                <a:ea typeface="Montserrat"/>
                <a:cs typeface="Montserrat"/>
                <a:sym typeface="Montserrat"/>
              </a:rPr>
              <a:t>Left Border with Double Lines</a:t>
            </a:r>
            <a:endParaRPr sz="1700">
              <a:latin typeface="Montserrat"/>
              <a:ea typeface="Montserrat"/>
              <a:cs typeface="Montserrat"/>
              <a:sym typeface="Montserrat"/>
            </a:endParaRPr>
          </a:p>
          <a:p>
            <a:pPr indent="-336550" lvl="0" marL="457200" rtl="0" algn="l">
              <a:lnSpc>
                <a:spcPct val="100000"/>
              </a:lnSpc>
              <a:spcBef>
                <a:spcPts val="0"/>
              </a:spcBef>
              <a:spcAft>
                <a:spcPts val="0"/>
              </a:spcAft>
              <a:buSzPts val="1700"/>
              <a:buFont typeface="Montserrat"/>
              <a:buChar char="➔"/>
            </a:pPr>
            <a:r>
              <a:rPr lang="en" sz="1700">
                <a:latin typeface="Montserrat"/>
                <a:ea typeface="Montserrat"/>
                <a:cs typeface="Montserrat"/>
                <a:sym typeface="Montserrat"/>
              </a:rPr>
              <a:t>Right Border with a Single Line</a:t>
            </a:r>
            <a:endParaRPr sz="1700">
              <a:latin typeface="Montserrat"/>
              <a:ea typeface="Montserrat"/>
              <a:cs typeface="Montserrat"/>
              <a:sym typeface="Montserrat"/>
            </a:endParaRPr>
          </a:p>
          <a:p>
            <a:pPr indent="-336550" lvl="0" marL="457200" rtl="0" algn="l">
              <a:lnSpc>
                <a:spcPct val="100000"/>
              </a:lnSpc>
              <a:spcBef>
                <a:spcPts val="0"/>
              </a:spcBef>
              <a:spcAft>
                <a:spcPts val="0"/>
              </a:spcAft>
              <a:buSzPts val="1700"/>
              <a:buFont typeface="Montserrat"/>
              <a:buChar char="➔"/>
            </a:pPr>
            <a:r>
              <a:rPr lang="en" sz="1700">
                <a:latin typeface="Montserrat"/>
                <a:ea typeface="Montserrat"/>
                <a:cs typeface="Montserrat"/>
                <a:sym typeface="Montserrat"/>
              </a:rPr>
              <a:t>Line numbers with 28 lines per page</a:t>
            </a:r>
            <a:endParaRPr sz="1700">
              <a:latin typeface="Montserrat"/>
              <a:ea typeface="Montserrat"/>
              <a:cs typeface="Montserrat"/>
              <a:sym typeface="Montserrat"/>
            </a:endParaRPr>
          </a:p>
          <a:p>
            <a:pPr indent="-336550" lvl="0" marL="457200" rtl="0" algn="l">
              <a:lnSpc>
                <a:spcPct val="100000"/>
              </a:lnSpc>
              <a:spcBef>
                <a:spcPts val="0"/>
              </a:spcBef>
              <a:spcAft>
                <a:spcPts val="0"/>
              </a:spcAft>
              <a:buSzPts val="1700"/>
              <a:buFont typeface="Montserrat"/>
              <a:buChar char="➔"/>
            </a:pPr>
            <a:r>
              <a:rPr lang="en" sz="1700">
                <a:latin typeface="Montserrat"/>
                <a:ea typeface="Montserrat"/>
                <a:cs typeface="Montserrat"/>
                <a:sym typeface="Montserrat"/>
              </a:rPr>
              <a:t>Header with the filename</a:t>
            </a:r>
            <a:endParaRPr sz="1700">
              <a:latin typeface="Montserrat"/>
              <a:ea typeface="Montserrat"/>
              <a:cs typeface="Montserrat"/>
              <a:sym typeface="Montserrat"/>
            </a:endParaRPr>
          </a:p>
          <a:p>
            <a:pPr indent="-336550" lvl="0" marL="457200" rtl="0" algn="l">
              <a:lnSpc>
                <a:spcPct val="100000"/>
              </a:lnSpc>
              <a:spcBef>
                <a:spcPts val="0"/>
              </a:spcBef>
              <a:spcAft>
                <a:spcPts val="0"/>
              </a:spcAft>
              <a:buSzPts val="1700"/>
              <a:buFont typeface="Montserrat"/>
              <a:buChar char="➔"/>
            </a:pPr>
            <a:r>
              <a:rPr lang="en" sz="1700">
                <a:latin typeface="Montserrat"/>
                <a:ea typeface="Montserrat"/>
                <a:cs typeface="Montserrat"/>
                <a:sym typeface="Montserrat"/>
              </a:rPr>
              <a:t>Footer with page numbers in decimal format</a:t>
            </a:r>
            <a:endParaRPr sz="1700">
              <a:latin typeface="Montserrat"/>
              <a:ea typeface="Montserrat"/>
              <a:cs typeface="Montserrat"/>
              <a:sym typeface="Montserrat"/>
            </a:endParaRPr>
          </a:p>
        </p:txBody>
      </p:sp>
      <p:pic>
        <p:nvPicPr>
          <p:cNvPr id="213" name="Google Shape;213;p33"/>
          <p:cNvPicPr preferRelativeResize="0"/>
          <p:nvPr/>
        </p:nvPicPr>
        <p:blipFill rotWithShape="1">
          <a:blip r:embed="rId4">
            <a:alphaModFix/>
          </a:blip>
          <a:srcRect b="0" l="0" r="0" t="0"/>
          <a:stretch/>
        </p:blipFill>
        <p:spPr>
          <a:xfrm>
            <a:off x="6180975" y="302250"/>
            <a:ext cx="2673449" cy="3606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4"/>
          <p:cNvSpPr txBox="1"/>
          <p:nvPr/>
        </p:nvSpPr>
        <p:spPr>
          <a:xfrm>
            <a:off x="529775" y="448700"/>
            <a:ext cx="7703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Microsoft Azure</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What Is It?</a:t>
            </a:r>
            <a:endParaRPr sz="1900">
              <a:solidFill>
                <a:schemeClr val="accen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accent1"/>
              </a:solidFill>
              <a:latin typeface="Montserrat"/>
              <a:ea typeface="Montserrat"/>
              <a:cs typeface="Montserrat"/>
              <a:sym typeface="Montserrat"/>
            </a:endParaRPr>
          </a:p>
        </p:txBody>
      </p:sp>
      <p:sp>
        <p:nvSpPr>
          <p:cNvPr id="219" name="Google Shape;219;p34"/>
          <p:cNvSpPr txBox="1"/>
          <p:nvPr/>
        </p:nvSpPr>
        <p:spPr>
          <a:xfrm>
            <a:off x="682500" y="1367675"/>
            <a:ext cx="7779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Cloud platform with tools and frameworks used to build, run, and manage applications</a:t>
            </a:r>
            <a:endParaRPr sz="1600">
              <a:latin typeface="Montserrat"/>
              <a:ea typeface="Montserrat"/>
              <a:cs typeface="Montserrat"/>
              <a:sym typeface="Montserrat"/>
            </a:endParaRPr>
          </a:p>
          <a:p>
            <a:pPr indent="-330200" lvl="1" marL="914400" rtl="0" algn="l">
              <a:spcBef>
                <a:spcPts val="0"/>
              </a:spcBef>
              <a:spcAft>
                <a:spcPts val="0"/>
              </a:spcAft>
              <a:buSzPts val="1600"/>
              <a:buFont typeface="Montserrat"/>
              <a:buChar char="◆"/>
            </a:pPr>
            <a:r>
              <a:rPr lang="en" sz="1600">
                <a:latin typeface="Montserrat"/>
                <a:ea typeface="Montserrat"/>
                <a:cs typeface="Montserrat"/>
                <a:sym typeface="Montserrat"/>
              </a:rPr>
              <a:t>Healthcare, Financial Services, Government, Retail, </a:t>
            </a:r>
            <a:r>
              <a:rPr lang="en" sz="1600">
                <a:latin typeface="Montserrat"/>
                <a:ea typeface="Montserrat"/>
                <a:cs typeface="Montserrat"/>
                <a:sym typeface="Montserrat"/>
              </a:rPr>
              <a:t>Manufacturing</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Several services</a:t>
            </a:r>
            <a:endParaRPr sz="1600">
              <a:latin typeface="Montserrat"/>
              <a:ea typeface="Montserrat"/>
              <a:cs typeface="Montserrat"/>
              <a:sym typeface="Montserrat"/>
            </a:endParaRPr>
          </a:p>
          <a:p>
            <a:pPr indent="-330200" lvl="1" marL="914400" rtl="0" algn="l">
              <a:spcBef>
                <a:spcPts val="0"/>
              </a:spcBef>
              <a:spcAft>
                <a:spcPts val="0"/>
              </a:spcAft>
              <a:buSzPts val="1600"/>
              <a:buFont typeface="Montserrat"/>
              <a:buChar char="◆"/>
            </a:pPr>
            <a:r>
              <a:rPr lang="en" sz="1600">
                <a:latin typeface="Montserrat"/>
                <a:ea typeface="Montserrat"/>
                <a:cs typeface="Montserrat"/>
                <a:sym typeface="Montserrat"/>
              </a:rPr>
              <a:t>Azure Video Indexer API</a:t>
            </a:r>
            <a:endParaRPr sz="1600">
              <a:latin typeface="Montserrat"/>
              <a:ea typeface="Montserrat"/>
              <a:cs typeface="Montserrat"/>
              <a:sym typeface="Montserrat"/>
            </a:endParaRPr>
          </a:p>
        </p:txBody>
      </p:sp>
      <p:pic>
        <p:nvPicPr>
          <p:cNvPr id="220" name="Google Shape;220;p34"/>
          <p:cNvPicPr preferRelativeResize="0"/>
          <p:nvPr/>
        </p:nvPicPr>
        <p:blipFill>
          <a:blip r:embed="rId3">
            <a:alphaModFix/>
          </a:blip>
          <a:stretch>
            <a:fillRect/>
          </a:stretch>
        </p:blipFill>
        <p:spPr>
          <a:xfrm>
            <a:off x="0" y="3725276"/>
            <a:ext cx="9143998" cy="14182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5"/>
          <p:cNvSpPr txBox="1"/>
          <p:nvPr/>
        </p:nvSpPr>
        <p:spPr>
          <a:xfrm>
            <a:off x="2059200" y="1311150"/>
            <a:ext cx="5923500" cy="189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100"/>
          </a:p>
          <a:p>
            <a:pPr indent="-342900" lvl="0" marL="457200" rtl="0" algn="l">
              <a:spcBef>
                <a:spcPts val="0"/>
              </a:spcBef>
              <a:spcAft>
                <a:spcPts val="0"/>
              </a:spcAft>
              <a:buSzPts val="1800"/>
              <a:buFont typeface="Montserrat"/>
              <a:buChar char="➔"/>
            </a:pPr>
            <a:r>
              <a:rPr lang="en" sz="1800">
                <a:latin typeface="Montserrat"/>
                <a:ea typeface="Montserrat"/>
                <a:cs typeface="Montserrat"/>
                <a:sym typeface="Montserrat"/>
              </a:rPr>
              <a:t>Video Indexer for Box</a:t>
            </a:r>
            <a:endParaRPr sz="1800">
              <a:latin typeface="Montserrat"/>
              <a:ea typeface="Montserrat"/>
              <a:cs typeface="Montserrat"/>
              <a:sym typeface="Montserrat"/>
            </a:endParaRPr>
          </a:p>
          <a:p>
            <a:pPr indent="-342900" lvl="1" marL="914400" rtl="0" algn="l">
              <a:spcBef>
                <a:spcPts val="0"/>
              </a:spcBef>
              <a:spcAft>
                <a:spcPts val="0"/>
              </a:spcAft>
              <a:buSzPts val="1800"/>
              <a:buFont typeface="Montserrat"/>
              <a:buChar char="◆"/>
            </a:pPr>
            <a:r>
              <a:rPr lang="en" sz="1800">
                <a:latin typeface="Montserrat"/>
                <a:ea typeface="Montserrat"/>
                <a:cs typeface="Montserrat"/>
                <a:sym typeface="Montserrat"/>
              </a:rPr>
              <a:t>Azure Video Indexer Account</a:t>
            </a:r>
            <a:endParaRPr sz="1800">
              <a:latin typeface="Montserrat"/>
              <a:ea typeface="Montserrat"/>
              <a:cs typeface="Montserrat"/>
              <a:sym typeface="Montserrat"/>
            </a:endParaRPr>
          </a:p>
          <a:p>
            <a:pPr indent="-342900" lvl="2" marL="1371600" rtl="0" algn="l">
              <a:spcBef>
                <a:spcPts val="0"/>
              </a:spcBef>
              <a:spcAft>
                <a:spcPts val="0"/>
              </a:spcAft>
              <a:buSzPts val="1800"/>
              <a:buFont typeface="Montserrat"/>
              <a:buChar char="●"/>
            </a:pPr>
            <a:r>
              <a:rPr lang="en" sz="1800">
                <a:latin typeface="Montserrat"/>
                <a:ea typeface="Montserrat"/>
                <a:cs typeface="Montserrat"/>
                <a:sym typeface="Montserrat"/>
              </a:rPr>
              <a:t>Video Indexer Account ID</a:t>
            </a:r>
            <a:endParaRPr sz="1800">
              <a:latin typeface="Montserrat"/>
              <a:ea typeface="Montserrat"/>
              <a:cs typeface="Montserrat"/>
              <a:sym typeface="Montserrat"/>
            </a:endParaRPr>
          </a:p>
          <a:p>
            <a:pPr indent="-342900" lvl="2" marL="1371600" rtl="0" algn="l">
              <a:spcBef>
                <a:spcPts val="0"/>
              </a:spcBef>
              <a:spcAft>
                <a:spcPts val="0"/>
              </a:spcAft>
              <a:buSzPts val="1800"/>
              <a:buFont typeface="Montserrat"/>
              <a:buChar char="●"/>
            </a:pPr>
            <a:r>
              <a:rPr lang="en" sz="1800">
                <a:latin typeface="Montserrat"/>
                <a:ea typeface="Montserrat"/>
                <a:cs typeface="Montserrat"/>
                <a:sym typeface="Montserrat"/>
              </a:rPr>
              <a:t>Video Indexer Account Keys</a:t>
            </a:r>
            <a:endParaRPr sz="1800">
              <a:latin typeface="Montserrat"/>
              <a:ea typeface="Montserrat"/>
              <a:cs typeface="Montserrat"/>
              <a:sym typeface="Montserrat"/>
            </a:endParaRPr>
          </a:p>
          <a:p>
            <a:pPr indent="-342900" lvl="1" marL="914400" rtl="0" algn="l">
              <a:spcBef>
                <a:spcPts val="0"/>
              </a:spcBef>
              <a:spcAft>
                <a:spcPts val="0"/>
              </a:spcAft>
              <a:buSzPts val="1800"/>
              <a:buFont typeface="Montserrat"/>
              <a:buChar char="◆"/>
            </a:pPr>
            <a:r>
              <a:rPr lang="en" sz="1800">
                <a:latin typeface="Montserrat"/>
                <a:ea typeface="Montserrat"/>
                <a:cs typeface="Montserrat"/>
                <a:sym typeface="Montserrat"/>
              </a:rPr>
              <a:t>Create skill using the API</a:t>
            </a:r>
            <a:endParaRPr sz="1800">
              <a:latin typeface="Montserrat"/>
              <a:ea typeface="Montserrat"/>
              <a:cs typeface="Montserrat"/>
              <a:sym typeface="Montserrat"/>
            </a:endParaRPr>
          </a:p>
        </p:txBody>
      </p:sp>
      <p:sp>
        <p:nvSpPr>
          <p:cNvPr id="226" name="Google Shape;226;p35"/>
          <p:cNvSpPr txBox="1"/>
          <p:nvPr/>
        </p:nvSpPr>
        <p:spPr>
          <a:xfrm>
            <a:off x="517225" y="448700"/>
            <a:ext cx="7703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Microsoft Azure</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How We Utilize It</a:t>
            </a:r>
            <a:endParaRPr sz="1900">
              <a:solidFill>
                <a:schemeClr val="accen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accent1"/>
              </a:solidFill>
              <a:latin typeface="Montserrat"/>
              <a:ea typeface="Montserrat"/>
              <a:cs typeface="Montserrat"/>
              <a:sym typeface="Montserrat"/>
            </a:endParaRPr>
          </a:p>
        </p:txBody>
      </p:sp>
      <p:pic>
        <p:nvPicPr>
          <p:cNvPr id="227" name="Google Shape;227;p35"/>
          <p:cNvPicPr preferRelativeResize="0"/>
          <p:nvPr/>
        </p:nvPicPr>
        <p:blipFill>
          <a:blip r:embed="rId3">
            <a:alphaModFix/>
          </a:blip>
          <a:stretch>
            <a:fillRect/>
          </a:stretch>
        </p:blipFill>
        <p:spPr>
          <a:xfrm>
            <a:off x="0" y="3725276"/>
            <a:ext cx="9143998" cy="14182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6"/>
          <p:cNvSpPr txBox="1"/>
          <p:nvPr/>
        </p:nvSpPr>
        <p:spPr>
          <a:xfrm>
            <a:off x="529775" y="346850"/>
            <a:ext cx="7703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Microsoft Azure</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In Action</a:t>
            </a:r>
            <a:endParaRPr sz="1900">
              <a:solidFill>
                <a:schemeClr val="accent1"/>
              </a:solidFill>
              <a:latin typeface="Montserrat"/>
              <a:ea typeface="Montserrat"/>
              <a:cs typeface="Montserrat"/>
              <a:sym typeface="Montserrat"/>
            </a:endParaRPr>
          </a:p>
        </p:txBody>
      </p:sp>
      <p:pic>
        <p:nvPicPr>
          <p:cNvPr id="233" name="Google Shape;233;p36"/>
          <p:cNvPicPr preferRelativeResize="0"/>
          <p:nvPr/>
        </p:nvPicPr>
        <p:blipFill>
          <a:blip r:embed="rId3">
            <a:alphaModFix/>
          </a:blip>
          <a:stretch>
            <a:fillRect/>
          </a:stretch>
        </p:blipFill>
        <p:spPr>
          <a:xfrm>
            <a:off x="882725" y="1387200"/>
            <a:ext cx="7530950" cy="3527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7"/>
          <p:cNvSpPr txBox="1"/>
          <p:nvPr/>
        </p:nvSpPr>
        <p:spPr>
          <a:xfrm>
            <a:off x="529775" y="283200"/>
            <a:ext cx="7703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Microsoft Azure</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Transcription/Facial Recognition</a:t>
            </a:r>
            <a:endParaRPr sz="1900">
              <a:solidFill>
                <a:schemeClr val="accent1"/>
              </a:solidFill>
              <a:latin typeface="Montserrat"/>
              <a:ea typeface="Montserrat"/>
              <a:cs typeface="Montserrat"/>
              <a:sym typeface="Montserrat"/>
            </a:endParaRPr>
          </a:p>
        </p:txBody>
      </p:sp>
      <p:pic>
        <p:nvPicPr>
          <p:cNvPr id="239" name="Google Shape;239;p37"/>
          <p:cNvPicPr preferRelativeResize="0"/>
          <p:nvPr/>
        </p:nvPicPr>
        <p:blipFill>
          <a:blip r:embed="rId3">
            <a:alphaModFix/>
          </a:blip>
          <a:stretch>
            <a:fillRect/>
          </a:stretch>
        </p:blipFill>
        <p:spPr>
          <a:xfrm>
            <a:off x="266975" y="1433000"/>
            <a:ext cx="3075343" cy="3481900"/>
          </a:xfrm>
          <a:prstGeom prst="rect">
            <a:avLst/>
          </a:prstGeom>
          <a:noFill/>
          <a:ln>
            <a:noFill/>
          </a:ln>
        </p:spPr>
      </p:pic>
      <p:pic>
        <p:nvPicPr>
          <p:cNvPr id="240" name="Google Shape;240;p37"/>
          <p:cNvPicPr preferRelativeResize="0"/>
          <p:nvPr/>
        </p:nvPicPr>
        <p:blipFill>
          <a:blip r:embed="rId4">
            <a:alphaModFix/>
          </a:blip>
          <a:stretch>
            <a:fillRect/>
          </a:stretch>
        </p:blipFill>
        <p:spPr>
          <a:xfrm>
            <a:off x="3723880" y="1433000"/>
            <a:ext cx="2294889" cy="3481900"/>
          </a:xfrm>
          <a:prstGeom prst="rect">
            <a:avLst/>
          </a:prstGeom>
          <a:noFill/>
          <a:ln>
            <a:noFill/>
          </a:ln>
        </p:spPr>
      </p:pic>
      <p:pic>
        <p:nvPicPr>
          <p:cNvPr id="241" name="Google Shape;241;p37"/>
          <p:cNvPicPr preferRelativeResize="0"/>
          <p:nvPr/>
        </p:nvPicPr>
        <p:blipFill>
          <a:blip r:embed="rId5">
            <a:alphaModFix/>
          </a:blip>
          <a:stretch>
            <a:fillRect/>
          </a:stretch>
        </p:blipFill>
        <p:spPr>
          <a:xfrm>
            <a:off x="6400331" y="1433000"/>
            <a:ext cx="2468838" cy="3481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8"/>
          <p:cNvPicPr preferRelativeResize="0"/>
          <p:nvPr/>
        </p:nvPicPr>
        <p:blipFill>
          <a:blip r:embed="rId3">
            <a:alphaModFix amt="20000"/>
          </a:blip>
          <a:stretch>
            <a:fillRect/>
          </a:stretch>
        </p:blipFill>
        <p:spPr>
          <a:xfrm>
            <a:off x="6043200" y="549825"/>
            <a:ext cx="2551850" cy="2551850"/>
          </a:xfrm>
          <a:prstGeom prst="rect">
            <a:avLst/>
          </a:prstGeom>
          <a:noFill/>
          <a:ln>
            <a:noFill/>
          </a:ln>
        </p:spPr>
      </p:pic>
      <p:sp>
        <p:nvSpPr>
          <p:cNvPr id="247" name="Google Shape;247;p38"/>
          <p:cNvSpPr txBox="1"/>
          <p:nvPr/>
        </p:nvSpPr>
        <p:spPr>
          <a:xfrm>
            <a:off x="529775" y="448700"/>
            <a:ext cx="7703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Accomplishments</a:t>
            </a:r>
            <a:endParaRPr sz="2100">
              <a:solidFill>
                <a:schemeClr val="accent1"/>
              </a:solidFill>
              <a:latin typeface="Montserrat"/>
              <a:ea typeface="Montserrat"/>
              <a:cs typeface="Montserrat"/>
              <a:sym typeface="Montserrat"/>
            </a:endParaRPr>
          </a:p>
        </p:txBody>
      </p:sp>
      <p:sp>
        <p:nvSpPr>
          <p:cNvPr id="248" name="Google Shape;248;p38"/>
          <p:cNvSpPr txBox="1"/>
          <p:nvPr/>
        </p:nvSpPr>
        <p:spPr>
          <a:xfrm>
            <a:off x="765000" y="1339500"/>
            <a:ext cx="7614000" cy="40713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SzPts val="1600"/>
              <a:buFont typeface="Montserrat"/>
              <a:buChar char="➔"/>
            </a:pPr>
            <a:r>
              <a:rPr lang="en" sz="1600">
                <a:latin typeface="Montserrat"/>
                <a:ea typeface="Montserrat"/>
                <a:cs typeface="Montserrat"/>
                <a:sym typeface="Montserrat"/>
              </a:rPr>
              <a:t>Getting AWS Lambda, Microsoft Video Indexer, and Box.com to </a:t>
            </a:r>
            <a:r>
              <a:rPr lang="en" sz="1600">
                <a:latin typeface="Montserrat"/>
                <a:ea typeface="Montserrat"/>
                <a:cs typeface="Montserrat"/>
                <a:sym typeface="Montserrat"/>
              </a:rPr>
              <a:t>interact</a:t>
            </a:r>
            <a:r>
              <a:rPr lang="en" sz="1600">
                <a:latin typeface="Montserrat"/>
                <a:ea typeface="Montserrat"/>
                <a:cs typeface="Montserrat"/>
                <a:sym typeface="Montserrat"/>
              </a:rPr>
              <a:t> properly</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700">
              <a:latin typeface="Montserrat"/>
              <a:ea typeface="Montserrat"/>
              <a:cs typeface="Montserrat"/>
              <a:sym typeface="Montserrat"/>
            </a:endParaRPr>
          </a:p>
          <a:p>
            <a:pPr indent="-330200" lvl="0" marL="457200" rtl="0" algn="l">
              <a:lnSpc>
                <a:spcPct val="150000"/>
              </a:lnSpc>
              <a:spcBef>
                <a:spcPts val="0"/>
              </a:spcBef>
              <a:spcAft>
                <a:spcPts val="0"/>
              </a:spcAft>
              <a:buSzPts val="1600"/>
              <a:buFont typeface="Montserrat"/>
              <a:buChar char="➔"/>
            </a:pPr>
            <a:r>
              <a:rPr lang="en" sz="1600">
                <a:latin typeface="Montserrat"/>
                <a:ea typeface="Montserrat"/>
                <a:cs typeface="Montserrat"/>
                <a:sym typeface="Montserrat"/>
              </a:rPr>
              <a:t>Delegated tasks </a:t>
            </a:r>
            <a:r>
              <a:rPr lang="en" sz="1600">
                <a:latin typeface="Montserrat"/>
                <a:ea typeface="Montserrat"/>
                <a:cs typeface="Montserrat"/>
                <a:sym typeface="Montserrat"/>
              </a:rPr>
              <a:t>efficiently</a:t>
            </a:r>
            <a:r>
              <a:rPr lang="en" sz="1600">
                <a:latin typeface="Montserrat"/>
                <a:ea typeface="Montserrat"/>
                <a:cs typeface="Montserrat"/>
                <a:sym typeface="Montserrat"/>
              </a:rPr>
              <a:t> among a 10 person team</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700">
              <a:latin typeface="Montserrat"/>
              <a:ea typeface="Montserrat"/>
              <a:cs typeface="Montserrat"/>
              <a:sym typeface="Montserrat"/>
            </a:endParaRPr>
          </a:p>
          <a:p>
            <a:pPr indent="-330200" lvl="0" marL="457200" rtl="0" algn="l">
              <a:lnSpc>
                <a:spcPct val="150000"/>
              </a:lnSpc>
              <a:spcBef>
                <a:spcPts val="0"/>
              </a:spcBef>
              <a:spcAft>
                <a:spcPts val="0"/>
              </a:spcAft>
              <a:buSzPts val="1600"/>
              <a:buFont typeface="Montserrat"/>
              <a:buChar char="➔"/>
            </a:pPr>
            <a:r>
              <a:rPr lang="en" sz="1600">
                <a:latin typeface="Montserrat"/>
                <a:ea typeface="Montserrat"/>
                <a:cs typeface="Montserrat"/>
                <a:sym typeface="Montserrat"/>
              </a:rPr>
              <a:t>Communicated our setbacks to the whole team </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700">
              <a:latin typeface="Montserrat"/>
              <a:ea typeface="Montserrat"/>
              <a:cs typeface="Montserrat"/>
              <a:sym typeface="Montserrat"/>
            </a:endParaRPr>
          </a:p>
          <a:p>
            <a:pPr indent="-330200" lvl="0" marL="457200" rtl="0" algn="l">
              <a:lnSpc>
                <a:spcPct val="150000"/>
              </a:lnSpc>
              <a:spcBef>
                <a:spcPts val="0"/>
              </a:spcBef>
              <a:spcAft>
                <a:spcPts val="0"/>
              </a:spcAft>
              <a:buSzPts val="1600"/>
              <a:buFont typeface="Montserrat"/>
              <a:buChar char="➔"/>
            </a:pPr>
            <a:r>
              <a:rPr lang="en" sz="1600">
                <a:latin typeface="Montserrat"/>
                <a:ea typeface="Montserrat"/>
                <a:cs typeface="Montserrat"/>
                <a:sym typeface="Montserrat"/>
              </a:rPr>
              <a:t>Improved documentation from previous groups</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700">
              <a:latin typeface="Montserrat"/>
              <a:ea typeface="Montserrat"/>
              <a:cs typeface="Montserrat"/>
              <a:sym typeface="Montserrat"/>
            </a:endParaRPr>
          </a:p>
          <a:p>
            <a:pPr indent="-330200" lvl="0" marL="457200" rtl="0" algn="l">
              <a:lnSpc>
                <a:spcPct val="150000"/>
              </a:lnSpc>
              <a:spcBef>
                <a:spcPts val="0"/>
              </a:spcBef>
              <a:spcAft>
                <a:spcPts val="0"/>
              </a:spcAft>
              <a:buSzPts val="1600"/>
              <a:buFont typeface="Montserrat"/>
              <a:buChar char="➔"/>
            </a:pPr>
            <a:r>
              <a:rPr lang="en" sz="1600">
                <a:latin typeface="Montserrat"/>
                <a:ea typeface="Montserrat"/>
                <a:cs typeface="Montserrat"/>
                <a:sym typeface="Montserrat"/>
              </a:rPr>
              <a:t>Deployed serverless to new regions</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700">
              <a:latin typeface="Montserrat"/>
              <a:ea typeface="Montserrat"/>
              <a:cs typeface="Montserrat"/>
              <a:sym typeface="Montserrat"/>
            </a:endParaRPr>
          </a:p>
          <a:p>
            <a:pPr indent="-330200" lvl="0" marL="457200" rtl="0" algn="l">
              <a:lnSpc>
                <a:spcPct val="150000"/>
              </a:lnSpc>
              <a:spcBef>
                <a:spcPts val="0"/>
              </a:spcBef>
              <a:spcAft>
                <a:spcPts val="0"/>
              </a:spcAft>
              <a:buSzPts val="1600"/>
              <a:buFont typeface="Montserrat"/>
              <a:buChar char="➔"/>
            </a:pPr>
            <a:r>
              <a:rPr lang="en" sz="1600">
                <a:latin typeface="Montserrat"/>
                <a:ea typeface="Montserrat"/>
                <a:cs typeface="Montserrat"/>
                <a:sym typeface="Montserrat"/>
              </a:rPr>
              <a:t>Solved unexpected errors during testing and deployment</a:t>
            </a:r>
            <a:endParaRPr sz="1600">
              <a:latin typeface="Montserrat"/>
              <a:ea typeface="Montserrat"/>
              <a:cs typeface="Montserrat"/>
              <a:sym typeface="Montserrat"/>
            </a:endParaRPr>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9"/>
          <p:cNvSpPr txBox="1"/>
          <p:nvPr/>
        </p:nvSpPr>
        <p:spPr>
          <a:xfrm>
            <a:off x="529775" y="372500"/>
            <a:ext cx="7703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Future Goals for the Next Group</a:t>
            </a:r>
            <a:endParaRPr b="1" sz="3000">
              <a:solidFill>
                <a:schemeClr val="accen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accent1"/>
              </a:solidFill>
              <a:latin typeface="Montserrat"/>
              <a:ea typeface="Montserrat"/>
              <a:cs typeface="Montserrat"/>
              <a:sym typeface="Montserrat"/>
            </a:endParaRPr>
          </a:p>
        </p:txBody>
      </p:sp>
      <p:pic>
        <p:nvPicPr>
          <p:cNvPr id="254" name="Google Shape;254;p39"/>
          <p:cNvPicPr preferRelativeResize="0"/>
          <p:nvPr/>
        </p:nvPicPr>
        <p:blipFill>
          <a:blip r:embed="rId4">
            <a:alphaModFix amt="10000"/>
          </a:blip>
          <a:stretch>
            <a:fillRect/>
          </a:stretch>
        </p:blipFill>
        <p:spPr>
          <a:xfrm>
            <a:off x="5916175" y="1896500"/>
            <a:ext cx="2794476" cy="2794476"/>
          </a:xfrm>
          <a:prstGeom prst="rect">
            <a:avLst/>
          </a:prstGeom>
          <a:noFill/>
          <a:ln>
            <a:noFill/>
          </a:ln>
        </p:spPr>
      </p:pic>
      <p:sp>
        <p:nvSpPr>
          <p:cNvPr id="255" name="Google Shape;255;p39"/>
          <p:cNvSpPr txBox="1"/>
          <p:nvPr/>
        </p:nvSpPr>
        <p:spPr>
          <a:xfrm>
            <a:off x="924150" y="1285700"/>
            <a:ext cx="7295700" cy="17700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SzPts val="1600"/>
              <a:buFont typeface="Montserrat"/>
              <a:buChar char="➔"/>
            </a:pPr>
            <a:r>
              <a:rPr lang="en" sz="1600">
                <a:solidFill>
                  <a:schemeClr val="dk1"/>
                </a:solidFill>
                <a:latin typeface="Montserrat"/>
                <a:ea typeface="Montserrat"/>
                <a:cs typeface="Montserrat"/>
                <a:sym typeface="Montserrat"/>
              </a:rPr>
              <a:t>Add capability for Spanish translation</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500">
              <a:latin typeface="Montserrat"/>
              <a:ea typeface="Montserrat"/>
              <a:cs typeface="Montserrat"/>
              <a:sym typeface="Montserrat"/>
            </a:endParaRPr>
          </a:p>
          <a:p>
            <a:pPr indent="-330200" lvl="0" marL="457200" rtl="0" algn="l">
              <a:lnSpc>
                <a:spcPct val="150000"/>
              </a:lnSpc>
              <a:spcBef>
                <a:spcPts val="0"/>
              </a:spcBef>
              <a:spcAft>
                <a:spcPts val="0"/>
              </a:spcAft>
              <a:buSzPts val="1600"/>
              <a:buFont typeface="Montserrat"/>
              <a:buChar char="➔"/>
            </a:pPr>
            <a:r>
              <a:rPr lang="en" sz="1600">
                <a:latin typeface="Montserrat"/>
                <a:ea typeface="Montserrat"/>
                <a:cs typeface="Montserrat"/>
                <a:sym typeface="Montserrat"/>
              </a:rPr>
              <a:t>Improve the formatting of the transcript document</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500">
              <a:latin typeface="Montserrat"/>
              <a:ea typeface="Montserrat"/>
              <a:cs typeface="Montserrat"/>
              <a:sym typeface="Montserrat"/>
            </a:endParaRPr>
          </a:p>
          <a:p>
            <a:pPr indent="-330200" lvl="0" marL="457200" rtl="0" algn="l">
              <a:lnSpc>
                <a:spcPct val="150000"/>
              </a:lnSpc>
              <a:spcBef>
                <a:spcPts val="0"/>
              </a:spcBef>
              <a:spcAft>
                <a:spcPts val="0"/>
              </a:spcAft>
              <a:buSzPts val="1600"/>
              <a:buFont typeface="Montserrat"/>
              <a:buChar char="➔"/>
            </a:pPr>
            <a:r>
              <a:rPr lang="en" sz="1600">
                <a:latin typeface="Montserrat"/>
                <a:ea typeface="Montserrat"/>
                <a:cs typeface="Montserrat"/>
                <a:sym typeface="Montserrat"/>
              </a:rPr>
              <a:t>Leverage MS Azure’s customization capabilities to cater to legal terminology</a:t>
            </a:r>
            <a:endParaRPr sz="1600">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0"/>
          <p:cNvSpPr txBox="1"/>
          <p:nvPr/>
        </p:nvSpPr>
        <p:spPr>
          <a:xfrm>
            <a:off x="577175" y="372500"/>
            <a:ext cx="7703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Recorded Demo</a:t>
            </a:r>
            <a:endParaRPr sz="3000">
              <a:solidFill>
                <a:schemeClr val="accent1"/>
              </a:solidFill>
              <a:latin typeface="Montserrat"/>
              <a:ea typeface="Montserrat"/>
              <a:cs typeface="Montserrat"/>
              <a:sym typeface="Montserrat"/>
            </a:endParaRPr>
          </a:p>
        </p:txBody>
      </p:sp>
      <p:sp>
        <p:nvSpPr>
          <p:cNvPr id="261" name="Google Shape;261;p40"/>
          <p:cNvSpPr txBox="1"/>
          <p:nvPr/>
        </p:nvSpPr>
        <p:spPr>
          <a:xfrm>
            <a:off x="1213425" y="3539150"/>
            <a:ext cx="589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62" name="Google Shape;262;p40" title="CSULA Expo Demo Slowed.mp4">
            <a:hlinkClick r:id="rId4"/>
          </p:cNvPr>
          <p:cNvPicPr preferRelativeResize="0"/>
          <p:nvPr/>
        </p:nvPicPr>
        <p:blipFill>
          <a:blip r:embed="rId5">
            <a:alphaModFix/>
          </a:blip>
          <a:stretch>
            <a:fillRect/>
          </a:stretch>
        </p:blipFill>
        <p:spPr>
          <a:xfrm>
            <a:off x="879525" y="1018988"/>
            <a:ext cx="7384950" cy="404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1"/>
          <p:cNvSpPr txBox="1"/>
          <p:nvPr/>
        </p:nvSpPr>
        <p:spPr>
          <a:xfrm>
            <a:off x="529775" y="372500"/>
            <a:ext cx="7703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1"/>
                </a:solidFill>
                <a:latin typeface="Montserrat"/>
                <a:ea typeface="Montserrat"/>
                <a:cs typeface="Montserrat"/>
                <a:sym typeface="Montserrat"/>
              </a:rPr>
              <a:t>What We’ve Learned</a:t>
            </a:r>
            <a:endParaRPr sz="3000">
              <a:solidFill>
                <a:schemeClr val="accent1"/>
              </a:solidFill>
              <a:latin typeface="Montserrat"/>
              <a:ea typeface="Montserrat"/>
              <a:cs typeface="Montserrat"/>
              <a:sym typeface="Montserrat"/>
            </a:endParaRPr>
          </a:p>
        </p:txBody>
      </p:sp>
      <p:sp>
        <p:nvSpPr>
          <p:cNvPr id="268" name="Google Shape;268;p41"/>
          <p:cNvSpPr txBox="1"/>
          <p:nvPr/>
        </p:nvSpPr>
        <p:spPr>
          <a:xfrm>
            <a:off x="1213425" y="3539150"/>
            <a:ext cx="589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69" name="Google Shape;269;p41"/>
          <p:cNvPicPr preferRelativeResize="0"/>
          <p:nvPr/>
        </p:nvPicPr>
        <p:blipFill>
          <a:blip r:embed="rId3">
            <a:alphaModFix/>
          </a:blip>
          <a:stretch>
            <a:fillRect/>
          </a:stretch>
        </p:blipFill>
        <p:spPr>
          <a:xfrm>
            <a:off x="805875" y="1171400"/>
            <a:ext cx="7532262" cy="3972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nvSpPr>
        <p:spPr>
          <a:xfrm>
            <a:off x="529775" y="448700"/>
            <a:ext cx="7703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1"/>
                </a:solidFill>
                <a:latin typeface="Montserrat"/>
                <a:ea typeface="Montserrat"/>
                <a:cs typeface="Montserrat"/>
                <a:sym typeface="Montserrat"/>
              </a:rPr>
              <a:t>Santa Barbara Public Defender’s Office</a:t>
            </a:r>
            <a:endParaRPr b="1" sz="28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Who They Are and What They Do</a:t>
            </a:r>
            <a:endParaRPr sz="1900">
              <a:solidFill>
                <a:schemeClr val="accent1"/>
              </a:solidFill>
              <a:latin typeface="Montserrat"/>
              <a:ea typeface="Montserrat"/>
              <a:cs typeface="Montserrat"/>
              <a:sym typeface="Montserrat"/>
            </a:endParaRPr>
          </a:p>
        </p:txBody>
      </p:sp>
      <p:pic>
        <p:nvPicPr>
          <p:cNvPr id="81" name="Google Shape;81;p15"/>
          <p:cNvPicPr preferRelativeResize="0"/>
          <p:nvPr/>
        </p:nvPicPr>
        <p:blipFill>
          <a:blip r:embed="rId3">
            <a:alphaModFix amt="30000"/>
          </a:blip>
          <a:stretch>
            <a:fillRect/>
          </a:stretch>
        </p:blipFill>
        <p:spPr>
          <a:xfrm>
            <a:off x="3334100" y="3149250"/>
            <a:ext cx="5467351" cy="1740574"/>
          </a:xfrm>
          <a:prstGeom prst="rect">
            <a:avLst/>
          </a:prstGeom>
          <a:noFill/>
          <a:ln>
            <a:noFill/>
          </a:ln>
        </p:spPr>
      </p:pic>
      <p:sp>
        <p:nvSpPr>
          <p:cNvPr id="82" name="Google Shape;82;p15"/>
          <p:cNvSpPr txBox="1"/>
          <p:nvPr/>
        </p:nvSpPr>
        <p:spPr>
          <a:xfrm>
            <a:off x="1231350" y="1925225"/>
            <a:ext cx="7345800" cy="16623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Montserrat"/>
              <a:buChar char="➔"/>
            </a:pPr>
            <a:r>
              <a:rPr lang="en" sz="2400">
                <a:latin typeface="Montserrat"/>
                <a:ea typeface="Montserrat"/>
                <a:cs typeface="Montserrat"/>
                <a:sym typeface="Montserrat"/>
              </a:rPr>
              <a:t>The Santa Barbara Office of the Public Defender serves to protect and defend their clients’ rights </a:t>
            </a:r>
            <a:r>
              <a:rPr lang="en" sz="2400">
                <a:latin typeface="Montserrat"/>
                <a:ea typeface="Montserrat"/>
                <a:cs typeface="Montserrat"/>
                <a:sym typeface="Montserrat"/>
              </a:rPr>
              <a:t>through</a:t>
            </a:r>
            <a:r>
              <a:rPr lang="en" sz="2400">
                <a:latin typeface="Montserrat"/>
                <a:ea typeface="Montserrat"/>
                <a:cs typeface="Montserrat"/>
                <a:sym typeface="Montserrat"/>
              </a:rPr>
              <a:t> legal representation. </a:t>
            </a:r>
            <a:endParaRPr sz="2400">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2"/>
          <p:cNvSpPr txBox="1"/>
          <p:nvPr/>
        </p:nvSpPr>
        <p:spPr>
          <a:xfrm>
            <a:off x="796500" y="1602150"/>
            <a:ext cx="77034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accent1"/>
                </a:solidFill>
                <a:latin typeface="Montserrat"/>
                <a:ea typeface="Montserrat"/>
                <a:cs typeface="Montserrat"/>
                <a:sym typeface="Montserrat"/>
              </a:rPr>
              <a:t>Thank you!</a:t>
            </a:r>
            <a:endParaRPr b="1" sz="5100">
              <a:solidFill>
                <a:schemeClr val="accent1"/>
              </a:solidFill>
              <a:latin typeface="Montserrat"/>
              <a:ea typeface="Montserrat"/>
              <a:cs typeface="Montserrat"/>
              <a:sym typeface="Montserrat"/>
            </a:endParaRPr>
          </a:p>
        </p:txBody>
      </p:sp>
      <p:pic>
        <p:nvPicPr>
          <p:cNvPr id="275" name="Google Shape;275;p42"/>
          <p:cNvPicPr preferRelativeResize="0"/>
          <p:nvPr/>
        </p:nvPicPr>
        <p:blipFill>
          <a:blip r:embed="rId3">
            <a:alphaModFix/>
          </a:blip>
          <a:stretch>
            <a:fillRect/>
          </a:stretch>
        </p:blipFill>
        <p:spPr>
          <a:xfrm>
            <a:off x="470300" y="1958069"/>
            <a:ext cx="2690725" cy="2827355"/>
          </a:xfrm>
          <a:prstGeom prst="rect">
            <a:avLst/>
          </a:prstGeom>
          <a:noFill/>
          <a:ln>
            <a:noFill/>
          </a:ln>
        </p:spPr>
      </p:pic>
      <p:sp>
        <p:nvSpPr>
          <p:cNvPr id="276" name="Google Shape;276;p42"/>
          <p:cNvSpPr txBox="1"/>
          <p:nvPr/>
        </p:nvSpPr>
        <p:spPr>
          <a:xfrm>
            <a:off x="1790700" y="3015150"/>
            <a:ext cx="5715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Montserrat"/>
                <a:ea typeface="Montserrat"/>
                <a:cs typeface="Montserrat"/>
                <a:sym typeface="Montserrat"/>
              </a:rPr>
              <a:t>Questions? Comments?</a:t>
            </a:r>
            <a:endParaRPr b="1" sz="1700">
              <a:solidFill>
                <a:schemeClr val="dk1"/>
              </a:solidFill>
              <a:latin typeface="Montserrat"/>
              <a:ea typeface="Montserrat"/>
              <a:cs typeface="Montserrat"/>
              <a:sym typeface="Montserrat"/>
            </a:endParaRPr>
          </a:p>
        </p:txBody>
      </p:sp>
      <p:pic>
        <p:nvPicPr>
          <p:cNvPr id="277" name="Google Shape;277;p42"/>
          <p:cNvPicPr preferRelativeResize="0"/>
          <p:nvPr/>
        </p:nvPicPr>
        <p:blipFill>
          <a:blip r:embed="rId4">
            <a:alphaModFix/>
          </a:blip>
          <a:stretch>
            <a:fillRect/>
          </a:stretch>
        </p:blipFill>
        <p:spPr>
          <a:xfrm>
            <a:off x="6193725" y="226963"/>
            <a:ext cx="2690725" cy="69191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3"/>
          <p:cNvSpPr txBox="1"/>
          <p:nvPr>
            <p:ph type="ctrTitle"/>
          </p:nvPr>
        </p:nvSpPr>
        <p:spPr>
          <a:xfrm>
            <a:off x="311708" y="-4746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Google Slide copy</a:t>
            </a:r>
            <a:endParaRPr/>
          </a:p>
        </p:txBody>
      </p:sp>
      <p:sp>
        <p:nvSpPr>
          <p:cNvPr id="283" name="Google Shape;283;p43"/>
          <p:cNvSpPr txBox="1"/>
          <p:nvPr>
            <p:ph idx="1" type="subTitle"/>
          </p:nvPr>
        </p:nvSpPr>
        <p:spPr>
          <a:xfrm>
            <a:off x="311700" y="1614925"/>
            <a:ext cx="8520600" cy="792600"/>
          </a:xfrm>
          <a:prstGeom prst="rect">
            <a:avLst/>
          </a:prstGeom>
        </p:spPr>
        <p:txBody>
          <a:bodyPr anchorCtr="0" anchor="t" bIns="91425" lIns="91425" spcFirstLastPara="1" rIns="91425" wrap="square" tIns="91425">
            <a:normAutofit fontScale="77500" lnSpcReduction="10000"/>
          </a:bodyPr>
          <a:lstStyle/>
          <a:p>
            <a:pPr indent="0" lvl="0" marL="0" rtl="0" algn="ctr">
              <a:spcBef>
                <a:spcPts val="0"/>
              </a:spcBef>
              <a:spcAft>
                <a:spcPts val="0"/>
              </a:spcAft>
              <a:buNone/>
            </a:pPr>
            <a:r>
              <a:rPr lang="en"/>
              <a:t>https://docs.google.com/presentation/d/1dNeSu8H1ECHaxBx68UjHkw9qDuS5YSlnWmcYajb4t5U/edit#slide=id.g1a35e475184_0_0</a:t>
            </a:r>
            <a:endParaRPr/>
          </a:p>
        </p:txBody>
      </p:sp>
      <p:pic>
        <p:nvPicPr>
          <p:cNvPr id="284" name="Google Shape;284;p43"/>
          <p:cNvPicPr preferRelativeResize="0"/>
          <p:nvPr/>
        </p:nvPicPr>
        <p:blipFill>
          <a:blip r:embed="rId3">
            <a:alphaModFix/>
          </a:blip>
          <a:stretch>
            <a:fillRect/>
          </a:stretch>
        </p:blipFill>
        <p:spPr>
          <a:xfrm>
            <a:off x="3356413" y="2444475"/>
            <a:ext cx="2431175" cy="2431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nvSpPr>
        <p:spPr>
          <a:xfrm>
            <a:off x="529775" y="448700"/>
            <a:ext cx="7703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1"/>
                </a:solidFill>
                <a:latin typeface="Montserrat"/>
                <a:ea typeface="Montserrat"/>
                <a:cs typeface="Montserrat"/>
                <a:sym typeface="Montserrat"/>
              </a:rPr>
              <a:t>Santa Barbara Public Defender’s Office</a:t>
            </a:r>
            <a:endParaRPr b="1" sz="28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Their Current Process</a:t>
            </a:r>
            <a:endParaRPr sz="1900">
              <a:solidFill>
                <a:schemeClr val="accent1"/>
              </a:solidFill>
              <a:latin typeface="Montserrat"/>
              <a:ea typeface="Montserrat"/>
              <a:cs typeface="Montserrat"/>
              <a:sym typeface="Montserrat"/>
            </a:endParaRPr>
          </a:p>
        </p:txBody>
      </p:sp>
      <p:sp>
        <p:nvSpPr>
          <p:cNvPr id="88" name="Google Shape;88;p16"/>
          <p:cNvSpPr txBox="1"/>
          <p:nvPr/>
        </p:nvSpPr>
        <p:spPr>
          <a:xfrm>
            <a:off x="1257525" y="1884672"/>
            <a:ext cx="7301400" cy="223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Montserrat"/>
              <a:buChar char="➔"/>
            </a:pPr>
            <a:r>
              <a:rPr lang="en" sz="1900">
                <a:latin typeface="Montserrat"/>
                <a:ea typeface="Montserrat"/>
                <a:cs typeface="Montserrat"/>
                <a:sym typeface="Montserrat"/>
              </a:rPr>
              <a:t>Currently utilizes </a:t>
            </a:r>
            <a:r>
              <a:rPr b="1" lang="en" sz="1900">
                <a:latin typeface="Montserrat"/>
                <a:ea typeface="Montserrat"/>
                <a:cs typeface="Montserrat"/>
                <a:sym typeface="Montserrat"/>
              </a:rPr>
              <a:t>eDefender</a:t>
            </a:r>
            <a:r>
              <a:rPr lang="en" sz="1900">
                <a:latin typeface="Montserrat"/>
                <a:ea typeface="Montserrat"/>
                <a:cs typeface="Montserrat"/>
                <a:sym typeface="Montserrat"/>
              </a:rPr>
              <a:t> and </a:t>
            </a:r>
            <a:r>
              <a:rPr b="1" lang="en" sz="1900">
                <a:latin typeface="Montserrat"/>
                <a:ea typeface="Montserrat"/>
                <a:cs typeface="Montserrat"/>
                <a:sym typeface="Montserrat"/>
              </a:rPr>
              <a:t>Box.com.</a:t>
            </a:r>
            <a:endParaRPr b="1" sz="1900">
              <a:latin typeface="Montserrat"/>
              <a:ea typeface="Montserrat"/>
              <a:cs typeface="Montserrat"/>
              <a:sym typeface="Montserrat"/>
            </a:endParaRPr>
          </a:p>
          <a:p>
            <a:pPr indent="0" lvl="0" marL="457200" rtl="0" algn="l">
              <a:spcBef>
                <a:spcPts val="0"/>
              </a:spcBef>
              <a:spcAft>
                <a:spcPts val="0"/>
              </a:spcAft>
              <a:buNone/>
            </a:pPr>
            <a:r>
              <a:t/>
            </a:r>
            <a:endParaRPr sz="1900">
              <a:latin typeface="Montserrat"/>
              <a:ea typeface="Montserrat"/>
              <a:cs typeface="Montserrat"/>
              <a:sym typeface="Montserrat"/>
            </a:endParaRPr>
          </a:p>
          <a:p>
            <a:pPr indent="0" lvl="0" marL="0" rtl="0" algn="l">
              <a:spcBef>
                <a:spcPts val="0"/>
              </a:spcBef>
              <a:spcAft>
                <a:spcPts val="0"/>
              </a:spcAft>
              <a:buNone/>
            </a:pPr>
            <a:r>
              <a:t/>
            </a:r>
            <a:endParaRPr sz="1900">
              <a:latin typeface="Montserrat"/>
              <a:ea typeface="Montserrat"/>
              <a:cs typeface="Montserrat"/>
              <a:sym typeface="Montserrat"/>
            </a:endParaRPr>
          </a:p>
          <a:p>
            <a:pPr indent="-349250" lvl="0" marL="457200" rtl="0" algn="l">
              <a:spcBef>
                <a:spcPts val="0"/>
              </a:spcBef>
              <a:spcAft>
                <a:spcPts val="0"/>
              </a:spcAft>
              <a:buSzPts val="1900"/>
              <a:buFont typeface="Montserrat"/>
              <a:buChar char="➔"/>
            </a:pPr>
            <a:r>
              <a:rPr lang="en" sz="1900">
                <a:solidFill>
                  <a:schemeClr val="dk1"/>
                </a:solidFill>
                <a:latin typeface="Montserrat"/>
                <a:ea typeface="Montserrat"/>
                <a:cs typeface="Montserrat"/>
                <a:sym typeface="Montserrat"/>
              </a:rPr>
              <a:t>Manual paper/electronic uploading and notifying.</a:t>
            </a:r>
            <a:endParaRPr sz="1900">
              <a:latin typeface="Montserrat"/>
              <a:ea typeface="Montserrat"/>
              <a:cs typeface="Montserrat"/>
              <a:sym typeface="Montserrat"/>
            </a:endParaRPr>
          </a:p>
          <a:p>
            <a:pPr indent="0" lvl="0" marL="0" rtl="0" algn="l">
              <a:spcBef>
                <a:spcPts val="0"/>
              </a:spcBef>
              <a:spcAft>
                <a:spcPts val="0"/>
              </a:spcAft>
              <a:buNone/>
            </a:pPr>
            <a:r>
              <a:t/>
            </a:r>
            <a:endParaRPr sz="1900">
              <a:latin typeface="Montserrat"/>
              <a:ea typeface="Montserrat"/>
              <a:cs typeface="Montserrat"/>
              <a:sym typeface="Montserrat"/>
            </a:endParaRPr>
          </a:p>
          <a:p>
            <a:pPr indent="0" lvl="0" marL="0" rtl="0" algn="l">
              <a:spcBef>
                <a:spcPts val="0"/>
              </a:spcBef>
              <a:spcAft>
                <a:spcPts val="0"/>
              </a:spcAft>
              <a:buNone/>
            </a:pPr>
            <a:r>
              <a:t/>
            </a:r>
            <a:endParaRPr sz="1900">
              <a:latin typeface="Montserrat"/>
              <a:ea typeface="Montserrat"/>
              <a:cs typeface="Montserrat"/>
              <a:sym typeface="Montserrat"/>
            </a:endParaRPr>
          </a:p>
          <a:p>
            <a:pPr indent="-349250" lvl="0" marL="457200" rtl="0" algn="l">
              <a:spcBef>
                <a:spcPts val="0"/>
              </a:spcBef>
              <a:spcAft>
                <a:spcPts val="0"/>
              </a:spcAft>
              <a:buSzPts val="1900"/>
              <a:buFont typeface="Montserrat"/>
              <a:buChar char="➔"/>
            </a:pPr>
            <a:r>
              <a:rPr lang="en" sz="1900">
                <a:solidFill>
                  <a:schemeClr val="dk1"/>
                </a:solidFill>
                <a:latin typeface="Montserrat"/>
                <a:ea typeface="Montserrat"/>
                <a:cs typeface="Montserrat"/>
                <a:sym typeface="Montserrat"/>
              </a:rPr>
              <a:t>Hands-on human input required.</a:t>
            </a:r>
            <a:endParaRPr sz="2300">
              <a:latin typeface="Montserrat"/>
              <a:ea typeface="Montserrat"/>
              <a:cs typeface="Montserrat"/>
              <a:sym typeface="Montserrat"/>
            </a:endParaRPr>
          </a:p>
        </p:txBody>
      </p:sp>
      <p:pic>
        <p:nvPicPr>
          <p:cNvPr id="89" name="Google Shape;89;p16"/>
          <p:cNvPicPr preferRelativeResize="0"/>
          <p:nvPr/>
        </p:nvPicPr>
        <p:blipFill>
          <a:blip r:embed="rId4">
            <a:alphaModFix amt="10000"/>
          </a:blip>
          <a:stretch>
            <a:fillRect/>
          </a:stretch>
        </p:blipFill>
        <p:spPr>
          <a:xfrm>
            <a:off x="6012250" y="2296900"/>
            <a:ext cx="2698374" cy="2698374"/>
          </a:xfrm>
          <a:prstGeom prst="rect">
            <a:avLst/>
          </a:prstGeom>
          <a:noFill/>
          <a:ln>
            <a:noFill/>
          </a:ln>
          <a:effectLst>
            <a:outerShdw blurRad="57150" rotWithShape="0" algn="bl" dir="5400000" dist="19050">
              <a:schemeClr val="accent4">
                <a:alpha val="60000"/>
              </a:scheme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nvSpPr>
        <p:spPr>
          <a:xfrm>
            <a:off x="504325" y="181350"/>
            <a:ext cx="7703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accent1"/>
                </a:solidFill>
                <a:latin typeface="Montserrat"/>
                <a:ea typeface="Montserrat"/>
                <a:cs typeface="Montserrat"/>
                <a:sym typeface="Montserrat"/>
              </a:rPr>
              <a:t>Their Current Process - Electronic Discovery </a:t>
            </a:r>
            <a:r>
              <a:rPr b="1" i="1" lang="en" sz="1900">
                <a:solidFill>
                  <a:schemeClr val="accent1"/>
                </a:solidFill>
                <a:latin typeface="Montserrat"/>
                <a:ea typeface="Montserrat"/>
                <a:cs typeface="Montserrat"/>
                <a:sym typeface="Montserrat"/>
              </a:rPr>
              <a:t>Only</a:t>
            </a:r>
            <a:endParaRPr b="1" i="1" sz="1900">
              <a:solidFill>
                <a:schemeClr val="accent1"/>
              </a:solidFill>
              <a:latin typeface="Montserrat"/>
              <a:ea typeface="Montserrat"/>
              <a:cs typeface="Montserrat"/>
              <a:sym typeface="Montserrat"/>
            </a:endParaRPr>
          </a:p>
        </p:txBody>
      </p:sp>
      <p:pic>
        <p:nvPicPr>
          <p:cNvPr id="95" name="Google Shape;95;p17"/>
          <p:cNvPicPr preferRelativeResize="0"/>
          <p:nvPr/>
        </p:nvPicPr>
        <p:blipFill>
          <a:blip r:embed="rId3">
            <a:alphaModFix/>
          </a:blip>
          <a:stretch>
            <a:fillRect/>
          </a:stretch>
        </p:blipFill>
        <p:spPr>
          <a:xfrm>
            <a:off x="1289626" y="801125"/>
            <a:ext cx="6717149" cy="4012425"/>
          </a:xfrm>
          <a:prstGeom prst="rect">
            <a:avLst/>
          </a:prstGeom>
          <a:noFill/>
          <a:ln cap="flat" cmpd="sng" w="9525">
            <a:solidFill>
              <a:srgbClr val="38761D"/>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nvSpPr>
        <p:spPr>
          <a:xfrm>
            <a:off x="658500" y="636475"/>
            <a:ext cx="7703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1"/>
                </a:solidFill>
                <a:latin typeface="Montserrat"/>
                <a:ea typeface="Montserrat"/>
                <a:cs typeface="Montserrat"/>
                <a:sym typeface="Montserrat"/>
              </a:rPr>
              <a:t>Project Description</a:t>
            </a:r>
            <a:endParaRPr b="1" sz="28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Importance of the Project</a:t>
            </a:r>
            <a:endParaRPr sz="1900">
              <a:solidFill>
                <a:schemeClr val="accent1"/>
              </a:solidFill>
              <a:latin typeface="Montserrat"/>
              <a:ea typeface="Montserrat"/>
              <a:cs typeface="Montserrat"/>
              <a:sym typeface="Montserrat"/>
            </a:endParaRPr>
          </a:p>
        </p:txBody>
      </p:sp>
      <p:pic>
        <p:nvPicPr>
          <p:cNvPr id="101" name="Google Shape;101;p18"/>
          <p:cNvPicPr preferRelativeResize="0"/>
          <p:nvPr/>
        </p:nvPicPr>
        <p:blipFill>
          <a:blip r:embed="rId4">
            <a:alphaModFix amt="51000"/>
          </a:blip>
          <a:stretch>
            <a:fillRect/>
          </a:stretch>
        </p:blipFill>
        <p:spPr>
          <a:xfrm>
            <a:off x="6067100" y="242425"/>
            <a:ext cx="2694951" cy="2694951"/>
          </a:xfrm>
          <a:prstGeom prst="rect">
            <a:avLst/>
          </a:prstGeom>
          <a:noFill/>
          <a:ln>
            <a:noFill/>
          </a:ln>
        </p:spPr>
      </p:pic>
      <p:sp>
        <p:nvSpPr>
          <p:cNvPr id="102" name="Google Shape;102;p18"/>
          <p:cNvSpPr txBox="1"/>
          <p:nvPr/>
        </p:nvSpPr>
        <p:spPr>
          <a:xfrm>
            <a:off x="859650" y="1883775"/>
            <a:ext cx="7301100" cy="2308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Font typeface="Montserrat"/>
              <a:buChar char="➔"/>
            </a:pPr>
            <a:r>
              <a:rPr lang="en" sz="2300">
                <a:latin typeface="Montserrat"/>
                <a:ea typeface="Montserrat"/>
                <a:cs typeface="Montserrat"/>
                <a:sym typeface="Montserrat"/>
              </a:rPr>
              <a:t>The significance of this project is to reduce the time and workload the attorneys spend </a:t>
            </a:r>
            <a:r>
              <a:rPr i="1" lang="en" sz="2300">
                <a:latin typeface="Montserrat"/>
                <a:ea typeface="Montserrat"/>
                <a:cs typeface="Montserrat"/>
                <a:sym typeface="Montserrat"/>
              </a:rPr>
              <a:t>organizing/analyzing</a:t>
            </a:r>
            <a:r>
              <a:rPr lang="en" sz="2300">
                <a:latin typeface="Montserrat"/>
                <a:ea typeface="Montserrat"/>
                <a:cs typeface="Montserrat"/>
                <a:sym typeface="Montserrat"/>
              </a:rPr>
              <a:t> the case discovery</a:t>
            </a:r>
            <a:endParaRPr sz="2300">
              <a:latin typeface="Montserrat"/>
              <a:ea typeface="Montserrat"/>
              <a:cs typeface="Montserrat"/>
              <a:sym typeface="Montserrat"/>
            </a:endParaRPr>
          </a:p>
          <a:p>
            <a:pPr indent="0" lvl="0" marL="457200" rtl="0" algn="l">
              <a:spcBef>
                <a:spcPts val="0"/>
              </a:spcBef>
              <a:spcAft>
                <a:spcPts val="0"/>
              </a:spcAft>
              <a:buNone/>
            </a:pPr>
            <a:r>
              <a:t/>
            </a:r>
            <a:endParaRPr sz="2300">
              <a:latin typeface="Montserrat"/>
              <a:ea typeface="Montserrat"/>
              <a:cs typeface="Montserrat"/>
              <a:sym typeface="Montserrat"/>
            </a:endParaRPr>
          </a:p>
          <a:p>
            <a:pPr indent="-374650" lvl="0" marL="457200" rtl="0" algn="l">
              <a:spcBef>
                <a:spcPts val="0"/>
              </a:spcBef>
              <a:spcAft>
                <a:spcPts val="0"/>
              </a:spcAft>
              <a:buSzPts val="2300"/>
              <a:buFont typeface="Montserrat"/>
              <a:buChar char="➔"/>
            </a:pPr>
            <a:r>
              <a:rPr lang="en" sz="2300">
                <a:latin typeface="Montserrat"/>
                <a:ea typeface="Montserrat"/>
                <a:cs typeface="Montserrat"/>
                <a:sym typeface="Montserrat"/>
              </a:rPr>
              <a:t>This will </a:t>
            </a:r>
            <a:r>
              <a:rPr lang="en" sz="2300">
                <a:latin typeface="Montserrat"/>
                <a:ea typeface="Montserrat"/>
                <a:cs typeface="Montserrat"/>
                <a:sym typeface="Montserrat"/>
              </a:rPr>
              <a:t>make their process more </a:t>
            </a:r>
            <a:r>
              <a:rPr b="1" lang="en" sz="2300">
                <a:latin typeface="Montserrat"/>
                <a:ea typeface="Montserrat"/>
                <a:cs typeface="Montserrat"/>
                <a:sym typeface="Montserrat"/>
              </a:rPr>
              <a:t>efficient and effective</a:t>
            </a:r>
            <a:endParaRPr sz="1900">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nvSpPr>
        <p:spPr>
          <a:xfrm>
            <a:off x="529775" y="296300"/>
            <a:ext cx="7703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1"/>
                </a:solidFill>
                <a:latin typeface="Montserrat"/>
                <a:ea typeface="Montserrat"/>
                <a:cs typeface="Montserrat"/>
                <a:sym typeface="Montserrat"/>
              </a:rPr>
              <a:t>Project Description</a:t>
            </a:r>
            <a:endParaRPr sz="19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Project Requirements</a:t>
            </a:r>
            <a:endParaRPr sz="1900">
              <a:solidFill>
                <a:schemeClr val="accent1"/>
              </a:solidFill>
              <a:latin typeface="Montserrat"/>
              <a:ea typeface="Montserrat"/>
              <a:cs typeface="Montserrat"/>
              <a:sym typeface="Montserrat"/>
            </a:endParaRPr>
          </a:p>
        </p:txBody>
      </p:sp>
      <p:pic>
        <p:nvPicPr>
          <p:cNvPr id="108" name="Google Shape;108;p19"/>
          <p:cNvPicPr preferRelativeResize="0"/>
          <p:nvPr/>
        </p:nvPicPr>
        <p:blipFill>
          <a:blip r:embed="rId3">
            <a:alphaModFix/>
          </a:blip>
          <a:stretch>
            <a:fillRect/>
          </a:stretch>
        </p:blipFill>
        <p:spPr>
          <a:xfrm>
            <a:off x="1556076" y="1413225"/>
            <a:ext cx="6031849" cy="3381324"/>
          </a:xfrm>
          <a:prstGeom prst="rect">
            <a:avLst/>
          </a:prstGeom>
          <a:noFill/>
          <a:ln cap="flat" cmpd="sng" w="9525">
            <a:solidFill>
              <a:srgbClr val="38761D"/>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nvSpPr>
        <p:spPr>
          <a:xfrm>
            <a:off x="970725" y="1236100"/>
            <a:ext cx="38517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chemeClr val="accent1"/>
                </a:solidFill>
                <a:latin typeface="Montserrat"/>
                <a:ea typeface="Montserrat"/>
                <a:cs typeface="Montserrat"/>
                <a:sym typeface="Montserrat"/>
              </a:rPr>
              <a:t>Implementation</a:t>
            </a:r>
            <a:endParaRPr sz="2900">
              <a:solidFill>
                <a:schemeClr val="accent1"/>
              </a:solidFill>
              <a:latin typeface="Montserrat"/>
              <a:ea typeface="Montserrat"/>
              <a:cs typeface="Montserrat"/>
              <a:sym typeface="Montserrat"/>
            </a:endParaRPr>
          </a:p>
        </p:txBody>
      </p:sp>
      <p:pic>
        <p:nvPicPr>
          <p:cNvPr id="114" name="Google Shape;114;p20"/>
          <p:cNvPicPr preferRelativeResize="0"/>
          <p:nvPr/>
        </p:nvPicPr>
        <p:blipFill>
          <a:blip r:embed="rId4">
            <a:alphaModFix/>
          </a:blip>
          <a:stretch>
            <a:fillRect/>
          </a:stretch>
        </p:blipFill>
        <p:spPr>
          <a:xfrm>
            <a:off x="5207575" y="235739"/>
            <a:ext cx="3516701" cy="4672010"/>
          </a:xfrm>
          <a:prstGeom prst="rect">
            <a:avLst/>
          </a:prstGeom>
          <a:noFill/>
          <a:ln cap="flat" cmpd="sng" w="9525">
            <a:solidFill>
              <a:srgbClr val="6AA84F"/>
            </a:solidFill>
            <a:prstDash val="solid"/>
            <a:round/>
            <a:headEnd len="sm" w="sm" type="none"/>
            <a:tailEnd len="sm" w="sm" type="none"/>
          </a:ln>
        </p:spPr>
      </p:pic>
      <p:sp>
        <p:nvSpPr>
          <p:cNvPr id="115" name="Google Shape;115;p20"/>
          <p:cNvSpPr txBox="1"/>
          <p:nvPr/>
        </p:nvSpPr>
        <p:spPr>
          <a:xfrm>
            <a:off x="508500" y="2706375"/>
            <a:ext cx="44313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23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From the Box Skill, the next steps are determined depending on the file type </a:t>
            </a:r>
            <a:endParaRPr sz="2100"/>
          </a:p>
        </p:txBody>
      </p:sp>
      <p:pic>
        <p:nvPicPr>
          <p:cNvPr id="116" name="Google Shape;116;p20"/>
          <p:cNvPicPr preferRelativeResize="0"/>
          <p:nvPr/>
        </p:nvPicPr>
        <p:blipFill>
          <a:blip r:embed="rId5">
            <a:alphaModFix amt="20000"/>
          </a:blip>
          <a:stretch>
            <a:fillRect/>
          </a:stretch>
        </p:blipFill>
        <p:spPr>
          <a:xfrm>
            <a:off x="508500" y="253475"/>
            <a:ext cx="2611750" cy="2611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nvSpPr>
        <p:spPr>
          <a:xfrm>
            <a:off x="720300" y="547975"/>
            <a:ext cx="77034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solidFill>
                  <a:schemeClr val="accent1"/>
                </a:solidFill>
                <a:latin typeface="Montserrat"/>
                <a:ea typeface="Montserrat"/>
                <a:cs typeface="Montserrat"/>
                <a:sym typeface="Montserrat"/>
              </a:rPr>
              <a:t>Implementation</a:t>
            </a:r>
            <a:endParaRPr b="1" sz="3100">
              <a:solidFill>
                <a:schemeClr val="accent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accent1"/>
                </a:solidFill>
                <a:latin typeface="Montserrat"/>
                <a:ea typeface="Montserrat"/>
                <a:cs typeface="Montserrat"/>
                <a:sym typeface="Montserrat"/>
              </a:rPr>
              <a:t>Continued</a:t>
            </a:r>
            <a:endParaRPr sz="1900">
              <a:solidFill>
                <a:schemeClr val="accent1"/>
              </a:solidFill>
              <a:latin typeface="Montserrat"/>
              <a:ea typeface="Montserrat"/>
              <a:cs typeface="Montserrat"/>
              <a:sym typeface="Montserrat"/>
            </a:endParaRPr>
          </a:p>
        </p:txBody>
      </p:sp>
      <p:sp>
        <p:nvSpPr>
          <p:cNvPr id="122" name="Google Shape;122;p21"/>
          <p:cNvSpPr txBox="1"/>
          <p:nvPr/>
        </p:nvSpPr>
        <p:spPr>
          <a:xfrm>
            <a:off x="615425" y="1886400"/>
            <a:ext cx="2578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Documents</a:t>
            </a:r>
            <a:endParaRPr sz="2000">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p:txBody>
      </p:sp>
      <p:pic>
        <p:nvPicPr>
          <p:cNvPr id="123" name="Google Shape;123;p21"/>
          <p:cNvPicPr preferRelativeResize="0"/>
          <p:nvPr/>
        </p:nvPicPr>
        <p:blipFill>
          <a:blip r:embed="rId4">
            <a:alphaModFix amt="60000"/>
          </a:blip>
          <a:stretch>
            <a:fillRect/>
          </a:stretch>
        </p:blipFill>
        <p:spPr>
          <a:xfrm>
            <a:off x="3053825" y="2683025"/>
            <a:ext cx="1248826" cy="1248826"/>
          </a:xfrm>
          <a:prstGeom prst="rect">
            <a:avLst/>
          </a:prstGeom>
          <a:noFill/>
          <a:ln>
            <a:noFill/>
          </a:ln>
        </p:spPr>
      </p:pic>
      <p:pic>
        <p:nvPicPr>
          <p:cNvPr id="124" name="Google Shape;124;p21"/>
          <p:cNvPicPr preferRelativeResize="0"/>
          <p:nvPr/>
        </p:nvPicPr>
        <p:blipFill>
          <a:blip r:embed="rId5">
            <a:alphaModFix amt="60000"/>
          </a:blip>
          <a:stretch>
            <a:fillRect/>
          </a:stretch>
        </p:blipFill>
        <p:spPr>
          <a:xfrm>
            <a:off x="5193063" y="2651624"/>
            <a:ext cx="1134377" cy="1134400"/>
          </a:xfrm>
          <a:prstGeom prst="rect">
            <a:avLst/>
          </a:prstGeom>
          <a:noFill/>
          <a:ln>
            <a:noFill/>
          </a:ln>
        </p:spPr>
      </p:pic>
      <p:pic>
        <p:nvPicPr>
          <p:cNvPr id="125" name="Google Shape;125;p21"/>
          <p:cNvPicPr preferRelativeResize="0"/>
          <p:nvPr/>
        </p:nvPicPr>
        <p:blipFill>
          <a:blip r:embed="rId6">
            <a:alphaModFix amt="60000"/>
          </a:blip>
          <a:stretch>
            <a:fillRect/>
          </a:stretch>
        </p:blipFill>
        <p:spPr>
          <a:xfrm>
            <a:off x="7294075" y="2594412"/>
            <a:ext cx="1248826" cy="1248826"/>
          </a:xfrm>
          <a:prstGeom prst="rect">
            <a:avLst/>
          </a:prstGeom>
          <a:noFill/>
          <a:ln>
            <a:noFill/>
          </a:ln>
        </p:spPr>
      </p:pic>
      <p:pic>
        <p:nvPicPr>
          <p:cNvPr id="126" name="Google Shape;126;p21"/>
          <p:cNvPicPr preferRelativeResize="0"/>
          <p:nvPr/>
        </p:nvPicPr>
        <p:blipFill>
          <a:blip r:embed="rId7">
            <a:alphaModFix amt="60000"/>
          </a:blip>
          <a:stretch>
            <a:fillRect/>
          </a:stretch>
        </p:blipFill>
        <p:spPr>
          <a:xfrm>
            <a:off x="745413" y="2651613"/>
            <a:ext cx="1311675" cy="1311675"/>
          </a:xfrm>
          <a:prstGeom prst="rect">
            <a:avLst/>
          </a:prstGeom>
          <a:noFill/>
          <a:ln>
            <a:noFill/>
          </a:ln>
        </p:spPr>
      </p:pic>
      <p:sp>
        <p:nvSpPr>
          <p:cNvPr id="127" name="Google Shape;127;p21"/>
          <p:cNvSpPr txBox="1"/>
          <p:nvPr/>
        </p:nvSpPr>
        <p:spPr>
          <a:xfrm>
            <a:off x="5308638" y="1886400"/>
            <a:ext cx="2578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Audio</a:t>
            </a:r>
            <a:endParaRPr sz="2000">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p:txBody>
      </p:sp>
      <p:sp>
        <p:nvSpPr>
          <p:cNvPr id="128" name="Google Shape;128;p21"/>
          <p:cNvSpPr txBox="1"/>
          <p:nvPr/>
        </p:nvSpPr>
        <p:spPr>
          <a:xfrm>
            <a:off x="3193925" y="1886400"/>
            <a:ext cx="2578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Images</a:t>
            </a:r>
            <a:endParaRPr sz="2000">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p:txBody>
      </p:sp>
      <p:sp>
        <p:nvSpPr>
          <p:cNvPr id="129" name="Google Shape;129;p21"/>
          <p:cNvSpPr txBox="1"/>
          <p:nvPr/>
        </p:nvSpPr>
        <p:spPr>
          <a:xfrm>
            <a:off x="7376775" y="1886400"/>
            <a:ext cx="2578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Video</a:t>
            </a:r>
            <a:endParaRPr sz="2000">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