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34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Helvetica Neue" panose="020B0604020202020204" charset="0"/>
      <p:regular r:id="rId39"/>
      <p:bold r:id="rId40"/>
      <p:italic r:id="rId41"/>
      <p:bold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108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5.fntdata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2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3b2cca9e25_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3b2cca9e25_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3c7e815e28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3c7e815e28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chemeClr val="dk1"/>
                </a:solidFill>
                <a:highlight>
                  <a:srgbClr val="FFFFFF"/>
                </a:highlight>
              </a:rPr>
              <a:t>The flowchart above shows the intended system framework of our project in Fall ‘22. The project consisted of a total of 8 parts, where the blue rectangles show raw data acquisition and pre-processing. The yellow rectangles are normalizations of the raw data. And the purple hexagons are the machine-learning algorithms. The final white rectangle with edges is the User Interface. We ended up not needing the red-dotted parts parts in our final algorithm.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3b2cca9e25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3b2cca9e25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Devloped the yomo algorithm for safe lane changing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flow of the diagram in more detail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 and frontend form teh web app which provides a visual presentation 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3cda638857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3cda638857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KITTI dataset provides camera and LIDAR sensor data from a vehicle being driven in real-world conditions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what else is useful about the dataset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bench mark is not useful info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dataset consist of short video clips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use 8 datasets, each ~1 GBs, from this dataset.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3ad947daf0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23ad947daf0_0_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3d1b27dd93_7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3d1b27dd93_7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by piece: What the vehicle sees, what the vehicle senses. Explain how the safe/danger alert is the output of the algorithm given the input of the other components.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Explain how it would be implemented in a car. How the output result would only be communicated to a driver when the turn signal was used.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23d1b27dd93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23d1b27dd93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out that some of this is to illustrate what the vehicle is seeing.</a:t>
            </a:r>
            <a:br>
              <a:rPr lang="en"/>
            </a:br>
            <a:br>
              <a:rPr lang="en"/>
            </a:br>
            <a:r>
              <a:rPr lang="en"/>
              <a:t>Could be abstracted into its own mobile app at a later point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23d1b27dd93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23d1b27dd93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3b451053a8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3b451053a8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31619"/>
                </a:solidFill>
                <a:highlight>
                  <a:srgbClr val="F2F2F7"/>
                </a:highlight>
              </a:rPr>
              <a:t>Backend sanitizes the sensor data, and serves as an intermediary between the Algorithm and the Front-end.</a:t>
            </a:r>
            <a:endParaRPr sz="15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3b451053a8_4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3b451053a8_4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3cd8064a7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3cd8064a7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3b2cca9e2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3b2cca9e2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Introduce in listed order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1ee0e2c305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21ee0e2c305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1ee0e2c305_4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1ee0e2c305_4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1ee0e2c305_4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21ee0e2c305_4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21ee0e2c305_4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21ee0e2c305_4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1ee0e2c305_4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1ee0e2c305_4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3de10cc23e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23de10cc23e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1eea3f2400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21eea3f2400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we got the results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Slide before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3b94bb69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23b94bb69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3b0d9dd7b7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1" name="Google Shape;371;g23b0d9dd7b7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3b0d9dd7b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23b0d9dd7b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21208fdbc4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21208fdbc4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Address the link between Matlab and our project.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1ee0e2c305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21ee0e2c305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Maybe the real sensor fusion were the friends we made along the way..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1ee0e2c305_6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1ee0e2c305_6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3b2cca9e25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3b2cca9e25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1ee0e2c305_1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1ee0e2c305_1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3e3b48669a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3e3b48669a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3b451053a8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23b451053a8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-Sophisticated machine learning algorithm and complimentary web application to help a drive safely change lanes in a moving vehicle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-We will use data collected through sensors on the vehicle, and data analysis through sensor fusion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-Sensors used: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-Algorithm we have devised is YOMO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-Allows a driver to be aware of position and surroundings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-Complements auto braking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3b2cca9e25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23b2cca9e25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Which tools we explored and which 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3c7e815e2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3c7e815e2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4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6" name="Google Shape;56;p14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4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14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14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" name="Google Shape;61;p14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oogle Shape;65;p15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66" name="Google Shape;66;p15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15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15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15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6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75" name="Google Shape;75;p16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6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6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6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6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20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97" name="Google Shape;97;p20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0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0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0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0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1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6" name="Google Shape;106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7" name="Google Shape;107;p21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8" name="Google Shape;108;p21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2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6" name="Google Shape;116;p2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" name="Google Shape;121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vlibs.net/datasets/kitti/raw_data.php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6"/>
          <p:cNvSpPr txBox="1">
            <a:spLocks noGrp="1"/>
          </p:cNvSpPr>
          <p:nvPr>
            <p:ph type="ctrTitle"/>
          </p:nvPr>
        </p:nvSpPr>
        <p:spPr>
          <a:xfrm>
            <a:off x="250875" y="179750"/>
            <a:ext cx="8634900" cy="15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Mathworks</a:t>
            </a:r>
            <a:endParaRPr sz="308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3080"/>
              <a:t> (Sensor Fusion for Autonomous Systems)</a:t>
            </a:r>
            <a:endParaRPr sz="3080"/>
          </a:p>
        </p:txBody>
      </p:sp>
      <p:pic>
        <p:nvPicPr>
          <p:cNvPr id="137" name="Google Shape;13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5950" y="2327751"/>
            <a:ext cx="2601074" cy="1445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6"/>
          <p:cNvSpPr txBox="1"/>
          <p:nvPr/>
        </p:nvSpPr>
        <p:spPr>
          <a:xfrm>
            <a:off x="7618075" y="4826525"/>
            <a:ext cx="143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" name="Google Shape;139;p26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0" name="Google Shape;14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26025" y="2327750"/>
            <a:ext cx="2901887" cy="144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/>
          <p:nvPr/>
        </p:nvSpPr>
        <p:spPr>
          <a:xfrm>
            <a:off x="4428300" y="4857125"/>
            <a:ext cx="33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10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6" name="Google Shape;216;p35"/>
          <p:cNvSpPr txBox="1"/>
          <p:nvPr/>
        </p:nvSpPr>
        <p:spPr>
          <a:xfrm>
            <a:off x="7574850" y="4804800"/>
            <a:ext cx="1534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Deepanker Seth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7" name="Google Shape;217;p35"/>
          <p:cNvSpPr txBox="1">
            <a:spLocks noGrp="1"/>
          </p:cNvSpPr>
          <p:nvPr>
            <p:ph type="title"/>
          </p:nvPr>
        </p:nvSpPr>
        <p:spPr>
          <a:xfrm>
            <a:off x="0" y="53875"/>
            <a:ext cx="1965300" cy="480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Flowchart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 of intended System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Architecture 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for Fall:</a:t>
            </a:r>
            <a:endParaRPr sz="2500"/>
          </a:p>
        </p:txBody>
      </p:sp>
      <p:pic>
        <p:nvPicPr>
          <p:cNvPr id="218" name="Google Shape;21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0750" y="5475"/>
            <a:ext cx="7187974" cy="49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Approach to Lane Changing Problem </a:t>
            </a:r>
            <a:endParaRPr/>
          </a:p>
        </p:txBody>
      </p:sp>
      <p:sp>
        <p:nvSpPr>
          <p:cNvPr id="224" name="Google Shape;224;p36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/>
              <a:t>Using datasets from the Karlsruhe Institute of Technology (KIT) we developed the YOMO algorithm for safe lane changing.</a:t>
            </a:r>
            <a:endParaRPr sz="155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/>
              <a:t>The KITTI dataset used is provided through MATLAB</a:t>
            </a:r>
            <a:endParaRPr sz="155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●"/>
            </a:pPr>
            <a:r>
              <a:rPr lang="en" sz="1550"/>
              <a:t>For the Lane Changing problem, we separated the work into several parts:</a:t>
            </a:r>
            <a:endParaRPr sz="155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-"/>
            </a:pPr>
            <a:r>
              <a:rPr lang="en" sz="1550"/>
              <a:t>Algorithm </a:t>
            </a:r>
            <a:endParaRPr sz="155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-"/>
            </a:pPr>
            <a:r>
              <a:rPr lang="en" sz="1550"/>
              <a:t>Backend </a:t>
            </a:r>
            <a:endParaRPr sz="1550"/>
          </a:p>
          <a:p>
            <a:pPr marL="457200" lvl="0" indent="-327025" algn="l" rtl="0">
              <a:spcBef>
                <a:spcPts val="0"/>
              </a:spcBef>
              <a:spcAft>
                <a:spcPts val="0"/>
              </a:spcAft>
              <a:buSzPts val="1550"/>
              <a:buChar char="-"/>
            </a:pPr>
            <a:r>
              <a:rPr lang="en" sz="1550"/>
              <a:t>Frontend</a:t>
            </a:r>
            <a:endParaRPr sz="1550"/>
          </a:p>
          <a:p>
            <a:pPr marL="45720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/>
          </a:p>
        </p:txBody>
      </p:sp>
      <p:sp>
        <p:nvSpPr>
          <p:cNvPr id="225" name="Google Shape;225;p36"/>
          <p:cNvSpPr txBox="1"/>
          <p:nvPr/>
        </p:nvSpPr>
        <p:spPr>
          <a:xfrm>
            <a:off x="7868700" y="4780950"/>
            <a:ext cx="170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Angel Tinajero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6" name="Google Shape;226;p36"/>
          <p:cNvSpPr txBox="1"/>
          <p:nvPr/>
        </p:nvSpPr>
        <p:spPr>
          <a:xfrm>
            <a:off x="4428300" y="4857125"/>
            <a:ext cx="38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11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27" name="Google Shape;227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1700" y="2165370"/>
            <a:ext cx="4667250" cy="214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7"/>
          <p:cNvSpPr txBox="1">
            <a:spLocks noGrp="1"/>
          </p:cNvSpPr>
          <p:nvPr>
            <p:ph type="title"/>
          </p:nvPr>
        </p:nvSpPr>
        <p:spPr>
          <a:xfrm>
            <a:off x="3920500" y="0"/>
            <a:ext cx="42021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KITTI Dataset</a:t>
            </a:r>
            <a:endParaRPr/>
          </a:p>
        </p:txBody>
      </p:sp>
      <p:sp>
        <p:nvSpPr>
          <p:cNvPr id="233" name="Google Shape;233;p37"/>
          <p:cNvSpPr txBox="1">
            <a:spLocks noGrp="1"/>
          </p:cNvSpPr>
          <p:nvPr>
            <p:ph type="body" idx="1"/>
          </p:nvPr>
        </p:nvSpPr>
        <p:spPr>
          <a:xfrm>
            <a:off x="4012925" y="607800"/>
            <a:ext cx="4335900" cy="434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The KITTI dataset is a collection of datasets primarily used for computer vision tasks 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Provides Camera and LiDAR sensor data from a vehicle being driven in real-world conditions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Contains over 50 GB of captured data</a:t>
            </a:r>
            <a:endParaRPr sz="1700"/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en" sz="1700"/>
              <a:t>We utilized 8 datasets for our YOMO algorithm(each roughly 1GB each)</a:t>
            </a:r>
            <a:endParaRPr sz="1700"/>
          </a:p>
        </p:txBody>
      </p:sp>
      <p:sp>
        <p:nvSpPr>
          <p:cNvPr id="234" name="Google Shape;234;p37"/>
          <p:cNvSpPr txBox="1"/>
          <p:nvPr/>
        </p:nvSpPr>
        <p:spPr>
          <a:xfrm>
            <a:off x="7781150" y="4780950"/>
            <a:ext cx="21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Angel Tinajero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35" name="Google Shape;235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362788"/>
            <a:ext cx="2838450" cy="244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3807325" cy="236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7"/>
          <p:cNvSpPr txBox="1"/>
          <p:nvPr/>
        </p:nvSpPr>
        <p:spPr>
          <a:xfrm>
            <a:off x="4428300" y="4857125"/>
            <a:ext cx="381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12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 down of Sections</a:t>
            </a:r>
            <a:endParaRPr/>
          </a:p>
        </p:txBody>
      </p:sp>
      <p:sp>
        <p:nvSpPr>
          <p:cNvPr id="243" name="Google Shape;243;p38"/>
          <p:cNvSpPr txBox="1">
            <a:spLocks noGrp="1"/>
          </p:cNvSpPr>
          <p:nvPr>
            <p:ph type="body" idx="1"/>
          </p:nvPr>
        </p:nvSpPr>
        <p:spPr>
          <a:xfrm>
            <a:off x="311700" y="902250"/>
            <a:ext cx="8520600" cy="387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For our approach we split up the process into multiple sections:</a:t>
            </a:r>
            <a:endParaRPr sz="2200"/>
          </a:p>
          <a:p>
            <a:pPr marL="914400" lvl="1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Algorithm: Takes in processed data via the provided dataset (KITTI Dataset)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Backend: Uploads/converts data into a usable format as well as creates a web server for generating frames and syncing video streams. Data collected and converted is then sent to the Frontend</a:t>
            </a:r>
            <a:endParaRPr sz="1800"/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Front-end: Visually displays relevant data to user on a local web page application </a:t>
            </a:r>
            <a:endParaRPr sz="1800"/>
          </a:p>
        </p:txBody>
      </p:sp>
      <p:sp>
        <p:nvSpPr>
          <p:cNvPr id="244" name="Google Shape;244;p38"/>
          <p:cNvSpPr txBox="1"/>
          <p:nvPr/>
        </p:nvSpPr>
        <p:spPr>
          <a:xfrm>
            <a:off x="7773900" y="4780950"/>
            <a:ext cx="1370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Angel Tinajero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5" name="Google Shape;245;p38"/>
          <p:cNvSpPr txBox="1"/>
          <p:nvPr/>
        </p:nvSpPr>
        <p:spPr>
          <a:xfrm>
            <a:off x="4428300" y="4857125"/>
            <a:ext cx="3876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13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</a:t>
            </a:r>
            <a:endParaRPr/>
          </a:p>
        </p:txBody>
      </p:sp>
      <p:pic>
        <p:nvPicPr>
          <p:cNvPr id="2" name="BBCD8149">
            <a:hlinkClick r:id="" action="ppaction://media"/>
            <a:extLst>
              <a:ext uri="{FF2B5EF4-FFF2-40B4-BE49-F238E27FC236}">
                <a16:creationId xmlns:a16="http://schemas.microsoft.com/office/drawing/2014/main" id="{8B026DC5-BDFE-D9A7-F23D-6912F783E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0045" y="850141"/>
            <a:ext cx="7198112" cy="3868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0"/>
          <p:cNvSpPr txBox="1">
            <a:spLocks noGrp="1"/>
          </p:cNvSpPr>
          <p:nvPr>
            <p:ph type="title" idx="4294967295"/>
          </p:nvPr>
        </p:nvSpPr>
        <p:spPr>
          <a:xfrm>
            <a:off x="47720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Front-End</a:t>
            </a:r>
            <a:endParaRPr/>
          </a:p>
        </p:txBody>
      </p:sp>
      <p:sp>
        <p:nvSpPr>
          <p:cNvPr id="258" name="Google Shape;258;p40"/>
          <p:cNvSpPr txBox="1">
            <a:spLocks noGrp="1"/>
          </p:cNvSpPr>
          <p:nvPr>
            <p:ph type="body" idx="4294967295"/>
          </p:nvPr>
        </p:nvSpPr>
        <p:spPr>
          <a:xfrm>
            <a:off x="-72950" y="437300"/>
            <a:ext cx="8609700" cy="43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Provides a visualization of what the car is seeing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Compiles and displays several components of the project in a Web App: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Raw Video 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Processed Video 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2D Lidar Minimap</a:t>
            </a:r>
            <a:endParaRPr sz="160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Algorithm Output</a:t>
            </a:r>
            <a:endParaRPr sz="1600"/>
          </a:p>
          <a:p>
            <a:pPr marL="9144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Technologies used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Javascript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React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HTML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CSS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Flexbox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Matplotlib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259" name="Google Shape;25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88150" y="1406700"/>
            <a:ext cx="5855575" cy="348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0"/>
          <p:cNvSpPr txBox="1"/>
          <p:nvPr/>
        </p:nvSpPr>
        <p:spPr>
          <a:xfrm>
            <a:off x="6403350" y="3192250"/>
            <a:ext cx="2177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2D Lidar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Minimap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1" name="Google Shape;261;p40"/>
          <p:cNvSpPr txBox="1"/>
          <p:nvPr/>
        </p:nvSpPr>
        <p:spPr>
          <a:xfrm>
            <a:off x="3857450" y="3733413"/>
            <a:ext cx="17601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Algorithm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Output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2" name="Google Shape;262;p40"/>
          <p:cNvSpPr txBox="1"/>
          <p:nvPr/>
        </p:nvSpPr>
        <p:spPr>
          <a:xfrm>
            <a:off x="3131450" y="3022850"/>
            <a:ext cx="2708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latin typeface="Roboto"/>
                <a:ea typeface="Roboto"/>
                <a:cs typeface="Roboto"/>
                <a:sym typeface="Roboto"/>
              </a:rPr>
              <a:t>Video Comparison</a:t>
            </a:r>
            <a:endParaRPr sz="23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3" name="Google Shape;263;p40"/>
          <p:cNvSpPr txBox="1"/>
          <p:nvPr/>
        </p:nvSpPr>
        <p:spPr>
          <a:xfrm>
            <a:off x="4428300" y="4894850"/>
            <a:ext cx="33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Roboto"/>
                <a:ea typeface="Roboto"/>
                <a:cs typeface="Roboto"/>
                <a:sym typeface="Roboto"/>
              </a:rPr>
              <a:t>15</a:t>
            </a:r>
            <a:endParaRPr sz="1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4" name="Google Shape;264;p40"/>
          <p:cNvSpPr txBox="1"/>
          <p:nvPr/>
        </p:nvSpPr>
        <p:spPr>
          <a:xfrm>
            <a:off x="7796100" y="4887200"/>
            <a:ext cx="134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Roboto"/>
                <a:ea typeface="Roboto"/>
                <a:cs typeface="Roboto"/>
                <a:sym typeface="Roboto"/>
              </a:rPr>
              <a:t>David Neilsen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1"/>
          <p:cNvSpPr txBox="1">
            <a:spLocks noGrp="1"/>
          </p:cNvSpPr>
          <p:nvPr>
            <p:ph type="title"/>
          </p:nvPr>
        </p:nvSpPr>
        <p:spPr>
          <a:xfrm>
            <a:off x="147050" y="1387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Front-End</a:t>
            </a:r>
            <a:endParaRPr/>
          </a:p>
        </p:txBody>
      </p:sp>
      <p:sp>
        <p:nvSpPr>
          <p:cNvPr id="270" name="Google Shape;270;p41"/>
          <p:cNvSpPr txBox="1"/>
          <p:nvPr/>
        </p:nvSpPr>
        <p:spPr>
          <a:xfrm>
            <a:off x="199650" y="746575"/>
            <a:ext cx="8832300" cy="37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Purpose :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Display data and outputs in a visually appealing and easy to comprehend way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Assist the further research and development of autonomous systems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Assist in safety analysis for vehicles, both manned and unmanned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Provide accurate record and visualization of kinetic events for insurance claims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Output can be abstracted into a standalone mobile application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1" name="Google Shape;271;p41"/>
          <p:cNvSpPr txBox="1"/>
          <p:nvPr/>
        </p:nvSpPr>
        <p:spPr>
          <a:xfrm>
            <a:off x="7796100" y="4887200"/>
            <a:ext cx="13479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David Neilsen</a:t>
            </a:r>
            <a:endParaRPr sz="11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2" name="Google Shape;272;p41"/>
          <p:cNvSpPr txBox="1"/>
          <p:nvPr/>
        </p:nvSpPr>
        <p:spPr>
          <a:xfrm>
            <a:off x="4428300" y="4857125"/>
            <a:ext cx="37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16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 - What is Flask?</a:t>
            </a:r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Flask Microframework: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Relatively easy to learn and apply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Easy to use; especially when creating smaller web applications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Python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Microframework </a:t>
            </a:r>
            <a:endParaRPr sz="1600"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Simple and scalable</a:t>
            </a:r>
            <a:endParaRPr sz="1600"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Supports multiple extensions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Increases readability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500"/>
          </a:p>
        </p:txBody>
      </p:sp>
      <p:sp>
        <p:nvSpPr>
          <p:cNvPr id="279" name="Google Shape;279;p42"/>
          <p:cNvSpPr txBox="1"/>
          <p:nvPr/>
        </p:nvSpPr>
        <p:spPr>
          <a:xfrm>
            <a:off x="7940400" y="4874375"/>
            <a:ext cx="1203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Hagop Arabian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0" name="Google Shape;280;p42"/>
          <p:cNvSpPr txBox="1"/>
          <p:nvPr/>
        </p:nvSpPr>
        <p:spPr>
          <a:xfrm>
            <a:off x="4428300" y="4857125"/>
            <a:ext cx="368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Backend</a:t>
            </a:r>
            <a:endParaRPr/>
          </a:p>
        </p:txBody>
      </p:sp>
      <p:sp>
        <p:nvSpPr>
          <p:cNvPr id="286" name="Google Shape;286;p43"/>
          <p:cNvSpPr txBox="1">
            <a:spLocks noGrp="1"/>
          </p:cNvSpPr>
          <p:nvPr>
            <p:ph type="body" idx="1"/>
          </p:nvPr>
        </p:nvSpPr>
        <p:spPr>
          <a:xfrm>
            <a:off x="311700" y="1079575"/>
            <a:ext cx="8520600" cy="3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Ability to upload files and convert them into usable formats (JSON for our application)</a:t>
            </a:r>
            <a:endParaRPr sz="1600"/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Create web server to generate frames and stream video feed</a:t>
            </a:r>
            <a:endParaRPr sz="1600"/>
          </a:p>
          <a:p>
            <a:pPr marL="91440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Syncs video streams and serves them simultaneously</a:t>
            </a:r>
            <a:endParaRPr sz="1600"/>
          </a:p>
          <a:p>
            <a: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Input video</a:t>
            </a:r>
            <a:endParaRPr sz="1600"/>
          </a:p>
          <a:p>
            <a: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Computer vision edge detection</a:t>
            </a:r>
            <a:endParaRPr sz="1600"/>
          </a:p>
          <a:p>
            <a: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Lidar Plot</a:t>
            </a:r>
            <a:endParaRPr sz="1600"/>
          </a:p>
          <a:p>
            <a:pPr marL="137160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Safety Warning</a:t>
            </a:r>
            <a:endParaRPr sz="160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/>
              <a:t>Data collected from the server will then be sent to the front end for the user to visualize the safety warning</a:t>
            </a:r>
            <a:endParaRPr sz="1700"/>
          </a:p>
        </p:txBody>
      </p:sp>
      <p:sp>
        <p:nvSpPr>
          <p:cNvPr id="287" name="Google Shape;287;p43"/>
          <p:cNvSpPr txBox="1"/>
          <p:nvPr/>
        </p:nvSpPr>
        <p:spPr>
          <a:xfrm>
            <a:off x="7940400" y="4874375"/>
            <a:ext cx="1203600" cy="2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Hagop Arabian</a:t>
            </a:r>
            <a:endParaRPr sz="12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43"/>
          <p:cNvSpPr txBox="1"/>
          <p:nvPr/>
        </p:nvSpPr>
        <p:spPr>
          <a:xfrm>
            <a:off x="4428300" y="4857125"/>
            <a:ext cx="33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18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4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Solution Flowchart</a:t>
            </a:r>
            <a:endParaRPr/>
          </a:p>
        </p:txBody>
      </p:sp>
      <p:pic>
        <p:nvPicPr>
          <p:cNvPr id="294" name="Google Shape;294;p44"/>
          <p:cNvPicPr preferRelativeResize="0"/>
          <p:nvPr/>
        </p:nvPicPr>
        <p:blipFill rotWithShape="1">
          <a:blip r:embed="rId3">
            <a:alphaModFix/>
          </a:blip>
          <a:srcRect t="17033" b="16789"/>
          <a:stretch/>
        </p:blipFill>
        <p:spPr>
          <a:xfrm>
            <a:off x="521375" y="1087252"/>
            <a:ext cx="7205675" cy="280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44"/>
          <p:cNvSpPr txBox="1"/>
          <p:nvPr/>
        </p:nvSpPr>
        <p:spPr>
          <a:xfrm>
            <a:off x="4428300" y="4857125"/>
            <a:ext cx="34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19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7"/>
          <p:cNvSpPr txBox="1"/>
          <p:nvPr/>
        </p:nvSpPr>
        <p:spPr>
          <a:xfrm>
            <a:off x="343150" y="47395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A3990"/>
                </a:solidFill>
                <a:latin typeface="Roboto"/>
                <a:ea typeface="Roboto"/>
                <a:cs typeface="Roboto"/>
                <a:sym typeface="Roboto"/>
              </a:rPr>
              <a:t> Team Members </a:t>
            </a:r>
            <a:endParaRPr sz="3000">
              <a:solidFill>
                <a:srgbClr val="2A399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603000" y="1380475"/>
            <a:ext cx="3969000" cy="25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Gerardo Ibarra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Deepanker Seth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Angel Tinajero 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David Neilsen </a:t>
            </a:r>
            <a:endParaRPr sz="18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4101300" y="1305000"/>
            <a:ext cx="4567200" cy="25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Hagop Arabian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Xiao Hang Wang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Roberto Garcia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Patrick Emmanuel Sangalang</a:t>
            </a:r>
            <a:endParaRPr sz="22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Roboto"/>
              <a:buChar char="●"/>
            </a:pPr>
            <a:r>
              <a:rPr lang="en" sz="22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Jonathan Santos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" name="Google Shape;148;p27"/>
          <p:cNvSpPr txBox="1"/>
          <p:nvPr/>
        </p:nvSpPr>
        <p:spPr>
          <a:xfrm>
            <a:off x="7618075" y="4826525"/>
            <a:ext cx="143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7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45"/>
          <p:cNvSpPr txBox="1"/>
          <p:nvPr/>
        </p:nvSpPr>
        <p:spPr>
          <a:xfrm>
            <a:off x="311700" y="410000"/>
            <a:ext cx="5496300" cy="5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2A3990"/>
                </a:solidFill>
                <a:latin typeface="Roboto"/>
                <a:ea typeface="Roboto"/>
                <a:cs typeface="Roboto"/>
                <a:sym typeface="Roboto"/>
              </a:rPr>
              <a:t>Algorithm Overview</a:t>
            </a:r>
            <a:endParaRPr sz="3000">
              <a:solidFill>
                <a:srgbClr val="2A399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1" name="Google Shape;301;p45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Xiao Hang Wang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02" name="Google Shape;302;p45"/>
          <p:cNvSpPr txBox="1"/>
          <p:nvPr/>
        </p:nvSpPr>
        <p:spPr>
          <a:xfrm>
            <a:off x="4428300" y="4857125"/>
            <a:ext cx="337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20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03" name="Google Shape;30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34100"/>
            <a:ext cx="8839204" cy="34312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6"/>
          <p:cNvSpPr/>
          <p:nvPr/>
        </p:nvSpPr>
        <p:spPr>
          <a:xfrm>
            <a:off x="4183400" y="3962600"/>
            <a:ext cx="960900" cy="47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6"/>
          <p:cNvSpPr/>
          <p:nvPr/>
        </p:nvSpPr>
        <p:spPr>
          <a:xfrm>
            <a:off x="2752350" y="3962600"/>
            <a:ext cx="960900" cy="476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46"/>
          <p:cNvSpPr txBox="1">
            <a:spLocks noGrp="1"/>
          </p:cNvSpPr>
          <p:nvPr>
            <p:ph type="body" idx="1"/>
          </p:nvPr>
        </p:nvSpPr>
        <p:spPr>
          <a:xfrm>
            <a:off x="5325150" y="1017800"/>
            <a:ext cx="3777000" cy="19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AutoNum type="arabicPeriod"/>
            </a:pPr>
            <a:r>
              <a:rPr lang="en" sz="1400">
                <a:solidFill>
                  <a:srgbClr val="000000"/>
                </a:solidFill>
              </a:rPr>
              <a:t>Apply it only to the third and fourth quadrants to reduce </a:t>
            </a: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</a:rPr>
              <a:t>the calculations</a:t>
            </a:r>
            <a:endParaRPr sz="140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AutoNum type="arabicPeriod"/>
            </a:pPr>
            <a:r>
              <a:rPr lang="en" sz="1400">
                <a:solidFill>
                  <a:srgbClr val="000000"/>
                </a:solidFill>
              </a:rPr>
              <a:t>Integral the image to further reduce </a:t>
            </a: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</a:rPr>
              <a:t>the calculations</a:t>
            </a:r>
            <a:endParaRPr sz="14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AutoNum type="arabicPeriod"/>
            </a:pP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</a:rPr>
              <a:t>Apply classifiers from OpenCV library to each quadrant</a:t>
            </a:r>
            <a:endParaRPr sz="1400">
              <a:solidFill>
                <a:srgbClr val="000000"/>
              </a:solidFill>
              <a:highlight>
                <a:schemeClr val="lt1"/>
              </a:highlight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Roboto"/>
              <a:buAutoNum type="arabicPeriod"/>
            </a:pPr>
            <a:r>
              <a:rPr lang="en" sz="1400">
                <a:solidFill>
                  <a:srgbClr val="000000"/>
                </a:solidFill>
                <a:highlight>
                  <a:schemeClr val="lt1"/>
                </a:highlight>
              </a:rPr>
              <a:t>Get the number of cars</a:t>
            </a:r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Cascade Classifier</a:t>
            </a:r>
            <a:endParaRPr/>
          </a:p>
        </p:txBody>
      </p:sp>
      <p:pic>
        <p:nvPicPr>
          <p:cNvPr id="312" name="Google Shape;312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" y="2889600"/>
            <a:ext cx="5416252" cy="16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075600"/>
            <a:ext cx="4615075" cy="16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6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Xiao Hang Wang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5" name="Google Shape;315;p46"/>
          <p:cNvSpPr txBox="1"/>
          <p:nvPr/>
        </p:nvSpPr>
        <p:spPr>
          <a:xfrm>
            <a:off x="4428300" y="4857125"/>
            <a:ext cx="34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21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Canny Edge Detection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47"/>
          <p:cNvSpPr txBox="1">
            <a:spLocks noGrp="1"/>
          </p:cNvSpPr>
          <p:nvPr>
            <p:ph type="body" idx="1"/>
          </p:nvPr>
        </p:nvSpPr>
        <p:spPr>
          <a:xfrm>
            <a:off x="311703" y="2571750"/>
            <a:ext cx="5113500" cy="20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1300">
                <a:solidFill>
                  <a:srgbClr val="000000"/>
                </a:solidFill>
              </a:rPr>
              <a:t>Make the image less noisy by blurring it out with Gaussian filter</a:t>
            </a:r>
            <a:endParaRPr sz="1300">
              <a:solidFill>
                <a:srgbClr val="000000"/>
              </a:solidFill>
            </a:endParaRPr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1300">
                <a:solidFill>
                  <a:srgbClr val="000000"/>
                </a:solidFill>
              </a:rPr>
              <a:t>Remove the color of the image and keep only the brightness information</a:t>
            </a:r>
            <a:endParaRPr sz="1300">
              <a:solidFill>
                <a:srgbClr val="000000"/>
              </a:solidFill>
            </a:endParaRPr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1300">
                <a:solidFill>
                  <a:srgbClr val="000000"/>
                </a:solidFill>
              </a:rPr>
              <a:t>Find areas where there are big changes in brightness.</a:t>
            </a:r>
            <a:endParaRPr sz="1300">
              <a:solidFill>
                <a:srgbClr val="000000"/>
              </a:solidFill>
            </a:endParaRPr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1300">
                <a:solidFill>
                  <a:srgbClr val="000000"/>
                </a:solidFill>
              </a:rPr>
              <a:t>Get rid of any areas that aren’t really edges by setting a threshold for how big the change in brightness has to be.</a:t>
            </a:r>
            <a:endParaRPr sz="1300">
              <a:solidFill>
                <a:srgbClr val="000000"/>
              </a:solidFill>
            </a:endParaRPr>
          </a:p>
          <a:p>
            <a:pPr marL="457200" lvl="0" indent="-304958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Roboto"/>
              <a:buAutoNum type="arabicPeriod"/>
            </a:pPr>
            <a:r>
              <a:rPr lang="en" sz="1300">
                <a:solidFill>
                  <a:srgbClr val="000000"/>
                </a:solidFill>
              </a:rPr>
              <a:t>Connect all the strong edges together and get rid of any weak edges that aren’t connected to strong ones.</a:t>
            </a:r>
            <a:endParaRPr sz="13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22" name="Google Shape;3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925" y="1017800"/>
            <a:ext cx="4434265" cy="154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2050" y="1017800"/>
            <a:ext cx="4434226" cy="154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7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Xiao Hang Wang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25" name="Google Shape;325;p47"/>
          <p:cNvSpPr txBox="1"/>
          <p:nvPr/>
        </p:nvSpPr>
        <p:spPr>
          <a:xfrm>
            <a:off x="4428300" y="4857125"/>
            <a:ext cx="4002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22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 Detection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The lidar data from the </a:t>
            </a:r>
            <a:r>
              <a:rPr lang="en" sz="1200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KITTI Vision Benchmark Suite</a:t>
            </a:r>
            <a:r>
              <a:rPr lang="en" sz="1200">
                <a:solidFill>
                  <a:srgbClr val="000000"/>
                </a:solidFill>
              </a:rPr>
              <a:t> is in Velodyne point cloud. For each point, it contains 4 numerical values, where the first 3 values correspond to x, y and z, and the last value is the reflectance information.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</a:rPr>
              <a:t>The magnitude gives us the information that there is an object at a distance of the value of the magnitude.</a:t>
            </a:r>
            <a:endParaRPr sz="12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32" name="Google Shape;33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1425" y="1907625"/>
            <a:ext cx="1704975" cy="238125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48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Xiao Hang Wang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34" name="Google Shape;334;p48"/>
          <p:cNvSpPr txBox="1"/>
          <p:nvPr/>
        </p:nvSpPr>
        <p:spPr>
          <a:xfrm>
            <a:off x="4428300" y="4857125"/>
            <a:ext cx="37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23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4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Multi-layer Perceptron Classifier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49"/>
          <p:cNvSpPr txBox="1">
            <a:spLocks noGrp="1"/>
          </p:cNvSpPr>
          <p:nvPr>
            <p:ph type="body" idx="1"/>
          </p:nvPr>
        </p:nvSpPr>
        <p:spPr>
          <a:xfrm>
            <a:off x="6245400" y="1702400"/>
            <a:ext cx="2586900" cy="157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000000"/>
                </a:solidFill>
              </a:rPr>
              <a:t>Input layers are the results from the previous algorithms</a:t>
            </a:r>
            <a:endParaRPr sz="1200">
              <a:solidFill>
                <a:srgbClr val="000000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Roboto"/>
              <a:buChar char="●"/>
            </a:pPr>
            <a:r>
              <a:rPr lang="en" sz="1200">
                <a:solidFill>
                  <a:srgbClr val="000000"/>
                </a:solidFill>
              </a:rPr>
              <a:t>Output layer is the final result of whether it’s safe to make a lane change</a:t>
            </a:r>
            <a:endParaRPr/>
          </a:p>
        </p:txBody>
      </p:sp>
      <p:pic>
        <p:nvPicPr>
          <p:cNvPr id="341" name="Google Shape;34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50" y="1017800"/>
            <a:ext cx="5189130" cy="3820903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49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Xiao Hang Wang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43" name="Google Shape;343;p49"/>
          <p:cNvSpPr txBox="1"/>
          <p:nvPr/>
        </p:nvSpPr>
        <p:spPr>
          <a:xfrm>
            <a:off x="4428300" y="4857125"/>
            <a:ext cx="35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24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Tests conducted</a:t>
            </a:r>
            <a:endParaRPr/>
          </a:p>
        </p:txBody>
      </p:sp>
      <p:sp>
        <p:nvSpPr>
          <p:cNvPr id="349" name="Google Shape;349;p50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 manually labeled datasets to be used for training the model and testing the accuracy 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Compared the results from the algorithm to the human-labeled results to get the accuracy and false positive and negative rates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We tried three ways of fusing results, Linear weight,3 datasets and 8 datasets used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Accuracy is determined by how the results from the algorithm compare to the result from the human-labeled.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FP represents when the algorithm shows its safe when its not</a:t>
            </a:r>
            <a:endParaRPr sz="160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FN represents when the algorithm shows its not safe when it is.</a:t>
            </a:r>
            <a:endParaRPr sz="1600"/>
          </a:p>
        </p:txBody>
      </p:sp>
      <p:sp>
        <p:nvSpPr>
          <p:cNvPr id="350" name="Google Shape;350;p50"/>
          <p:cNvSpPr txBox="1"/>
          <p:nvPr/>
        </p:nvSpPr>
        <p:spPr>
          <a:xfrm>
            <a:off x="4428300" y="4857125"/>
            <a:ext cx="40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25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356" name="Google Shape;356;p5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357" name="Google Shape;357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7049" y="2842700"/>
            <a:ext cx="5015275" cy="199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963" y="1017800"/>
            <a:ext cx="5171850" cy="2068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1"/>
          <p:cNvSpPr txBox="1"/>
          <p:nvPr/>
        </p:nvSpPr>
        <p:spPr>
          <a:xfrm>
            <a:off x="7779050" y="4834850"/>
            <a:ext cx="188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2A3990"/>
                </a:highlight>
                <a:latin typeface="Roboto"/>
                <a:ea typeface="Roboto"/>
                <a:cs typeface="Roboto"/>
                <a:sym typeface="Roboto"/>
              </a:rPr>
              <a:t>Roberto Garcia</a:t>
            </a:r>
            <a:endParaRPr>
              <a:solidFill>
                <a:srgbClr val="FFFFFF"/>
              </a:solidFill>
              <a:highlight>
                <a:srgbClr val="2A399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0" name="Google Shape;360;p51"/>
          <p:cNvSpPr txBox="1"/>
          <p:nvPr/>
        </p:nvSpPr>
        <p:spPr>
          <a:xfrm>
            <a:off x="4428300" y="4857125"/>
            <a:ext cx="406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26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Analysis of Algorithm</a:t>
            </a:r>
            <a:endParaRPr/>
          </a:p>
        </p:txBody>
      </p:sp>
      <p:sp>
        <p:nvSpPr>
          <p:cNvPr id="366" name="Google Shape;366;p5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Accuracy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46% lowest using linear weight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64% highest achieved using 8 dataset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Achieved approximately a 40% increase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False positive/negative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Highest FP and FN 47% and 38%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Achieved  38% FP and 33% FN using 8 datasets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Decreased rates by approximately 20%</a:t>
            </a:r>
            <a:endParaRPr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/>
              <a:t>Trends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Curve trend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Clear relationship between amount of datasets used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More datasets used lead to better results  </a:t>
            </a:r>
            <a:endParaRPr/>
          </a:p>
        </p:txBody>
      </p:sp>
      <p:sp>
        <p:nvSpPr>
          <p:cNvPr id="367" name="Google Shape;367;p52"/>
          <p:cNvSpPr txBox="1"/>
          <p:nvPr/>
        </p:nvSpPr>
        <p:spPr>
          <a:xfrm>
            <a:off x="7779050" y="4834850"/>
            <a:ext cx="188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highlight>
                  <a:srgbClr val="2A3990"/>
                </a:highlight>
                <a:latin typeface="Roboto"/>
                <a:ea typeface="Roboto"/>
                <a:cs typeface="Roboto"/>
                <a:sym typeface="Roboto"/>
              </a:rPr>
              <a:t>Roberto Garcia</a:t>
            </a:r>
            <a:endParaRPr>
              <a:solidFill>
                <a:srgbClr val="FFFFFF"/>
              </a:solidFill>
              <a:highlight>
                <a:srgbClr val="2A3990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8" name="Google Shape;368;p52"/>
          <p:cNvSpPr txBox="1"/>
          <p:nvPr/>
        </p:nvSpPr>
        <p:spPr>
          <a:xfrm>
            <a:off x="4428300" y="4857125"/>
            <a:ext cx="349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3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Steps/Goals</a:t>
            </a:r>
            <a:endParaRPr/>
          </a:p>
        </p:txBody>
      </p:sp>
      <p:sp>
        <p:nvSpPr>
          <p:cNvPr id="374" name="Google Shape;374;p53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Use our algorithm in real world application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Improve safety for road users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Avoid collisions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Minimize accidents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Minimize fatalities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Demonstrate algorithms efficiency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Smooth lane change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Accurate lane change</a:t>
            </a:r>
            <a:endParaRPr sz="2200"/>
          </a:p>
        </p:txBody>
      </p:sp>
      <p:sp>
        <p:nvSpPr>
          <p:cNvPr id="375" name="Google Shape;375;p53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Patrick Sangalang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76" name="Google Shape;376;p53"/>
          <p:cNvSpPr txBox="1"/>
          <p:nvPr/>
        </p:nvSpPr>
        <p:spPr>
          <a:xfrm>
            <a:off x="4428300" y="4857125"/>
            <a:ext cx="37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28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Next Steps/Goals cont.</a:t>
            </a:r>
            <a:endParaRPr/>
          </a:p>
        </p:txBody>
      </p:sp>
      <p:sp>
        <p:nvSpPr>
          <p:cNvPr id="382" name="Google Shape;382;p5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Ensuring that algorithm is adaptable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Traffic volume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Weather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Real time decisions</a:t>
            </a:r>
            <a:endParaRPr sz="2200"/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 Make sure algorithm abides by the law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Traffic laws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Driving norms</a:t>
            </a:r>
            <a:endParaRPr sz="220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2200"/>
          </a:p>
        </p:txBody>
      </p:sp>
      <p:sp>
        <p:nvSpPr>
          <p:cNvPr id="383" name="Google Shape;383;p54"/>
          <p:cNvSpPr txBox="1"/>
          <p:nvPr/>
        </p:nvSpPr>
        <p:spPr>
          <a:xfrm>
            <a:off x="7611300" y="4836975"/>
            <a:ext cx="1532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Patrick Sangalang</a:t>
            </a:r>
            <a:endParaRPr sz="13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4" name="Google Shape;384;p54"/>
          <p:cNvSpPr txBox="1"/>
          <p:nvPr/>
        </p:nvSpPr>
        <p:spPr>
          <a:xfrm>
            <a:off x="4428300" y="4860075"/>
            <a:ext cx="431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29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Sponsor information</a:t>
            </a:r>
            <a:endParaRPr/>
          </a:p>
        </p:txBody>
      </p:sp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MathWorks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Company focused on computing software for many disciplines and purposes: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Scientists, Researchers, Mathematicians, Engineers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Provide simulation based environment to model and test solutions to vehicular problems, 	such as our lane-changing problem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Main Products are: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/>
              <a:t>MATLAB and SIMULINK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56" name="Google Shape;156;p28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6224" y="3241149"/>
            <a:ext cx="3129350" cy="123595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8" name="Google Shape;158;p28"/>
          <p:cNvSpPr txBox="1"/>
          <p:nvPr/>
        </p:nvSpPr>
        <p:spPr>
          <a:xfrm>
            <a:off x="7618075" y="4826525"/>
            <a:ext cx="143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Recap</a:t>
            </a:r>
            <a:endParaRPr/>
          </a:p>
        </p:txBody>
      </p:sp>
      <p:sp>
        <p:nvSpPr>
          <p:cNvPr id="390" name="Google Shape;390;p55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6943500" cy="362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972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" sz="1750"/>
              <a:t>Problem Statement</a:t>
            </a:r>
            <a:endParaRPr sz="1750"/>
          </a:p>
          <a:p>
            <a:pPr marL="914400" lvl="1" indent="-316230" algn="l" rtl="0">
              <a:spcBef>
                <a:spcPts val="0"/>
              </a:spcBef>
              <a:spcAft>
                <a:spcPts val="0"/>
              </a:spcAft>
              <a:buSzPts val="1380"/>
              <a:buChar char="○"/>
            </a:pPr>
            <a:r>
              <a:rPr lang="en" sz="1500"/>
              <a:t>Create a machine learning algorithm that uses sensor fusion to help a driver safely change lanes in a moving vehicle </a:t>
            </a:r>
            <a:endParaRPr sz="1380"/>
          </a:p>
          <a:p>
            <a:pPr marL="457200" lvl="0" indent="-339725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SzPts val="1750"/>
              <a:buChar char="●"/>
            </a:pPr>
            <a:r>
              <a:rPr lang="en" sz="1750"/>
              <a:t>General Solution</a:t>
            </a:r>
            <a:endParaRPr sz="1750"/>
          </a:p>
          <a:p>
            <a:pPr marL="914400" lvl="1" indent="-322580" algn="l" rtl="0">
              <a:spcBef>
                <a:spcPts val="0"/>
              </a:spcBef>
              <a:spcAft>
                <a:spcPts val="0"/>
              </a:spcAft>
              <a:buSzPts val="1480"/>
              <a:buChar char="○"/>
            </a:pPr>
            <a:r>
              <a:rPr lang="en" sz="1350"/>
              <a:t>Web Application</a:t>
            </a:r>
            <a:endParaRPr sz="1350"/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○"/>
            </a:pPr>
            <a:r>
              <a:rPr lang="en" sz="1350"/>
              <a:t>YOMO Algorithm</a:t>
            </a:r>
            <a:endParaRPr sz="1350"/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SzPts val="1350"/>
              <a:buChar char="○"/>
            </a:pPr>
            <a:r>
              <a:rPr lang="en" sz="1350"/>
              <a:t>Tested using the KITTI dataset</a:t>
            </a:r>
            <a:endParaRPr sz="135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Final Results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Found more datasets = better accuracy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Relationship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Hypothesis: If we add more datasets into our algorithm, then we will receive better accuracy. </a:t>
            </a:r>
            <a:endParaRPr/>
          </a:p>
          <a:p>
            <a:pPr marL="914400" lvl="1" indent="-310832" algn="l" rtl="0">
              <a:spcBef>
                <a:spcPts val="0"/>
              </a:spcBef>
              <a:spcAft>
                <a:spcPts val="0"/>
              </a:spcAft>
              <a:buSzPts val="1295"/>
              <a:buChar char="○"/>
            </a:pPr>
            <a:r>
              <a:rPr lang="en"/>
              <a:t>Limited by time and datasets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350"/>
          </a:p>
          <a:p>
            <a:pPr marL="45720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sz="1380"/>
          </a:p>
        </p:txBody>
      </p:sp>
      <p:sp>
        <p:nvSpPr>
          <p:cNvPr id="391" name="Google Shape;391;p55"/>
          <p:cNvSpPr txBox="1"/>
          <p:nvPr/>
        </p:nvSpPr>
        <p:spPr>
          <a:xfrm>
            <a:off x="6632100" y="4780950"/>
            <a:ext cx="2511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Jonathan Santos</a:t>
            </a:r>
            <a:endParaRPr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2" name="Google Shape;392;p55"/>
          <p:cNvSpPr txBox="1"/>
          <p:nvPr/>
        </p:nvSpPr>
        <p:spPr>
          <a:xfrm>
            <a:off x="4428300" y="4857125"/>
            <a:ext cx="37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30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5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 &amp; A</a:t>
            </a:r>
            <a:endParaRPr/>
          </a:p>
        </p:txBody>
      </p:sp>
      <p:sp>
        <p:nvSpPr>
          <p:cNvPr id="398" name="Google Shape;398;p56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/>
              <a:t>Any Questions ?</a:t>
            </a:r>
            <a:endParaRPr sz="2800"/>
          </a:p>
        </p:txBody>
      </p:sp>
      <p:sp>
        <p:nvSpPr>
          <p:cNvPr id="399" name="Google Shape;399;p56"/>
          <p:cNvSpPr txBox="1"/>
          <p:nvPr/>
        </p:nvSpPr>
        <p:spPr>
          <a:xfrm>
            <a:off x="4428300" y="4857125"/>
            <a:ext cx="37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31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body" idx="1"/>
          </p:nvPr>
        </p:nvSpPr>
        <p:spPr>
          <a:xfrm>
            <a:off x="540000" y="1017800"/>
            <a:ext cx="5583900" cy="3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1)</a:t>
            </a:r>
            <a:r>
              <a:rPr lang="en" sz="116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Introductions (Daniel Gallegos)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2)</a:t>
            </a:r>
            <a:r>
              <a:rPr lang="en" sz="116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Problem statement (Gerardo Ibarra)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3)    History of project (Deepanker Seth)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4)</a:t>
            </a:r>
            <a:r>
              <a:rPr lang="en" sz="116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Approach to Lane Changing Problem (Angel Tinajero)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5)    Demo     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6)    Technical breakdown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7)</a:t>
            </a:r>
            <a:r>
              <a:rPr lang="en" sz="116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 (Roberto Garcia)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8)</a:t>
            </a:r>
            <a:r>
              <a:rPr lang="en" sz="116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Next steps goals (Patrick Sangalang)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9)</a:t>
            </a:r>
            <a:r>
              <a:rPr lang="en" sz="116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Conclusion (Jonathan Santos)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SzPts val="523"/>
              <a:buNone/>
            </a:pPr>
            <a:r>
              <a:rPr lang="en" sz="1359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10)   Q &amp; A</a:t>
            </a:r>
            <a:endParaRPr sz="1359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9"/>
          <p:cNvSpPr txBox="1"/>
          <p:nvPr/>
        </p:nvSpPr>
        <p:spPr>
          <a:xfrm>
            <a:off x="7618075" y="4826525"/>
            <a:ext cx="143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66" name="Google Shape;16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69925" y="1017800"/>
            <a:ext cx="2219276" cy="26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9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238300" y="1229875"/>
            <a:ext cx="46404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According the </a:t>
            </a:r>
            <a:r>
              <a:rPr lang="en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National Highway Traffic Safety Administration (NHTSA):</a:t>
            </a: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10% of car accidents due to improper lane changes</a:t>
            </a: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Resulting 35,000 injuries </a:t>
            </a: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200"/>
              <a:buChar char="●"/>
            </a:pPr>
            <a:r>
              <a:rPr lang="en">
                <a:solidFill>
                  <a:srgbClr val="111111"/>
                </a:solidFill>
                <a:latin typeface="Arial"/>
                <a:ea typeface="Arial"/>
                <a:cs typeface="Arial"/>
                <a:sym typeface="Arial"/>
              </a:rPr>
              <a:t>6,000 death per year in the US alone.</a:t>
            </a:r>
            <a:endParaRPr>
              <a:solidFill>
                <a:srgbClr val="11111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74" name="Google Shape;174;p30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" name="Google Shape;1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1300" y="1170200"/>
            <a:ext cx="3750300" cy="268771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30"/>
          <p:cNvSpPr txBox="1"/>
          <p:nvPr/>
        </p:nvSpPr>
        <p:spPr>
          <a:xfrm>
            <a:off x="7618075" y="4826525"/>
            <a:ext cx="143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1"/>
          <p:cNvPicPr preferRelativeResize="0"/>
          <p:nvPr/>
        </p:nvPicPr>
        <p:blipFill rotWithShape="1">
          <a:blip r:embed="rId3">
            <a:alphaModFix/>
          </a:blip>
          <a:srcRect t="41939" b="26307"/>
          <a:stretch/>
        </p:blipFill>
        <p:spPr>
          <a:xfrm>
            <a:off x="0" y="3110975"/>
            <a:ext cx="9144003" cy="17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31"/>
          <p:cNvSpPr txBox="1">
            <a:spLocks noGrp="1"/>
          </p:cNvSpPr>
          <p:nvPr>
            <p:ph type="body" idx="1"/>
          </p:nvPr>
        </p:nvSpPr>
        <p:spPr>
          <a:xfrm>
            <a:off x="361925" y="411725"/>
            <a:ext cx="8520600" cy="16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93">
                <a:solidFill>
                  <a:schemeClr val="dk1"/>
                </a:solidFill>
              </a:rPr>
              <a:t>Y.O.M.O.</a:t>
            </a:r>
            <a:endParaRPr sz="5493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93">
                <a:solidFill>
                  <a:schemeClr val="dk1"/>
                </a:solidFill>
              </a:rPr>
              <a:t>(You Only Merge Once)</a:t>
            </a:r>
            <a:endParaRPr sz="5493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493">
                <a:solidFill>
                  <a:schemeClr val="dk1"/>
                </a:solidFill>
              </a:rPr>
              <a:t>Algorithm</a:t>
            </a:r>
            <a:endParaRPr sz="5493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</a:rPr>
              <a:t>  </a:t>
            </a:r>
            <a:endParaRPr/>
          </a:p>
        </p:txBody>
      </p:sp>
      <p:pic>
        <p:nvPicPr>
          <p:cNvPr id="183" name="Google Shape;18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47800" y="981925"/>
            <a:ext cx="2129050" cy="212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0" y="1142054"/>
            <a:ext cx="2129050" cy="199584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1"/>
          <p:cNvSpPr txBox="1"/>
          <p:nvPr/>
        </p:nvSpPr>
        <p:spPr>
          <a:xfrm>
            <a:off x="7618075" y="4826525"/>
            <a:ext cx="1437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Daniel Gallegos</a:t>
            </a:r>
            <a:endParaRPr sz="12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6" name="Google Shape;186;p31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2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Problem Statement</a:t>
            </a:r>
            <a:endParaRPr/>
          </a:p>
        </p:txBody>
      </p:sp>
      <p:sp>
        <p:nvSpPr>
          <p:cNvPr id="192" name="Google Shape;192;p32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Create sophisticated Machine Learning Algorithm and complimentary web application to help a driver safely change lanes in a moving vehicle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 will use data collected through sensors on the vehicle, and data analysis through sensor fusion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used: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LIDAR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Cameras used too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Complements with Auto Braking</a:t>
            </a:r>
            <a:endParaRPr/>
          </a:p>
        </p:txBody>
      </p:sp>
      <p:sp>
        <p:nvSpPr>
          <p:cNvPr id="193" name="Google Shape;193;p32"/>
          <p:cNvSpPr txBox="1"/>
          <p:nvPr/>
        </p:nvSpPr>
        <p:spPr>
          <a:xfrm>
            <a:off x="7644600" y="4829400"/>
            <a:ext cx="14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Gerardo Ibarra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4428300" y="4857125"/>
            <a:ext cx="287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3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Fall Semester Recap</a:t>
            </a:r>
            <a:endParaRPr/>
          </a:p>
        </p:txBody>
      </p:sp>
      <p:sp>
        <p:nvSpPr>
          <p:cNvPr id="200" name="Google Shape;200;p33"/>
          <p:cNvSpPr txBox="1">
            <a:spLocks noGrp="1"/>
          </p:cNvSpPr>
          <p:nvPr>
            <p:ph type="body" idx="1"/>
          </p:nvPr>
        </p:nvSpPr>
        <p:spPr>
          <a:xfrm>
            <a:off x="311700" y="518750"/>
            <a:ext cx="8520600" cy="43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We spent the fall semester developing the foundation of the project and exploring what tools would be necessary to create a statistically accurate algorithm.</a:t>
            </a:r>
            <a:endParaRPr sz="1500"/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determined the basic components of the project.</a:t>
            </a: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○"/>
            </a:pPr>
            <a:r>
              <a:rPr lang="en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used Matlab, various ML algorithms and data collection strategies.</a:t>
            </a: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</a:pPr>
            <a:r>
              <a:rPr lang="en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Tested various algorithms with data simulated using Matlab and limited sensor data to see which fits our needs better.</a:t>
            </a: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○"/>
            </a:pPr>
            <a:r>
              <a:rPr lang="en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understood the limitations of a standalone algorithm.</a:t>
            </a:r>
            <a:endParaRPr sz="150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Helvetica Neue"/>
              <a:buChar char="○"/>
            </a:pPr>
            <a:r>
              <a:rPr lang="en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experimented with different sensors </a:t>
            </a:r>
            <a:r>
              <a:rPr lang="en" sz="1500"/>
              <a:t>such as GPS, LIDAR and visual odometry </a:t>
            </a:r>
            <a:r>
              <a:rPr lang="en" sz="15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and data they provide.</a:t>
            </a:r>
            <a:endParaRPr sz="1500"/>
          </a:p>
          <a:p>
            <a:pPr marL="457200" lvl="0" indent="-3238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By the end of Fall, we had our YOMO version 1 ready and it was going through testing. Our main goal for the spring included working on improving the structure                                                   and accuracy of the algorithm. </a:t>
            </a:r>
            <a:endParaRPr sz="1500"/>
          </a:p>
        </p:txBody>
      </p:sp>
      <p:sp>
        <p:nvSpPr>
          <p:cNvPr id="201" name="Google Shape;201;p33"/>
          <p:cNvSpPr txBox="1"/>
          <p:nvPr/>
        </p:nvSpPr>
        <p:spPr>
          <a:xfrm>
            <a:off x="7644600" y="4829400"/>
            <a:ext cx="149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Deepanker Seth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4428300" y="4857125"/>
            <a:ext cx="35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Spring Semester</a:t>
            </a:r>
            <a:endParaRPr/>
          </a:p>
        </p:txBody>
      </p:sp>
      <p:sp>
        <p:nvSpPr>
          <p:cNvPr id="208" name="Google Shape;208;p34"/>
          <p:cNvSpPr txBox="1">
            <a:spLocks noGrp="1"/>
          </p:cNvSpPr>
          <p:nvPr>
            <p:ph type="body" idx="1"/>
          </p:nvPr>
        </p:nvSpPr>
        <p:spPr>
          <a:xfrm>
            <a:off x="311700" y="1861500"/>
            <a:ext cx="8520600" cy="142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Our focus this semester became creating a sophisticated algorithm and a complimentary web application to show how it works, so it could take in data and use output from the algorithm to inform the user to make lane change.</a:t>
            </a:r>
            <a:endParaRPr/>
          </a:p>
        </p:txBody>
      </p:sp>
      <p:sp>
        <p:nvSpPr>
          <p:cNvPr id="209" name="Google Shape;209;p34"/>
          <p:cNvSpPr txBox="1"/>
          <p:nvPr/>
        </p:nvSpPr>
        <p:spPr>
          <a:xfrm>
            <a:off x="4428300" y="4857125"/>
            <a:ext cx="34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9</a:t>
            </a:r>
            <a:endParaRPr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7677575" y="4826375"/>
            <a:ext cx="1527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Deepanker Seth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1806</Words>
  <Application>Microsoft Office PowerPoint</Application>
  <PresentationFormat>On-screen Show (16:9)</PresentationFormat>
  <Paragraphs>286</Paragraphs>
  <Slides>31</Slides>
  <Notes>31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Roboto</vt:lpstr>
      <vt:lpstr>Helvetica Neue</vt:lpstr>
      <vt:lpstr>Simple Light</vt:lpstr>
      <vt:lpstr>Geometric</vt:lpstr>
      <vt:lpstr>Mathworks  (Sensor Fusion for Autonomous Systems)</vt:lpstr>
      <vt:lpstr>PowerPoint Presentation</vt:lpstr>
      <vt:lpstr>Sponsor information</vt:lpstr>
      <vt:lpstr>Agenda</vt:lpstr>
      <vt:lpstr>Motivation</vt:lpstr>
      <vt:lpstr>PowerPoint Presentation</vt:lpstr>
      <vt:lpstr>Problem Statement</vt:lpstr>
      <vt:lpstr>Fall Semester Recap</vt:lpstr>
      <vt:lpstr>Spring Semester</vt:lpstr>
      <vt:lpstr>Flowchart  of intended System  Architecture  for Fall:</vt:lpstr>
      <vt:lpstr>Approach to Lane Changing Problem </vt:lpstr>
      <vt:lpstr>KITTI Dataset</vt:lpstr>
      <vt:lpstr>Break down of Sections</vt:lpstr>
      <vt:lpstr>Demo</vt:lpstr>
      <vt:lpstr>Front-End</vt:lpstr>
      <vt:lpstr>Front-End</vt:lpstr>
      <vt:lpstr>Backend - What is Flask?</vt:lpstr>
      <vt:lpstr>Backend</vt:lpstr>
      <vt:lpstr>Solution Flowchart</vt:lpstr>
      <vt:lpstr>PowerPoint Presentation</vt:lpstr>
      <vt:lpstr>Cascade Classifier</vt:lpstr>
      <vt:lpstr>Canny Edge Detection </vt:lpstr>
      <vt:lpstr>Object Detection </vt:lpstr>
      <vt:lpstr>Multi-layer Perceptron Classifier </vt:lpstr>
      <vt:lpstr>Tests conducted</vt:lpstr>
      <vt:lpstr>Results</vt:lpstr>
      <vt:lpstr>Analysis of Algorithm</vt:lpstr>
      <vt:lpstr>Next Steps/Goals</vt:lpstr>
      <vt:lpstr>Next Steps/Goals cont.</vt:lpstr>
      <vt:lpstr>Recap</vt:lpstr>
      <vt:lpstr>Q &amp; 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 outline</dc:title>
  <dc:creator>Daniel Gallegos</dc:creator>
  <cp:lastModifiedBy>Gallegos, Daniel</cp:lastModifiedBy>
  <cp:revision>2</cp:revision>
  <dcterms:modified xsi:type="dcterms:W3CDTF">2023-05-13T01:49:25Z</dcterms:modified>
</cp:coreProperties>
</file>