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Montserrat SemiBold"/>
      <p:regular r:id="rId31"/>
      <p:bold r:id="rId32"/>
      <p:italic r:id="rId33"/>
      <p:boldItalic r:id="rId34"/>
    </p:embeddedFont>
    <p:embeddedFont>
      <p:font typeface="Mukta"/>
      <p:regular r:id="rId35"/>
      <p:bold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Montserrat Light"/>
      <p:regular r:id="rId41"/>
      <p:bold r:id="rId42"/>
      <p:italic r:id="rId43"/>
      <p:boldItalic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42" Type="http://schemas.openxmlformats.org/officeDocument/2006/relationships/font" Target="fonts/MontserratLight-bold.fntdata"/><Relationship Id="rId41" Type="http://schemas.openxmlformats.org/officeDocument/2006/relationships/font" Target="fonts/MontserratLight-regular.fntdata"/><Relationship Id="rId22" Type="http://schemas.openxmlformats.org/officeDocument/2006/relationships/slide" Target="slides/slide16.xml"/><Relationship Id="rId44" Type="http://schemas.openxmlformats.org/officeDocument/2006/relationships/font" Target="fonts/MontserratLight-boldItalic.fntdata"/><Relationship Id="rId21" Type="http://schemas.openxmlformats.org/officeDocument/2006/relationships/slide" Target="slides/slide15.xml"/><Relationship Id="rId43" Type="http://schemas.openxmlformats.org/officeDocument/2006/relationships/font" Target="fonts/MontserratLight-italic.fntdata"/><Relationship Id="rId24" Type="http://schemas.openxmlformats.org/officeDocument/2006/relationships/slide" Target="slides/slide18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7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SourceSansPro-boldItalic.fntdata"/><Relationship Id="rId25" Type="http://schemas.openxmlformats.org/officeDocument/2006/relationships/slide" Target="slides/slide19.xml"/><Relationship Id="rId47" Type="http://schemas.openxmlformats.org/officeDocument/2006/relationships/font" Target="fonts/SourceSansPr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SemiBold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ontserratSemiBold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SemiBold-bold.fntdata"/><Relationship Id="rId13" Type="http://schemas.openxmlformats.org/officeDocument/2006/relationships/slide" Target="slides/slide7.xml"/><Relationship Id="rId35" Type="http://schemas.openxmlformats.org/officeDocument/2006/relationships/font" Target="fonts/Mukta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SemiBold-bold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8.xml"/><Relationship Id="rId36" Type="http://schemas.openxmlformats.org/officeDocument/2006/relationships/font" Target="fonts/Mukta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efef09e41_0_18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Alvin</a:t>
            </a:r>
            <a:endParaRPr/>
          </a:p>
        </p:txBody>
      </p:sp>
      <p:sp>
        <p:nvSpPr>
          <p:cNvPr id="286" name="Google Shape;286;g21efef09e41_0_18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141040c9d_1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2141040c9d_1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Nolan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2141040c9d_1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2141040c9d_1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 Macoy - The challenge we faced was figuring out where a user profile’s data was stored. How to locate, extract, map, and include the favicons to the bookmark navigation bar.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2141040c9d_1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2141040c9d_1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 Macoy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2141040c9d_1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2141040c9d_1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 Macoy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Sun’s comment: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tried this and it didn’t work, I looked at certain folders and it didn’t work, we finally found the stuff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Tell more stories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2141040c9d_1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2141040c9d_1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2141040c9d_1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2141040c9d_1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Alvin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1efef09e41_0_3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1efef09e41_0_3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P: more graphics on slide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2141040c9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2141040c9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P: more graphics on slide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2136bce02a_6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2136bce02a_6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P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efef09e41_0_3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efef09e41_0_3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P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efef09e41_0_3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efef09e41_0_3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Alvin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3cdee555de_3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Portia</a:t>
            </a:r>
            <a:endParaRPr/>
          </a:p>
        </p:txBody>
      </p:sp>
      <p:sp>
        <p:nvSpPr>
          <p:cNvPr id="550" name="Google Shape;550;g23cdee555de_3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3cdee555de_3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g23cdee555de_3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Portia</a:t>
            </a:r>
            <a:endParaRPr/>
          </a:p>
        </p:txBody>
      </p:sp>
      <p:sp>
        <p:nvSpPr>
          <p:cNvPr id="583" name="Google Shape;583;g23cdee555de_3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3e020bc27e_17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23e020bc27e_17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3cdee555de_3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</a:t>
            </a:r>
            <a:br>
              <a:rPr lang="en"/>
            </a:br>
            <a:r>
              <a:rPr lang="en"/>
              <a:t>Link to mentioned blog —- https://blog.nightly.mozilla.org/2023/04/14/jam-packed-with-updates-these-weeks-in-firefox-issue-135/</a:t>
            </a:r>
            <a:endParaRPr/>
          </a:p>
        </p:txBody>
      </p:sp>
      <p:sp>
        <p:nvSpPr>
          <p:cNvPr id="613" name="Google Shape;613;g23cdee555de_3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1efef09e41_0_3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 Macoy</a:t>
            </a:r>
            <a:endParaRPr/>
          </a:p>
        </p:txBody>
      </p:sp>
      <p:sp>
        <p:nvSpPr>
          <p:cNvPr id="637" name="Google Shape;637;g21efef09e41_0_33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efef09e41_0_3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1efef09e41_0_3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Alvin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213d9ef4a7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Steven</a:t>
            </a:r>
            <a:endParaRPr/>
          </a:p>
        </p:txBody>
      </p:sp>
      <p:sp>
        <p:nvSpPr>
          <p:cNvPr id="319" name="Google Shape;319;g2213d9ef4a7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efef09e41_0_18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21efef09e41_0_18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Steven</a:t>
            </a:r>
            <a:endParaRPr/>
          </a:p>
        </p:txBody>
      </p:sp>
      <p:sp>
        <p:nvSpPr>
          <p:cNvPr id="335" name="Google Shape;335;g21efef09e41_0_18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efef09e41_0_3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1efef09e41_0_3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2136bce02a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</a:t>
            </a:r>
            <a:endParaRPr/>
          </a:p>
        </p:txBody>
      </p:sp>
      <p:sp>
        <p:nvSpPr>
          <p:cNvPr id="369" name="Google Shape;369;g22136bce02a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2141040c9d_1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2141040c9d_1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first job was ESMIFICATION.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136bce02a_6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Nolan 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-Bugs/Tasks are assigned to group members through Bugzilla.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-The team works on the bug in Mercurial while asking for guidance from the mentors in Matrix.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-Code is submitted to Phabricator and reviewed.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-After Q/A the code is pushed to Nightly, an experimental version of Firefox.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5" name="Google Shape;405;g22136bce02a_6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1" Type="http://schemas.openxmlformats.org/officeDocument/2006/relationships/image" Target="../media/image8.png"/><Relationship Id="rId10" Type="http://schemas.openxmlformats.org/officeDocument/2006/relationships/image" Target="../media/image10.png"/><Relationship Id="rId12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1" Type="http://schemas.openxmlformats.org/officeDocument/2006/relationships/image" Target="../media/image8.png"/><Relationship Id="rId10" Type="http://schemas.openxmlformats.org/officeDocument/2006/relationships/image" Target="../media/image10.png"/><Relationship Id="rId12" Type="http://schemas.openxmlformats.org/officeDocument/2006/relationships/image" Target="../media/image11.png"/><Relationship Id="rId9" Type="http://schemas.openxmlformats.org/officeDocument/2006/relationships/hyperlink" Target="http://www.pptmon.com/" TargetMode="External"/><Relationship Id="rId5" Type="http://schemas.openxmlformats.org/officeDocument/2006/relationships/image" Target="../media/image14.png"/><Relationship Id="rId6" Type="http://schemas.openxmlformats.org/officeDocument/2006/relationships/hyperlink" Target="http://pptmon.com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ptmon.com/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6" Type="http://schemas.openxmlformats.org/officeDocument/2006/relationships/hyperlink" Target="http://www.pptmon.com/" TargetMode="External"/><Relationship Id="rId7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1" Type="http://schemas.openxmlformats.org/officeDocument/2006/relationships/image" Target="../media/image8.png"/><Relationship Id="rId10" Type="http://schemas.openxmlformats.org/officeDocument/2006/relationships/image" Target="../media/image10.png"/><Relationship Id="rId12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0" y="-1"/>
            <a:ext cx="1320800" cy="93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7900" y="4200426"/>
            <a:ext cx="1816101" cy="9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612" y="267028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5280" y="4799643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7809001" y="4537009"/>
            <a:ext cx="290250" cy="26969"/>
            <a:chOff x="4700450" y="5433500"/>
            <a:chExt cx="955713" cy="88800"/>
          </a:xfrm>
        </p:grpSpPr>
        <p:sp>
          <p:nvSpPr>
            <p:cNvPr id="58" name="Google Shape;58;p13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b="0" l="0" r="15110" t="32134"/>
          <a:stretch/>
        </p:blipFill>
        <p:spPr>
          <a:xfrm>
            <a:off x="8644504" y="0"/>
            <a:ext cx="499500" cy="39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7923301" y="4651309"/>
            <a:ext cx="290250" cy="26969"/>
            <a:chOff x="4700450" y="5433500"/>
            <a:chExt cx="955713" cy="88800"/>
          </a:xfrm>
        </p:grpSpPr>
        <p:sp>
          <p:nvSpPr>
            <p:cNvPr id="62" name="Google Shape;62;p13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9827" y="4027110"/>
            <a:ext cx="1584173" cy="11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559828" y="-1"/>
            <a:ext cx="1584173" cy="82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0" y="-1"/>
            <a:ext cx="1584171" cy="7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-1" y="3728358"/>
            <a:ext cx="1839497" cy="14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499349" y="362277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214" y="66898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4"/>
          <p:cNvGrpSpPr/>
          <p:nvPr/>
        </p:nvGrpSpPr>
        <p:grpSpPr>
          <a:xfrm>
            <a:off x="1608903" y="4860859"/>
            <a:ext cx="290250" cy="26969"/>
            <a:chOff x="4700450" y="5433500"/>
            <a:chExt cx="955713" cy="88800"/>
          </a:xfrm>
        </p:grpSpPr>
        <p:sp>
          <p:nvSpPr>
            <p:cNvPr id="75" name="Google Shape;75;p14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77" name="Google Shape;77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8115301" y="3903754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4"/>
          <p:cNvGrpSpPr/>
          <p:nvPr/>
        </p:nvGrpSpPr>
        <p:grpSpPr>
          <a:xfrm>
            <a:off x="1438948" y="4771960"/>
            <a:ext cx="290250" cy="26969"/>
            <a:chOff x="4700450" y="5433500"/>
            <a:chExt cx="955713" cy="88800"/>
          </a:xfrm>
        </p:grpSpPr>
        <p:sp>
          <p:nvSpPr>
            <p:cNvPr id="79" name="Google Shape;79;p14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81" name="Google Shape;81;p14"/>
          <p:cNvSpPr/>
          <p:nvPr>
            <p:ph idx="2" type="pic"/>
          </p:nvPr>
        </p:nvSpPr>
        <p:spPr>
          <a:xfrm>
            <a:off x="2801646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2" name="Google Shape;82;p14"/>
          <p:cNvSpPr/>
          <p:nvPr>
            <p:ph idx="3" type="pic"/>
          </p:nvPr>
        </p:nvSpPr>
        <p:spPr>
          <a:xfrm>
            <a:off x="4697218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3" name="Google Shape;83;p14"/>
          <p:cNvSpPr/>
          <p:nvPr>
            <p:ph idx="4" type="pic"/>
          </p:nvPr>
        </p:nvSpPr>
        <p:spPr>
          <a:xfrm>
            <a:off x="6592790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4" name="Google Shape;84;p14"/>
          <p:cNvSpPr/>
          <p:nvPr>
            <p:ph idx="5" type="pic"/>
          </p:nvPr>
        </p:nvSpPr>
        <p:spPr>
          <a:xfrm>
            <a:off x="906074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title">
  <p:cSld name="PPTMON 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-1" y="-1"/>
            <a:ext cx="2181226" cy="113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53176" y="3073425"/>
            <a:ext cx="2690824" cy="20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662" y="4457700"/>
            <a:ext cx="1274121" cy="46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35900" y="180196"/>
            <a:ext cx="1148555" cy="267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6"/>
          <p:cNvGrpSpPr/>
          <p:nvPr/>
        </p:nvGrpSpPr>
        <p:grpSpPr>
          <a:xfrm>
            <a:off x="5919288" y="4970475"/>
            <a:ext cx="716785" cy="66600"/>
            <a:chOff x="4700450" y="5433500"/>
            <a:chExt cx="955713" cy="88800"/>
          </a:xfrm>
        </p:grpSpPr>
        <p:sp>
          <p:nvSpPr>
            <p:cNvPr id="96" name="Google Shape;96;p16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98" name="Google Shape;98;p16"/>
          <p:cNvGrpSpPr/>
          <p:nvPr/>
        </p:nvGrpSpPr>
        <p:grpSpPr>
          <a:xfrm>
            <a:off x="1090509" y="499663"/>
            <a:ext cx="716785" cy="66600"/>
            <a:chOff x="4700450" y="5433500"/>
            <a:chExt cx="955713" cy="88800"/>
          </a:xfrm>
        </p:grpSpPr>
        <p:sp>
          <p:nvSpPr>
            <p:cNvPr id="99" name="Google Shape;99;p16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8468366" y="4451372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294" y="4840930"/>
            <a:ext cx="659332" cy="15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>
            <p:ph idx="2" type="pic"/>
          </p:nvPr>
        </p:nvSpPr>
        <p:spPr>
          <a:xfrm>
            <a:off x="0" y="1"/>
            <a:ext cx="9144000" cy="3324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5100" lIns="68575" spcFirstLastPara="1" rIns="68575" wrap="square" tIns="648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PTMON slide">
  <p:cSld name="2_PPTMON sl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0" y="4474520"/>
            <a:ext cx="1462659" cy="66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785100" y="-1"/>
            <a:ext cx="1358899" cy="104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8197470" y="4714378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113364" y="4384991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8"/>
          <p:cNvGrpSpPr/>
          <p:nvPr/>
        </p:nvGrpSpPr>
        <p:grpSpPr>
          <a:xfrm rot="10800000">
            <a:off x="188354" y="167996"/>
            <a:ext cx="290250" cy="26969"/>
            <a:chOff x="4700450" y="5433500"/>
            <a:chExt cx="955713" cy="88800"/>
          </a:xfrm>
        </p:grpSpPr>
        <p:sp>
          <p:nvSpPr>
            <p:cNvPr id="117" name="Google Shape;117;p18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19" name="Google Shape;119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0800000">
            <a:off x="8406415" y="321900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8"/>
          <p:cNvGrpSpPr/>
          <p:nvPr/>
        </p:nvGrpSpPr>
        <p:grpSpPr>
          <a:xfrm rot="10800000">
            <a:off x="328055" y="294996"/>
            <a:ext cx="290250" cy="26969"/>
            <a:chOff x="4700450" y="5433500"/>
            <a:chExt cx="955713" cy="88800"/>
          </a:xfrm>
        </p:grpSpPr>
        <p:sp>
          <p:nvSpPr>
            <p:cNvPr id="121" name="Google Shape;121;p18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PTMON slide">
  <p:cSld name="3_PPTMON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4027110"/>
            <a:ext cx="1584173" cy="11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2" y="-1"/>
            <a:ext cx="1584173" cy="82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7559828" y="-1"/>
            <a:ext cx="1584171" cy="7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4503" y="3728358"/>
            <a:ext cx="1839497" cy="14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>
            <a:hlinkClick r:id="rId8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312" y="362277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28453" y="66898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9"/>
          <p:cNvGrpSpPr/>
          <p:nvPr/>
        </p:nvGrpSpPr>
        <p:grpSpPr>
          <a:xfrm>
            <a:off x="7244650" y="4860859"/>
            <a:ext cx="290250" cy="26969"/>
            <a:chOff x="4700450" y="5433500"/>
            <a:chExt cx="955713" cy="88800"/>
          </a:xfrm>
        </p:grpSpPr>
        <p:sp>
          <p:nvSpPr>
            <p:cNvPr id="134" name="Google Shape;134;p19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36" name="Google Shape;136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0304" y="3903754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9"/>
          <p:cNvGrpSpPr/>
          <p:nvPr/>
        </p:nvGrpSpPr>
        <p:grpSpPr>
          <a:xfrm>
            <a:off x="7414605" y="4771960"/>
            <a:ext cx="290250" cy="26969"/>
            <a:chOff x="4700450" y="5433500"/>
            <a:chExt cx="955713" cy="88800"/>
          </a:xfrm>
        </p:grpSpPr>
        <p:sp>
          <p:nvSpPr>
            <p:cNvPr id="138" name="Google Shape;138;p19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PTMON slide">
  <p:cSld name="4_PPTMON sl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35900" y="4263216"/>
            <a:ext cx="1308101" cy="88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0" y="0"/>
            <a:ext cx="1379819" cy="106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3761" y="533544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20453" y="4434529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0"/>
          <p:cNvGrpSpPr/>
          <p:nvPr/>
        </p:nvGrpSpPr>
        <p:grpSpPr>
          <a:xfrm>
            <a:off x="8453613" y="193611"/>
            <a:ext cx="290250" cy="26969"/>
            <a:chOff x="4700450" y="5433500"/>
            <a:chExt cx="955713" cy="88800"/>
          </a:xfrm>
        </p:grpSpPr>
        <p:sp>
          <p:nvSpPr>
            <p:cNvPr id="149" name="Google Shape;149;p20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51" name="Google Shape;151;p20"/>
          <p:cNvPicPr preferRelativeResize="0"/>
          <p:nvPr/>
        </p:nvPicPr>
        <p:blipFill rotWithShape="1">
          <a:blip r:embed="rId10">
            <a:alphaModFix/>
          </a:blip>
          <a:srcRect b="25306" l="20140" r="0" t="0"/>
          <a:stretch/>
        </p:blipFill>
        <p:spPr>
          <a:xfrm>
            <a:off x="0" y="4703359"/>
            <a:ext cx="469903" cy="440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20"/>
          <p:cNvGrpSpPr/>
          <p:nvPr/>
        </p:nvGrpSpPr>
        <p:grpSpPr>
          <a:xfrm>
            <a:off x="8598738" y="282511"/>
            <a:ext cx="290250" cy="26969"/>
            <a:chOff x="4700450" y="5433500"/>
            <a:chExt cx="955713" cy="88800"/>
          </a:xfrm>
        </p:grpSpPr>
        <p:sp>
          <p:nvSpPr>
            <p:cNvPr id="153" name="Google Shape;153;p20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-1"/>
            <a:ext cx="1247750" cy="839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/>
          <p:nvPr>
            <p:ph idx="2" type="pic"/>
          </p:nvPr>
        </p:nvSpPr>
        <p:spPr>
          <a:xfrm>
            <a:off x="4688553" y="0"/>
            <a:ext cx="4455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pic>
        <p:nvPicPr>
          <p:cNvPr id="159" name="Google Shape;159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>
            <a:hlinkClick r:id="rId5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294" y="484093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21"/>
          <p:cNvGrpSpPr/>
          <p:nvPr/>
        </p:nvGrpSpPr>
        <p:grpSpPr>
          <a:xfrm>
            <a:off x="589279" y="668914"/>
            <a:ext cx="290250" cy="26969"/>
            <a:chOff x="4700450" y="5433500"/>
            <a:chExt cx="955713" cy="88800"/>
          </a:xfrm>
        </p:grpSpPr>
        <p:sp>
          <p:nvSpPr>
            <p:cNvPr id="163" name="Google Shape;163;p21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165" name="Google Shape;165;p21"/>
          <p:cNvGrpSpPr/>
          <p:nvPr/>
        </p:nvGrpSpPr>
        <p:grpSpPr>
          <a:xfrm>
            <a:off x="1122679" y="351415"/>
            <a:ext cx="290250" cy="26969"/>
            <a:chOff x="4700450" y="5433500"/>
            <a:chExt cx="955713" cy="88800"/>
          </a:xfrm>
        </p:grpSpPr>
        <p:sp>
          <p:nvSpPr>
            <p:cNvPr id="166" name="Google Shape;166;p21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68" name="Google Shape;168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9828" y="4027110"/>
            <a:ext cx="1584173" cy="11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-1" y="0"/>
            <a:ext cx="1485901" cy="77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012" y="4687076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14153" y="16733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2"/>
          <p:cNvGrpSpPr/>
          <p:nvPr/>
        </p:nvGrpSpPr>
        <p:grpSpPr>
          <a:xfrm>
            <a:off x="7746298" y="4759259"/>
            <a:ext cx="290250" cy="26969"/>
            <a:chOff x="4700450" y="5433500"/>
            <a:chExt cx="955713" cy="88800"/>
          </a:xfrm>
        </p:grpSpPr>
        <p:sp>
          <p:nvSpPr>
            <p:cNvPr id="177" name="Google Shape;177;p22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79" name="Google Shape;179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3654" y="167330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2"/>
          <p:cNvGrpSpPr/>
          <p:nvPr/>
        </p:nvGrpSpPr>
        <p:grpSpPr>
          <a:xfrm>
            <a:off x="7873298" y="4648352"/>
            <a:ext cx="290250" cy="26969"/>
            <a:chOff x="4700450" y="5433500"/>
            <a:chExt cx="955713" cy="88800"/>
          </a:xfrm>
        </p:grpSpPr>
        <p:sp>
          <p:nvSpPr>
            <p:cNvPr id="181" name="Google Shape;181;p22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83" name="Google Shape;183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0" y="-1"/>
            <a:ext cx="1320800" cy="93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7900" y="4200426"/>
            <a:ext cx="1816101" cy="9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612" y="267028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5280" y="4799643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3"/>
          <p:cNvGrpSpPr/>
          <p:nvPr/>
        </p:nvGrpSpPr>
        <p:grpSpPr>
          <a:xfrm>
            <a:off x="7809001" y="4537009"/>
            <a:ext cx="290250" cy="26969"/>
            <a:chOff x="4700450" y="5433500"/>
            <a:chExt cx="955713" cy="88800"/>
          </a:xfrm>
        </p:grpSpPr>
        <p:sp>
          <p:nvSpPr>
            <p:cNvPr id="192" name="Google Shape;192;p23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94" name="Google Shape;194;p23"/>
          <p:cNvPicPr preferRelativeResize="0"/>
          <p:nvPr/>
        </p:nvPicPr>
        <p:blipFill rotWithShape="1">
          <a:blip r:embed="rId10">
            <a:alphaModFix/>
          </a:blip>
          <a:srcRect b="0" l="0" r="15110" t="32134"/>
          <a:stretch/>
        </p:blipFill>
        <p:spPr>
          <a:xfrm>
            <a:off x="8644504" y="0"/>
            <a:ext cx="499500" cy="39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3"/>
          <p:cNvGrpSpPr/>
          <p:nvPr/>
        </p:nvGrpSpPr>
        <p:grpSpPr>
          <a:xfrm>
            <a:off x="7923301" y="4651309"/>
            <a:ext cx="290250" cy="26969"/>
            <a:chOff x="4700450" y="5433500"/>
            <a:chExt cx="955713" cy="88800"/>
          </a:xfrm>
        </p:grpSpPr>
        <p:sp>
          <p:nvSpPr>
            <p:cNvPr id="196" name="Google Shape;196;p23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/>
          <p:nvPr>
            <p:ph idx="2" type="pic"/>
          </p:nvPr>
        </p:nvSpPr>
        <p:spPr>
          <a:xfrm>
            <a:off x="5856437" y="0"/>
            <a:ext cx="3287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pic>
        <p:nvPicPr>
          <p:cNvPr id="201" name="Google Shape;201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1" y="-1"/>
            <a:ext cx="1358899" cy="104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149191" y="4714378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10800000">
            <a:off x="149191" y="321900"/>
            <a:ext cx="588395" cy="58924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9827" y="4027110"/>
            <a:ext cx="1584173" cy="11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559828" y="-1"/>
            <a:ext cx="1584173" cy="82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0" y="-1"/>
            <a:ext cx="1584171" cy="7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-1" y="3728358"/>
            <a:ext cx="1839497" cy="14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499349" y="362277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214" y="66898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25"/>
          <p:cNvGrpSpPr/>
          <p:nvPr/>
        </p:nvGrpSpPr>
        <p:grpSpPr>
          <a:xfrm>
            <a:off x="1608903" y="4860859"/>
            <a:ext cx="290250" cy="26969"/>
            <a:chOff x="4700450" y="5433500"/>
            <a:chExt cx="955713" cy="88800"/>
          </a:xfrm>
        </p:grpSpPr>
        <p:sp>
          <p:nvSpPr>
            <p:cNvPr id="217" name="Google Shape;217;p25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19" name="Google Shape;219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8115301" y="3903754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5"/>
          <p:cNvGrpSpPr/>
          <p:nvPr/>
        </p:nvGrpSpPr>
        <p:grpSpPr>
          <a:xfrm>
            <a:off x="1438948" y="4771960"/>
            <a:ext cx="290250" cy="26969"/>
            <a:chOff x="4700450" y="5433500"/>
            <a:chExt cx="955713" cy="88800"/>
          </a:xfrm>
        </p:grpSpPr>
        <p:sp>
          <p:nvSpPr>
            <p:cNvPr id="221" name="Google Shape;221;p25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23" name="Google Shape;223;p25"/>
          <p:cNvSpPr/>
          <p:nvPr>
            <p:ph idx="2" type="pic"/>
          </p:nvPr>
        </p:nvSpPr>
        <p:spPr>
          <a:xfrm>
            <a:off x="2801646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24" name="Google Shape;224;p25"/>
          <p:cNvSpPr/>
          <p:nvPr>
            <p:ph idx="3" type="pic"/>
          </p:nvPr>
        </p:nvSpPr>
        <p:spPr>
          <a:xfrm>
            <a:off x="4697218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25" name="Google Shape;225;p25"/>
          <p:cNvSpPr/>
          <p:nvPr>
            <p:ph idx="4" type="pic"/>
          </p:nvPr>
        </p:nvSpPr>
        <p:spPr>
          <a:xfrm>
            <a:off x="6592790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26" name="Google Shape;226;p25"/>
          <p:cNvSpPr/>
          <p:nvPr>
            <p:ph idx="5" type="pic"/>
          </p:nvPr>
        </p:nvSpPr>
        <p:spPr>
          <a:xfrm>
            <a:off x="906074" y="1430019"/>
            <a:ext cx="1645200" cy="1646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54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27" name="Google Shape;227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PTMON slide">
  <p:cSld name="10_PPTMON slide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-1" y="4263216"/>
            <a:ext cx="1308101" cy="88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764182" y="0"/>
            <a:ext cx="1379819" cy="106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962900" y="533544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564215" y="4434529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26"/>
          <p:cNvGrpSpPr/>
          <p:nvPr/>
        </p:nvGrpSpPr>
        <p:grpSpPr>
          <a:xfrm flipH="1">
            <a:off x="400137" y="193611"/>
            <a:ext cx="290250" cy="26969"/>
            <a:chOff x="4700450" y="5433500"/>
            <a:chExt cx="955713" cy="88800"/>
          </a:xfrm>
        </p:grpSpPr>
        <p:sp>
          <p:nvSpPr>
            <p:cNvPr id="236" name="Google Shape;236;p26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38" name="Google Shape;238;p26"/>
          <p:cNvPicPr preferRelativeResize="0"/>
          <p:nvPr/>
        </p:nvPicPr>
        <p:blipFill rotWithShape="1">
          <a:blip r:embed="rId10">
            <a:alphaModFix/>
          </a:blip>
          <a:srcRect b="25306" l="20140" r="0" t="0"/>
          <a:stretch/>
        </p:blipFill>
        <p:spPr>
          <a:xfrm flipH="1">
            <a:off x="8674097" y="4703359"/>
            <a:ext cx="469903" cy="440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6"/>
          <p:cNvGrpSpPr/>
          <p:nvPr/>
        </p:nvGrpSpPr>
        <p:grpSpPr>
          <a:xfrm flipH="1">
            <a:off x="255012" y="282511"/>
            <a:ext cx="290250" cy="26969"/>
            <a:chOff x="4700450" y="5433500"/>
            <a:chExt cx="955713" cy="88800"/>
          </a:xfrm>
        </p:grpSpPr>
        <p:sp>
          <p:nvSpPr>
            <p:cNvPr id="240" name="Google Shape;240;p26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42" name="Google Shape;242;p26"/>
          <p:cNvSpPr/>
          <p:nvPr>
            <p:ph idx="2" type="pic"/>
          </p:nvPr>
        </p:nvSpPr>
        <p:spPr>
          <a:xfrm>
            <a:off x="1536114" y="619800"/>
            <a:ext cx="1816800" cy="3942000"/>
          </a:xfrm>
          <a:prstGeom prst="roundRect">
            <a:avLst>
              <a:gd fmla="val 14137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43" name="Google Shape;243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PPTMON slide">
  <p:cSld name="11_PPTMON slid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0" y="4027110"/>
            <a:ext cx="1584173" cy="11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658100" y="0"/>
            <a:ext cx="1485901" cy="77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8121649" y="4687076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70515" y="167330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7"/>
          <p:cNvGrpSpPr/>
          <p:nvPr/>
        </p:nvGrpSpPr>
        <p:grpSpPr>
          <a:xfrm flipH="1">
            <a:off x="1107452" y="4759259"/>
            <a:ext cx="290250" cy="26969"/>
            <a:chOff x="4700450" y="5433500"/>
            <a:chExt cx="955713" cy="88800"/>
          </a:xfrm>
        </p:grpSpPr>
        <p:sp>
          <p:nvSpPr>
            <p:cNvPr id="252" name="Google Shape;252;p27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54" name="Google Shape;254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981952" y="167330"/>
            <a:ext cx="588395" cy="589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27"/>
          <p:cNvGrpSpPr/>
          <p:nvPr/>
        </p:nvGrpSpPr>
        <p:grpSpPr>
          <a:xfrm flipH="1">
            <a:off x="980452" y="4648352"/>
            <a:ext cx="290250" cy="26969"/>
            <a:chOff x="4700450" y="5433500"/>
            <a:chExt cx="955713" cy="88800"/>
          </a:xfrm>
        </p:grpSpPr>
        <p:sp>
          <p:nvSpPr>
            <p:cNvPr id="256" name="Google Shape;256;p27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58" name="Google Shape;258;p27"/>
          <p:cNvSpPr/>
          <p:nvPr>
            <p:ph idx="2" type="pic"/>
          </p:nvPr>
        </p:nvSpPr>
        <p:spPr>
          <a:xfrm>
            <a:off x="1056101" y="536965"/>
            <a:ext cx="2998500" cy="3999300"/>
          </a:xfrm>
          <a:prstGeom prst="roundRect">
            <a:avLst>
              <a:gd fmla="val 1370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59" name="Google Shape;259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PPTMON slide">
  <p:cSld name="12_PPTMON slide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7823201" y="-1"/>
            <a:ext cx="1320800" cy="93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" y="4200426"/>
            <a:ext cx="1816101" cy="9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512051" y="267028"/>
            <a:ext cx="797339" cy="2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8309390" y="4799643"/>
            <a:ext cx="659332" cy="153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28"/>
          <p:cNvGrpSpPr/>
          <p:nvPr/>
        </p:nvGrpSpPr>
        <p:grpSpPr>
          <a:xfrm flipH="1">
            <a:off x="1044750" y="4537009"/>
            <a:ext cx="290250" cy="26969"/>
            <a:chOff x="4700450" y="5433500"/>
            <a:chExt cx="955713" cy="88800"/>
          </a:xfrm>
        </p:grpSpPr>
        <p:sp>
          <p:nvSpPr>
            <p:cNvPr id="268" name="Google Shape;268;p28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70" name="Google Shape;270;p28"/>
          <p:cNvPicPr preferRelativeResize="0"/>
          <p:nvPr/>
        </p:nvPicPr>
        <p:blipFill rotWithShape="1">
          <a:blip r:embed="rId10">
            <a:alphaModFix/>
          </a:blip>
          <a:srcRect b="0" l="0" r="15110" t="32134"/>
          <a:stretch/>
        </p:blipFill>
        <p:spPr>
          <a:xfrm flipH="1">
            <a:off x="-2" y="0"/>
            <a:ext cx="499500" cy="39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28"/>
          <p:cNvGrpSpPr/>
          <p:nvPr/>
        </p:nvGrpSpPr>
        <p:grpSpPr>
          <a:xfrm flipH="1">
            <a:off x="930450" y="4651309"/>
            <a:ext cx="290250" cy="26969"/>
            <a:chOff x="4700450" y="5433500"/>
            <a:chExt cx="955713" cy="88800"/>
          </a:xfrm>
        </p:grpSpPr>
        <p:sp>
          <p:nvSpPr>
            <p:cNvPr id="272" name="Google Shape;272;p28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74" name="Google Shape;274;p28"/>
          <p:cNvSpPr/>
          <p:nvPr>
            <p:ph idx="2" type="pic"/>
          </p:nvPr>
        </p:nvSpPr>
        <p:spPr>
          <a:xfrm>
            <a:off x="1347155" y="994083"/>
            <a:ext cx="3907200" cy="24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75" name="Google Shape;275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custom" showMasterSp="0">
  <p:cSld name="PPTMON custom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slide">
  <p:cSld name="PPTMON slid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8" r="0" t="0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>
            <a:hlinkClick r:id="rId4"/>
          </p:cNvPr>
          <p:cNvSpPr txBox="1"/>
          <p:nvPr/>
        </p:nvSpPr>
        <p:spPr>
          <a:xfrm>
            <a:off x="3326232" y="5297943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7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60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5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6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png"/><Relationship Id="rId4" Type="http://schemas.openxmlformats.org/officeDocument/2006/relationships/image" Target="../media/image72.png"/><Relationship Id="rId5" Type="http://schemas.openxmlformats.org/officeDocument/2006/relationships/image" Target="../media/image62.png"/><Relationship Id="rId6" Type="http://schemas.openxmlformats.org/officeDocument/2006/relationships/image" Target="../media/image57.png"/><Relationship Id="rId7" Type="http://schemas.openxmlformats.org/officeDocument/2006/relationships/image" Target="../media/image73.png"/><Relationship Id="rId8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Relationship Id="rId4" Type="http://schemas.openxmlformats.org/officeDocument/2006/relationships/image" Target="../media/image68.png"/><Relationship Id="rId5" Type="http://schemas.openxmlformats.org/officeDocument/2006/relationships/image" Target="../media/image77.png"/><Relationship Id="rId6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5.png"/><Relationship Id="rId5" Type="http://schemas.openxmlformats.org/officeDocument/2006/relationships/image" Target="../media/image35.png"/><Relationship Id="rId6" Type="http://schemas.openxmlformats.org/officeDocument/2006/relationships/image" Target="../media/image52.png"/><Relationship Id="rId7" Type="http://schemas.openxmlformats.org/officeDocument/2006/relationships/image" Target="../media/image21.png"/><Relationship Id="rId8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52.png"/><Relationship Id="rId6" Type="http://schemas.openxmlformats.org/officeDocument/2006/relationships/image" Target="../media/image26.png"/><Relationship Id="rId7" Type="http://schemas.openxmlformats.org/officeDocument/2006/relationships/image" Target="../media/image34.png"/><Relationship Id="rId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/>
        </p:nvSpPr>
        <p:spPr>
          <a:xfrm>
            <a:off x="1001561" y="1846585"/>
            <a:ext cx="71409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Firefox: Improving Import Usability for Users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1850622" y="3058645"/>
            <a:ext cx="54429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Sponsor:</a:t>
            </a:r>
            <a:r>
              <a:rPr lang="en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Mozilla Foundation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Faculty Advisor:</a:t>
            </a:r>
            <a:r>
              <a:rPr lang="en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Dr. Chengyu Sun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3460800" y="3748791"/>
            <a:ext cx="2222400" cy="3765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5/5/2023 Expo 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1" name="Google Shape;2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849" y="768896"/>
            <a:ext cx="972300" cy="100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0"/>
          <p:cNvSpPr txBox="1"/>
          <p:nvPr/>
        </p:nvSpPr>
        <p:spPr>
          <a:xfrm>
            <a:off x="849828" y="7146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Migration Architecture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4" name="Google Shape;4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287" y="1558450"/>
            <a:ext cx="5359500" cy="31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 txBox="1"/>
          <p:nvPr/>
        </p:nvSpPr>
        <p:spPr>
          <a:xfrm>
            <a:off x="1193763" y="4005350"/>
            <a:ext cx="167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Top level, </a:t>
            </a:r>
            <a:endParaRPr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facilitates communication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436" name="Google Shape;436;p40"/>
          <p:cNvSpPr txBox="1"/>
          <p:nvPr/>
        </p:nvSpPr>
        <p:spPr>
          <a:xfrm>
            <a:off x="284663" y="1795175"/>
            <a:ext cx="182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Helper </a:t>
            </a: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functions for import logic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5815977" y="876325"/>
            <a:ext cx="270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Browser-specific migrators get called, extending a shared class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438" name="Google Shape;438;p40"/>
          <p:cNvSpPr txBox="1"/>
          <p:nvPr/>
        </p:nvSpPr>
        <p:spPr>
          <a:xfrm>
            <a:off x="4721794" y="3106850"/>
            <a:ext cx="11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On events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439" name="Google Shape;439;p40"/>
          <p:cNvSpPr txBox="1"/>
          <p:nvPr/>
        </p:nvSpPr>
        <p:spPr>
          <a:xfrm>
            <a:off x="7472574" y="3762650"/>
            <a:ext cx="130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User interface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440" name="Google Shape;440;p40"/>
          <p:cNvSpPr txBox="1"/>
          <p:nvPr/>
        </p:nvSpPr>
        <p:spPr>
          <a:xfrm>
            <a:off x="5201275" y="1707625"/>
            <a:ext cx="191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Maintains UI state</a:t>
            </a:r>
            <a:endParaRPr/>
          </a:p>
        </p:txBody>
      </p:sp>
      <p:sp>
        <p:nvSpPr>
          <p:cNvPr id="441" name="Google Shape;441;p40"/>
          <p:cNvSpPr txBox="1"/>
          <p:nvPr/>
        </p:nvSpPr>
        <p:spPr>
          <a:xfrm>
            <a:off x="4767450" y="4476425"/>
            <a:ext cx="1388400" cy="193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(x)HTML Document</a:t>
            </a:r>
            <a:endParaRPr sz="1000"/>
          </a:p>
        </p:txBody>
      </p:sp>
      <p:sp>
        <p:nvSpPr>
          <p:cNvPr id="442" name="Google Shape;442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"/>
          <p:cNvSpPr txBox="1"/>
          <p:nvPr/>
        </p:nvSpPr>
        <p:spPr>
          <a:xfrm>
            <a:off x="1097125" y="1388625"/>
            <a:ext cx="66966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Favicons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 Card Data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943399" y="725325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New Data Imports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9" name="Google Shape;4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662" y="2373825"/>
            <a:ext cx="3257225" cy="2261150"/>
          </a:xfrm>
          <a:prstGeom prst="rect">
            <a:avLst/>
          </a:prstGeom>
          <a:noFill/>
          <a:ln cap="flat" cmpd="sng" w="9525">
            <a:solidFill>
              <a:srgbClr val="607D8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0" name="Google Shape;450;p41"/>
          <p:cNvSpPr txBox="1"/>
          <p:nvPr/>
        </p:nvSpPr>
        <p:spPr>
          <a:xfrm>
            <a:off x="2417275" y="3242800"/>
            <a:ext cx="1249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Favicons</a:t>
            </a:r>
            <a:endParaRPr/>
          </a:p>
        </p:txBody>
      </p:sp>
      <p:sp>
        <p:nvSpPr>
          <p:cNvPr id="451" name="Google Shape;451;p41"/>
          <p:cNvSpPr txBox="1"/>
          <p:nvPr/>
        </p:nvSpPr>
        <p:spPr>
          <a:xfrm>
            <a:off x="4318103" y="2532061"/>
            <a:ext cx="521400" cy="439500"/>
          </a:xfrm>
          <a:prstGeom prst="rect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52" name="Google Shape;452;p41"/>
          <p:cNvCxnSpPr/>
          <p:nvPr/>
        </p:nvCxnSpPr>
        <p:spPr>
          <a:xfrm flipH="1" rot="10800000">
            <a:off x="3667075" y="2980650"/>
            <a:ext cx="624600" cy="532800"/>
          </a:xfrm>
          <a:prstGeom prst="straightConnector1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3" name="Google Shape;453;p41"/>
          <p:cNvCxnSpPr/>
          <p:nvPr/>
        </p:nvCxnSpPr>
        <p:spPr>
          <a:xfrm>
            <a:off x="1887425" y="3504400"/>
            <a:ext cx="453600" cy="0"/>
          </a:xfrm>
          <a:prstGeom prst="straightConnector1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54" name="Google Shape;4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75" y="3195175"/>
            <a:ext cx="624599" cy="6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1"/>
          <p:cNvSpPr txBox="1"/>
          <p:nvPr/>
        </p:nvSpPr>
        <p:spPr>
          <a:xfrm>
            <a:off x="1042625" y="3813625"/>
            <a:ext cx="78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Default</a:t>
            </a:r>
            <a:endParaRPr sz="600"/>
          </a:p>
        </p:txBody>
      </p:sp>
      <p:sp>
        <p:nvSpPr>
          <p:cNvPr id="456" name="Google Shape;456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"/>
          <p:cNvSpPr txBox="1"/>
          <p:nvPr/>
        </p:nvSpPr>
        <p:spPr>
          <a:xfrm>
            <a:off x="719399" y="452725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Chrome Import of Favicons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2" name="Google Shape;4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748" y="1328013"/>
            <a:ext cx="534775" cy="5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2"/>
          <p:cNvSpPr txBox="1"/>
          <p:nvPr/>
        </p:nvSpPr>
        <p:spPr>
          <a:xfrm>
            <a:off x="4495797" y="2004250"/>
            <a:ext cx="156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1116A8"/>
                </a:solidFill>
                <a:latin typeface="Mukta"/>
                <a:ea typeface="Mukta"/>
                <a:cs typeface="Mukta"/>
                <a:sym typeface="Mukta"/>
              </a:rPr>
              <a:t>SQLite DB Table</a:t>
            </a:r>
            <a:endParaRPr sz="1600" u="sng">
              <a:solidFill>
                <a:srgbClr val="1116A8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6A8"/>
                </a:solidFill>
                <a:latin typeface="Mukta"/>
                <a:ea typeface="Mukta"/>
                <a:cs typeface="Mukta"/>
                <a:sym typeface="Mukta"/>
              </a:rPr>
              <a:t>Favicons</a:t>
            </a:r>
            <a:endParaRPr sz="1600">
              <a:solidFill>
                <a:srgbClr val="1116A8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464" name="Google Shape;4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44" y="2379225"/>
            <a:ext cx="793229" cy="82464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 txBox="1"/>
          <p:nvPr/>
        </p:nvSpPr>
        <p:spPr>
          <a:xfrm>
            <a:off x="4785776" y="3987313"/>
            <a:ext cx="151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16A8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466" name="Google Shape;466;p42"/>
          <p:cNvCxnSpPr/>
          <p:nvPr/>
        </p:nvCxnSpPr>
        <p:spPr>
          <a:xfrm flipH="1" rot="10800000">
            <a:off x="3144000" y="1792188"/>
            <a:ext cx="1302900" cy="588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5767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7" name="Google Shape;467;p42"/>
          <p:cNvCxnSpPr/>
          <p:nvPr/>
        </p:nvCxnSpPr>
        <p:spPr>
          <a:xfrm>
            <a:off x="1424647" y="2757550"/>
            <a:ext cx="9933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5767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8" name="Google Shape;468;p42"/>
          <p:cNvCxnSpPr/>
          <p:nvPr/>
        </p:nvCxnSpPr>
        <p:spPr>
          <a:xfrm flipH="1" rot="10800000">
            <a:off x="5987250" y="3340525"/>
            <a:ext cx="1014000" cy="320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5767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9" name="Google Shape;469;p42"/>
          <p:cNvCxnSpPr/>
          <p:nvPr/>
        </p:nvCxnSpPr>
        <p:spPr>
          <a:xfrm>
            <a:off x="5944575" y="1754900"/>
            <a:ext cx="1106100" cy="602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5767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70" name="Google Shape;470;p42"/>
          <p:cNvCxnSpPr/>
          <p:nvPr/>
        </p:nvCxnSpPr>
        <p:spPr>
          <a:xfrm>
            <a:off x="3179675" y="3154325"/>
            <a:ext cx="1214700" cy="474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5767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71" name="Google Shape;4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1475" y="2529500"/>
            <a:ext cx="1428875" cy="4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750" y="3384625"/>
            <a:ext cx="60871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2"/>
          <p:cNvSpPr txBox="1"/>
          <p:nvPr/>
        </p:nvSpPr>
        <p:spPr>
          <a:xfrm>
            <a:off x="4591322" y="3987325"/>
            <a:ext cx="156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6A8"/>
                </a:solidFill>
                <a:latin typeface="Mukta"/>
                <a:ea typeface="Mukta"/>
                <a:cs typeface="Mukta"/>
                <a:sym typeface="Mukta"/>
              </a:rPr>
              <a:t>Website URL</a:t>
            </a:r>
            <a:endParaRPr sz="1600">
              <a:solidFill>
                <a:srgbClr val="1116A8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474" name="Google Shape;47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6375" y="2418201"/>
            <a:ext cx="608700" cy="63327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2"/>
          <p:cNvSpPr txBox="1"/>
          <p:nvPr/>
        </p:nvSpPr>
        <p:spPr>
          <a:xfrm>
            <a:off x="7199747" y="3099575"/>
            <a:ext cx="156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6A8"/>
                </a:solidFill>
                <a:latin typeface="Mukta"/>
                <a:ea typeface="Mukta"/>
                <a:cs typeface="Mukta"/>
                <a:sym typeface="Mukta"/>
              </a:rPr>
              <a:t>Map Function</a:t>
            </a:r>
            <a:endParaRPr sz="1600">
              <a:solidFill>
                <a:srgbClr val="1116A8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476" name="Google Shape;476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"/>
          <p:cNvSpPr/>
          <p:nvPr/>
        </p:nvSpPr>
        <p:spPr>
          <a:xfrm rot="-9895981">
            <a:off x="1976019" y="4195759"/>
            <a:ext cx="3057841" cy="1581605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3"/>
          <p:cNvSpPr txBox="1"/>
          <p:nvPr/>
        </p:nvSpPr>
        <p:spPr>
          <a:xfrm>
            <a:off x="943399" y="725325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Safari Import of Favicons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3" name="Google Shape;483;p43"/>
          <p:cNvSpPr txBox="1"/>
          <p:nvPr/>
        </p:nvSpPr>
        <p:spPr>
          <a:xfrm>
            <a:off x="786150" y="126170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Diagram&#10;&#10;Description automatically generated with medium confidence" id="484" name="Google Shape;484;p43"/>
          <p:cNvPicPr preferRelativeResize="0"/>
          <p:nvPr/>
        </p:nvPicPr>
        <p:blipFill rotWithShape="1">
          <a:blip r:embed="rId3">
            <a:alphaModFix/>
          </a:blip>
          <a:srcRect b="4113" l="1762" r="1926" t="7036"/>
          <a:stretch/>
        </p:blipFill>
        <p:spPr>
          <a:xfrm>
            <a:off x="1028452" y="1596650"/>
            <a:ext cx="6630225" cy="24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4"/>
          <p:cNvSpPr/>
          <p:nvPr/>
        </p:nvSpPr>
        <p:spPr>
          <a:xfrm rot="-9895981">
            <a:off x="8191994" y="2109634"/>
            <a:ext cx="3057841" cy="1581605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4"/>
          <p:cNvSpPr txBox="1"/>
          <p:nvPr/>
        </p:nvSpPr>
        <p:spPr>
          <a:xfrm>
            <a:off x="1097125" y="1388625"/>
            <a:ext cx="5908800" cy="27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process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SQLite database stored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locally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Decryption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Insert into Firefox Database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significance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Opens pathway to new AutoForm import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Expansion of import options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44"/>
          <p:cNvSpPr txBox="1"/>
          <p:nvPr/>
        </p:nvSpPr>
        <p:spPr>
          <a:xfrm>
            <a:off x="943399" y="725325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Import of Payment Methods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93" name="Google Shape;49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475" y="2045795"/>
            <a:ext cx="815459" cy="8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7875" y="863625"/>
            <a:ext cx="777699" cy="8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38703">
            <a:off x="6671025" y="1249167"/>
            <a:ext cx="852930" cy="91578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 txBox="1"/>
          <p:nvPr/>
        </p:nvSpPr>
        <p:spPr>
          <a:xfrm>
            <a:off x="1097125" y="1388625"/>
            <a:ext cx="6696600" cy="27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Developed</a:t>
            </a: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7 new modal windows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Translation for 100+ languages in mind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Fewer steps, better theme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45"/>
          <p:cNvSpPr txBox="1"/>
          <p:nvPr/>
        </p:nvSpPr>
        <p:spPr>
          <a:xfrm>
            <a:off x="943399" y="725325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UI Results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03" name="Google Shape;503;p45"/>
          <p:cNvPicPr preferRelativeResize="0"/>
          <p:nvPr/>
        </p:nvPicPr>
        <p:blipFill rotWithShape="1">
          <a:blip r:embed="rId3">
            <a:alphaModFix/>
          </a:blip>
          <a:srcRect b="1392" l="1298" r="1093" t="1914"/>
          <a:stretch/>
        </p:blipFill>
        <p:spPr>
          <a:xfrm>
            <a:off x="1969850" y="2528475"/>
            <a:ext cx="2476575" cy="20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5"/>
          <p:cNvPicPr preferRelativeResize="0"/>
          <p:nvPr/>
        </p:nvPicPr>
        <p:blipFill rotWithShape="1">
          <a:blip r:embed="rId4">
            <a:alphaModFix/>
          </a:blip>
          <a:srcRect b="1030" l="843" r="1117" t="795"/>
          <a:stretch/>
        </p:blipFill>
        <p:spPr>
          <a:xfrm>
            <a:off x="5143501" y="2181025"/>
            <a:ext cx="2287700" cy="23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5"/>
          <p:cNvSpPr txBox="1"/>
          <p:nvPr/>
        </p:nvSpPr>
        <p:spPr>
          <a:xfrm>
            <a:off x="2891188" y="4551250"/>
            <a:ext cx="63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Old</a:t>
            </a:r>
            <a:endParaRPr sz="1200"/>
          </a:p>
        </p:txBody>
      </p:sp>
      <p:sp>
        <p:nvSpPr>
          <p:cNvPr id="506" name="Google Shape;506;p45"/>
          <p:cNvSpPr txBox="1"/>
          <p:nvPr/>
        </p:nvSpPr>
        <p:spPr>
          <a:xfrm>
            <a:off x="5896900" y="4551250"/>
            <a:ext cx="78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</a:t>
            </a:r>
            <a:endParaRPr sz="1200"/>
          </a:p>
        </p:txBody>
      </p:sp>
      <p:sp>
        <p:nvSpPr>
          <p:cNvPr id="507" name="Google Shape;507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6"/>
          <p:cNvSpPr/>
          <p:nvPr/>
        </p:nvSpPr>
        <p:spPr>
          <a:xfrm rot="-9895981">
            <a:off x="1976019" y="4195759"/>
            <a:ext cx="3057841" cy="1581605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6"/>
          <p:cNvSpPr txBox="1"/>
          <p:nvPr/>
        </p:nvSpPr>
        <p:spPr>
          <a:xfrm>
            <a:off x="840000" y="1422250"/>
            <a:ext cx="4138200" cy="27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Filter out disabled migrators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 modules that are used/referenced from various platforms (ex: login module from Chrome, Edge, etc)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A304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Modified/added unit and integration tests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46"/>
          <p:cNvSpPr txBox="1"/>
          <p:nvPr/>
        </p:nvSpPr>
        <p:spPr>
          <a:xfrm>
            <a:off x="655949" y="645400"/>
            <a:ext cx="783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Other Bugs Completed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15" name="Google Shape;5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575" y="1115200"/>
            <a:ext cx="3202800" cy="3524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7"/>
          <p:cNvSpPr/>
          <p:nvPr/>
        </p:nvSpPr>
        <p:spPr>
          <a:xfrm rot="129920">
            <a:off x="4831403" y="1211948"/>
            <a:ext cx="4684929" cy="2857993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7"/>
          <p:cNvSpPr txBox="1"/>
          <p:nvPr/>
        </p:nvSpPr>
        <p:spPr>
          <a:xfrm>
            <a:off x="686100" y="1431025"/>
            <a:ext cx="4179000" cy="28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Import “Other Bookmarks” content from user profile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permission dialog page for wizard import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Display an error message when no importable resources are found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47"/>
          <p:cNvSpPr txBox="1"/>
          <p:nvPr/>
        </p:nvSpPr>
        <p:spPr>
          <a:xfrm>
            <a:off x="610650" y="649125"/>
            <a:ext cx="6987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Other </a:t>
            </a: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New Features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24" name="Google Shape;5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075" y="3149750"/>
            <a:ext cx="3091650" cy="16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610" y="1020525"/>
            <a:ext cx="3133650" cy="18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8"/>
          <p:cNvSpPr/>
          <p:nvPr/>
        </p:nvSpPr>
        <p:spPr>
          <a:xfrm rot="-9895980">
            <a:off x="5268554" y="1190214"/>
            <a:ext cx="3854289" cy="2098782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8"/>
          <p:cNvSpPr/>
          <p:nvPr/>
        </p:nvSpPr>
        <p:spPr>
          <a:xfrm rot="-9895980">
            <a:off x="282279" y="2700739"/>
            <a:ext cx="3854289" cy="2098782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8"/>
          <p:cNvSpPr txBox="1"/>
          <p:nvPr/>
        </p:nvSpPr>
        <p:spPr>
          <a:xfrm>
            <a:off x="943400" y="725325"/>
            <a:ext cx="6999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Migration Variants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4" name="Google Shape;534;p48"/>
          <p:cNvSpPr txBox="1"/>
          <p:nvPr/>
        </p:nvSpPr>
        <p:spPr>
          <a:xfrm>
            <a:off x="2040022" y="3754700"/>
            <a:ext cx="11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Variant 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5" name="Google Shape;535;p48"/>
          <p:cNvPicPr preferRelativeResize="0"/>
          <p:nvPr/>
        </p:nvPicPr>
        <p:blipFill rotWithShape="1">
          <a:blip r:embed="rId3">
            <a:alphaModFix/>
          </a:blip>
          <a:srcRect b="32531" l="37307" r="37340" t="36795"/>
          <a:stretch/>
        </p:blipFill>
        <p:spPr>
          <a:xfrm>
            <a:off x="4087627" y="1703188"/>
            <a:ext cx="1913700" cy="130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8"/>
          <p:cNvPicPr preferRelativeResize="0"/>
          <p:nvPr/>
        </p:nvPicPr>
        <p:blipFill rotWithShape="1">
          <a:blip r:embed="rId4">
            <a:alphaModFix/>
          </a:blip>
          <a:srcRect b="25263" l="37340" r="37307" t="29331"/>
          <a:stretch/>
        </p:blipFill>
        <p:spPr>
          <a:xfrm>
            <a:off x="6076575" y="1703200"/>
            <a:ext cx="1913700" cy="192636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8"/>
          <p:cNvSpPr txBox="1"/>
          <p:nvPr/>
        </p:nvSpPr>
        <p:spPr>
          <a:xfrm>
            <a:off x="5307213" y="3612300"/>
            <a:ext cx="14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Variant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p48"/>
          <p:cNvPicPr preferRelativeResize="0"/>
          <p:nvPr/>
        </p:nvPicPr>
        <p:blipFill rotWithShape="1">
          <a:blip r:embed="rId5">
            <a:alphaModFix/>
          </a:blip>
          <a:srcRect b="28130" l="37342" r="37312" t="32620"/>
          <a:stretch/>
        </p:blipFill>
        <p:spPr>
          <a:xfrm>
            <a:off x="1435675" y="1640850"/>
            <a:ext cx="2318700" cy="20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/>
          <p:nvPr/>
        </p:nvSpPr>
        <p:spPr>
          <a:xfrm>
            <a:off x="1376300" y="832338"/>
            <a:ext cx="6154812" cy="4307472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9"/>
          <p:cNvSpPr txBox="1"/>
          <p:nvPr/>
        </p:nvSpPr>
        <p:spPr>
          <a:xfrm>
            <a:off x="1099875" y="338275"/>
            <a:ext cx="6154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Migration Video (Continued)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Animated GIF" id="546" name="Google Shape;5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775" y="1540817"/>
            <a:ext cx="3749850" cy="289050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>
            <a:off x="1205650" y="4363550"/>
            <a:ext cx="3984600" cy="2426400"/>
          </a:xfrm>
          <a:prstGeom prst="ellipse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927300" y="1402200"/>
            <a:ext cx="7289400" cy="3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Alvin Lew, Angel Villalobos, Ani Movsesian, Brian Pham, Bryan Macoy, Evan Liang, Nolan Ishii, Portia Wu, Steven Wang, Zachariah Harris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Liaisons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: Mike Conley, Katherine Patenio, Niklas Baumgardner, Neil Deakin, Gijs Kruitsbosch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Advisor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: Dr. Chengyu Sun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943403" y="7253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 the Dream Team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b="31469" l="2326" r="2326" t="25848"/>
          <a:stretch/>
        </p:blipFill>
        <p:spPr>
          <a:xfrm>
            <a:off x="6109150" y="379125"/>
            <a:ext cx="2532300" cy="8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0"/>
          <p:cNvSpPr/>
          <p:nvPr/>
        </p:nvSpPr>
        <p:spPr>
          <a:xfrm rot="-1561736">
            <a:off x="-1396715" y="4242672"/>
            <a:ext cx="2709965" cy="1877306"/>
          </a:xfrm>
          <a:prstGeom prst="ellipse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0"/>
          <p:cNvSpPr txBox="1"/>
          <p:nvPr/>
        </p:nvSpPr>
        <p:spPr>
          <a:xfrm>
            <a:off x="604963" y="1104400"/>
            <a:ext cx="49098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Impact We Made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54" name="Google Shape;554;p50"/>
          <p:cNvGrpSpPr/>
          <p:nvPr/>
        </p:nvGrpSpPr>
        <p:grpSpPr>
          <a:xfrm flipH="1" rot="10800000">
            <a:off x="8665396" y="167996"/>
            <a:ext cx="290250" cy="26969"/>
            <a:chOff x="4700450" y="5433500"/>
            <a:chExt cx="955713" cy="88800"/>
          </a:xfrm>
        </p:grpSpPr>
        <p:sp>
          <p:nvSpPr>
            <p:cNvPr id="555" name="Google Shape;555;p50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56" name="Google Shape;556;p50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557" name="Google Shape;557;p50"/>
          <p:cNvGrpSpPr/>
          <p:nvPr/>
        </p:nvGrpSpPr>
        <p:grpSpPr>
          <a:xfrm flipH="1" rot="10800000">
            <a:off x="8525695" y="294996"/>
            <a:ext cx="290250" cy="26969"/>
            <a:chOff x="4700450" y="5433500"/>
            <a:chExt cx="955713" cy="88800"/>
          </a:xfrm>
        </p:grpSpPr>
        <p:sp>
          <p:nvSpPr>
            <p:cNvPr id="558" name="Google Shape;558;p50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59" name="Google Shape;559;p50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560" name="Google Shape;560;p50"/>
          <p:cNvPicPr preferRelativeResize="0"/>
          <p:nvPr/>
        </p:nvPicPr>
        <p:blipFill rotWithShape="1">
          <a:blip r:embed="rId3">
            <a:alphaModFix/>
          </a:blip>
          <a:srcRect b="0" l="0" r="34917" t="0"/>
          <a:stretch/>
        </p:blipFill>
        <p:spPr>
          <a:xfrm>
            <a:off x="5736275" y="1143350"/>
            <a:ext cx="2603100" cy="542617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0"/>
          <p:cNvSpPr/>
          <p:nvPr/>
        </p:nvSpPr>
        <p:spPr>
          <a:xfrm>
            <a:off x="5766260" y="1392299"/>
            <a:ext cx="255900" cy="284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0"/>
          <p:cNvSpPr txBox="1"/>
          <p:nvPr/>
        </p:nvSpPr>
        <p:spPr>
          <a:xfrm>
            <a:off x="6603150" y="1695225"/>
            <a:ext cx="1172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Favicon</a:t>
            </a:r>
            <a:endParaRPr b="1"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63" name="Google Shape;563;p50"/>
          <p:cNvGrpSpPr/>
          <p:nvPr/>
        </p:nvGrpSpPr>
        <p:grpSpPr>
          <a:xfrm>
            <a:off x="487025" y="1961700"/>
            <a:ext cx="5539475" cy="524950"/>
            <a:chOff x="96525" y="1607175"/>
            <a:chExt cx="5539475" cy="524950"/>
          </a:xfrm>
        </p:grpSpPr>
        <p:sp>
          <p:nvSpPr>
            <p:cNvPr id="564" name="Google Shape;564;p50"/>
            <p:cNvSpPr/>
            <p:nvPr/>
          </p:nvSpPr>
          <p:spPr>
            <a:xfrm>
              <a:off x="96525" y="1607175"/>
              <a:ext cx="5351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655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700"/>
                <a:buFont typeface="Montserrat SemiBold"/>
                <a:buChar char="●"/>
              </a:pPr>
              <a:r>
                <a:rPr lang="en" sz="1700">
                  <a:solidFill>
                    <a:srgbClr val="43434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User-friendly Migration experience</a:t>
              </a:r>
              <a:endParaRPr sz="17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65" name="Google Shape;565;p50"/>
            <p:cNvSpPr txBox="1"/>
            <p:nvPr/>
          </p:nvSpPr>
          <p:spPr>
            <a:xfrm>
              <a:off x="612200" y="1847425"/>
              <a:ext cx="50238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Effortless browser transitions</a:t>
              </a:r>
              <a:endPara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566" name="Google Shape;566;p50"/>
          <p:cNvGrpSpPr/>
          <p:nvPr/>
        </p:nvGrpSpPr>
        <p:grpSpPr>
          <a:xfrm>
            <a:off x="487035" y="3202433"/>
            <a:ext cx="5323696" cy="519063"/>
            <a:chOff x="-586513" y="6534868"/>
            <a:chExt cx="4909800" cy="484065"/>
          </a:xfrm>
        </p:grpSpPr>
        <p:sp>
          <p:nvSpPr>
            <p:cNvPr id="567" name="Google Shape;567;p50"/>
            <p:cNvSpPr txBox="1"/>
            <p:nvPr/>
          </p:nvSpPr>
          <p:spPr>
            <a:xfrm>
              <a:off x="-104853" y="6753433"/>
              <a:ext cx="43914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Enhanced visual cues for bookmarks</a:t>
              </a:r>
              <a:endPara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68" name="Google Shape;568;p50"/>
            <p:cNvSpPr/>
            <p:nvPr/>
          </p:nvSpPr>
          <p:spPr>
            <a:xfrm>
              <a:off x="-586513" y="6534868"/>
              <a:ext cx="490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655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700"/>
                <a:buFont typeface="Montserrat SemiBold"/>
                <a:buChar char="●"/>
              </a:pPr>
              <a:r>
                <a:rPr lang="en" sz="1700">
                  <a:solidFill>
                    <a:srgbClr val="43434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Favicons for better recognition</a:t>
              </a:r>
              <a:endParaRPr sz="17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569" name="Google Shape;569;p50"/>
          <p:cNvGrpSpPr/>
          <p:nvPr/>
        </p:nvGrpSpPr>
        <p:grpSpPr>
          <a:xfrm>
            <a:off x="487025" y="3807825"/>
            <a:ext cx="5125779" cy="512875"/>
            <a:chOff x="516550" y="3656884"/>
            <a:chExt cx="4727270" cy="512875"/>
          </a:xfrm>
        </p:grpSpPr>
        <p:sp>
          <p:nvSpPr>
            <p:cNvPr id="570" name="Google Shape;570;p50"/>
            <p:cNvSpPr txBox="1"/>
            <p:nvPr/>
          </p:nvSpPr>
          <p:spPr>
            <a:xfrm>
              <a:off x="998220" y="3885059"/>
              <a:ext cx="42456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Unified look across different platforms</a:t>
              </a:r>
              <a:endPara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71" name="Google Shape;571;p50"/>
            <p:cNvSpPr/>
            <p:nvPr/>
          </p:nvSpPr>
          <p:spPr>
            <a:xfrm>
              <a:off x="516550" y="3656884"/>
              <a:ext cx="4347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655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700"/>
                <a:buFont typeface="Montserrat SemiBold"/>
                <a:buChar char="●"/>
              </a:pPr>
              <a:r>
                <a:rPr lang="en" sz="1700">
                  <a:solidFill>
                    <a:srgbClr val="43434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Consistent, modern UI design</a:t>
              </a:r>
              <a:endParaRPr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572" name="Google Shape;572;p50"/>
          <p:cNvGrpSpPr/>
          <p:nvPr/>
        </p:nvGrpSpPr>
        <p:grpSpPr>
          <a:xfrm>
            <a:off x="491442" y="2587756"/>
            <a:ext cx="4457128" cy="509044"/>
            <a:chOff x="516549" y="2310338"/>
            <a:chExt cx="4110604" cy="509044"/>
          </a:xfrm>
        </p:grpSpPr>
        <p:sp>
          <p:nvSpPr>
            <p:cNvPr id="573" name="Google Shape;573;p50"/>
            <p:cNvSpPr txBox="1"/>
            <p:nvPr/>
          </p:nvSpPr>
          <p:spPr>
            <a:xfrm>
              <a:off x="1012452" y="2534682"/>
              <a:ext cx="36147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More options for users switching to Firefox</a:t>
              </a:r>
              <a:endPara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74" name="Google Shape;574;p50"/>
            <p:cNvSpPr/>
            <p:nvPr/>
          </p:nvSpPr>
          <p:spPr>
            <a:xfrm>
              <a:off x="516549" y="2310338"/>
              <a:ext cx="4050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655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700"/>
                <a:buFont typeface="Montserrat SemiBold"/>
                <a:buChar char="●"/>
              </a:pPr>
              <a:r>
                <a:rPr lang="en" sz="1700">
                  <a:solidFill>
                    <a:srgbClr val="43434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Expanded browser support</a:t>
              </a:r>
              <a:endParaRPr sz="17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575" name="Google Shape;575;p50"/>
          <p:cNvSpPr/>
          <p:nvPr/>
        </p:nvSpPr>
        <p:spPr>
          <a:xfrm>
            <a:off x="7015500" y="1407175"/>
            <a:ext cx="255900" cy="284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0"/>
          <p:cNvSpPr/>
          <p:nvPr/>
        </p:nvSpPr>
        <p:spPr>
          <a:xfrm>
            <a:off x="7685103" y="1407174"/>
            <a:ext cx="255900" cy="284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1950" y="2167825"/>
            <a:ext cx="2592700" cy="26151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8" name="Google Shape;578;p50"/>
          <p:cNvSpPr/>
          <p:nvPr/>
        </p:nvSpPr>
        <p:spPr>
          <a:xfrm rot="-9895981">
            <a:off x="4032069" y="-732316"/>
            <a:ext cx="3057841" cy="1581605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"/>
          <p:cNvSpPr/>
          <p:nvPr/>
        </p:nvSpPr>
        <p:spPr>
          <a:xfrm rot="-9895981">
            <a:off x="-946919" y="3830384"/>
            <a:ext cx="3057841" cy="1581605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6" name="Google Shape;58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" y="0"/>
            <a:ext cx="1593849" cy="1123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7" name="Google Shape;587;p51"/>
          <p:cNvGrpSpPr/>
          <p:nvPr/>
        </p:nvGrpSpPr>
        <p:grpSpPr>
          <a:xfrm>
            <a:off x="589279" y="668914"/>
            <a:ext cx="290250" cy="26969"/>
            <a:chOff x="4700450" y="5433500"/>
            <a:chExt cx="955713" cy="88800"/>
          </a:xfrm>
        </p:grpSpPr>
        <p:sp>
          <p:nvSpPr>
            <p:cNvPr id="588" name="Google Shape;588;p51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590" name="Google Shape;590;p51"/>
          <p:cNvGrpSpPr/>
          <p:nvPr/>
        </p:nvGrpSpPr>
        <p:grpSpPr>
          <a:xfrm>
            <a:off x="1122679" y="351415"/>
            <a:ext cx="290250" cy="26969"/>
            <a:chOff x="4700450" y="5433500"/>
            <a:chExt cx="955713" cy="88800"/>
          </a:xfrm>
        </p:grpSpPr>
        <p:sp>
          <p:nvSpPr>
            <p:cNvPr id="591" name="Google Shape;591;p51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593" name="Google Shape;593;p51"/>
          <p:cNvSpPr/>
          <p:nvPr/>
        </p:nvSpPr>
        <p:spPr>
          <a:xfrm>
            <a:off x="1412925" y="1876467"/>
            <a:ext cx="6831600" cy="21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 Ligh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Expand migration support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 Light"/>
              <a:buChar char="○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more data types/browsers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Focus on AutoForm enhancements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Some team members continue contributing</a:t>
            </a:r>
            <a:endParaRPr sz="20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94" name="Google Shape;59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5400000">
            <a:off x="7880701" y="3925975"/>
            <a:ext cx="1593850" cy="107257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1"/>
          <p:cNvSpPr txBox="1"/>
          <p:nvPr/>
        </p:nvSpPr>
        <p:spPr>
          <a:xfrm>
            <a:off x="943403" y="8777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Future Work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96" name="Google Shape;59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0162" y="3841586"/>
            <a:ext cx="671804" cy="6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1161" y="3839613"/>
            <a:ext cx="671787" cy="69809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1"/>
          <p:cNvSpPr/>
          <p:nvPr/>
        </p:nvSpPr>
        <p:spPr>
          <a:xfrm>
            <a:off x="6718275" y="765125"/>
            <a:ext cx="1480800" cy="1209900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950" y="1539350"/>
            <a:ext cx="3024526" cy="35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84900"/>
            <a:ext cx="2896825" cy="32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0025" y="1139650"/>
            <a:ext cx="2796175" cy="3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2"/>
          <p:cNvSpPr txBox="1"/>
          <p:nvPr/>
        </p:nvSpPr>
        <p:spPr>
          <a:xfrm>
            <a:off x="592425" y="340075"/>
            <a:ext cx="817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Recognition from Open Source Community</a:t>
            </a:r>
            <a:endParaRPr sz="2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08" name="Google Shape;60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00" y="1068225"/>
            <a:ext cx="2796175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025" y="1772375"/>
            <a:ext cx="3078857" cy="31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7075" y="1012850"/>
            <a:ext cx="3024525" cy="5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3"/>
          <p:cNvSpPr/>
          <p:nvPr/>
        </p:nvSpPr>
        <p:spPr>
          <a:xfrm rot="1506677">
            <a:off x="4183533" y="2608682"/>
            <a:ext cx="6154848" cy="4307441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3"/>
          <p:cNvSpPr/>
          <p:nvPr/>
        </p:nvSpPr>
        <p:spPr>
          <a:xfrm rot="-9895978">
            <a:off x="207642" y="1909072"/>
            <a:ext cx="3003820" cy="1555878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3"/>
          <p:cNvSpPr txBox="1"/>
          <p:nvPr/>
        </p:nvSpPr>
        <p:spPr>
          <a:xfrm>
            <a:off x="511575" y="437200"/>
            <a:ext cx="822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Team was mentioned on weekly Firefox blogs multiple times!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18" name="Google Shape;61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75" y="3386443"/>
            <a:ext cx="3293649" cy="7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3"/>
          <p:cNvPicPr preferRelativeResize="0"/>
          <p:nvPr/>
        </p:nvPicPr>
        <p:blipFill rotWithShape="1">
          <a:blip r:embed="rId4">
            <a:alphaModFix/>
          </a:blip>
          <a:srcRect b="0" l="0" r="0" t="20363"/>
          <a:stretch/>
        </p:blipFill>
        <p:spPr>
          <a:xfrm>
            <a:off x="511575" y="2261900"/>
            <a:ext cx="3973999" cy="771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" name="Google Shape;620;p53"/>
          <p:cNvGrpSpPr/>
          <p:nvPr/>
        </p:nvGrpSpPr>
        <p:grpSpPr>
          <a:xfrm>
            <a:off x="4303575" y="1522100"/>
            <a:ext cx="4597502" cy="3425639"/>
            <a:chOff x="4303575" y="1598300"/>
            <a:chExt cx="4597502" cy="3425639"/>
          </a:xfrm>
        </p:grpSpPr>
        <p:grpSp>
          <p:nvGrpSpPr>
            <p:cNvPr id="621" name="Google Shape;621;p53"/>
            <p:cNvGrpSpPr/>
            <p:nvPr/>
          </p:nvGrpSpPr>
          <p:grpSpPr>
            <a:xfrm>
              <a:off x="4303575" y="1598300"/>
              <a:ext cx="4597502" cy="3425639"/>
              <a:chOff x="4634861" y="1641603"/>
              <a:chExt cx="4499855" cy="3337203"/>
            </a:xfrm>
          </p:grpSpPr>
          <p:pic>
            <p:nvPicPr>
              <p:cNvPr id="622" name="Google Shape;622;p5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87249" y="1926400"/>
                <a:ext cx="4204350" cy="30524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3" name="Google Shape;623;p5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14361" t="0"/>
              <a:stretch/>
            </p:blipFill>
            <p:spPr>
              <a:xfrm>
                <a:off x="4634861" y="1641603"/>
                <a:ext cx="4499855" cy="2848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4" name="Google Shape;624;p53"/>
            <p:cNvSpPr/>
            <p:nvPr/>
          </p:nvSpPr>
          <p:spPr>
            <a:xfrm>
              <a:off x="4712450" y="2192600"/>
              <a:ext cx="5289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3"/>
            <p:cNvSpPr/>
            <p:nvPr/>
          </p:nvSpPr>
          <p:spPr>
            <a:xfrm>
              <a:off x="4712450" y="2567000"/>
              <a:ext cx="6741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3"/>
            <p:cNvSpPr/>
            <p:nvPr/>
          </p:nvSpPr>
          <p:spPr>
            <a:xfrm>
              <a:off x="4712450" y="2802200"/>
              <a:ext cx="3372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3"/>
            <p:cNvSpPr/>
            <p:nvPr/>
          </p:nvSpPr>
          <p:spPr>
            <a:xfrm>
              <a:off x="4712450" y="3163400"/>
              <a:ext cx="2445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3"/>
            <p:cNvSpPr/>
            <p:nvPr/>
          </p:nvSpPr>
          <p:spPr>
            <a:xfrm>
              <a:off x="4725650" y="3411800"/>
              <a:ext cx="2907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3"/>
            <p:cNvSpPr/>
            <p:nvPr/>
          </p:nvSpPr>
          <p:spPr>
            <a:xfrm>
              <a:off x="4725650" y="3759800"/>
              <a:ext cx="3372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3"/>
            <p:cNvSpPr/>
            <p:nvPr/>
          </p:nvSpPr>
          <p:spPr>
            <a:xfrm>
              <a:off x="4725650" y="3640400"/>
              <a:ext cx="2907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3"/>
            <p:cNvSpPr/>
            <p:nvPr/>
          </p:nvSpPr>
          <p:spPr>
            <a:xfrm>
              <a:off x="4725650" y="3988400"/>
              <a:ext cx="3372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3"/>
            <p:cNvSpPr/>
            <p:nvPr/>
          </p:nvSpPr>
          <p:spPr>
            <a:xfrm>
              <a:off x="4725650" y="4256600"/>
              <a:ext cx="3372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3"/>
            <p:cNvSpPr/>
            <p:nvPr/>
          </p:nvSpPr>
          <p:spPr>
            <a:xfrm>
              <a:off x="4725650" y="4591450"/>
              <a:ext cx="290700" cy="152100"/>
            </a:xfrm>
            <a:prstGeom prst="rect">
              <a:avLst/>
            </a:prstGeom>
            <a:solidFill>
              <a:srgbClr val="FFC000">
                <a:alpha val="29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4" name="Google Shape;634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4"/>
          <p:cNvSpPr txBox="1"/>
          <p:nvPr/>
        </p:nvSpPr>
        <p:spPr>
          <a:xfrm>
            <a:off x="2507950" y="1989425"/>
            <a:ext cx="4200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5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</a:t>
            </a:r>
            <a:r>
              <a:rPr lang="en" sz="45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</a:t>
            </a:r>
            <a:r>
              <a:rPr b="0" lang="en" sz="45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!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640" name="Google Shape;640;p54"/>
          <p:cNvSpPr txBox="1"/>
          <p:nvPr/>
        </p:nvSpPr>
        <p:spPr>
          <a:xfrm>
            <a:off x="2265600" y="2751425"/>
            <a:ext cx="4612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A5758"/>
                </a:solidFill>
                <a:latin typeface="Montserrat"/>
                <a:ea typeface="Montserrat"/>
                <a:cs typeface="Montserrat"/>
                <a:sym typeface="Montserrat"/>
              </a:rPr>
              <a:t>Questions</a:t>
            </a:r>
            <a:r>
              <a:rPr b="1" lang="en" sz="2200">
                <a:solidFill>
                  <a:srgbClr val="E55B0A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9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/>
          <p:nvPr/>
        </p:nvSpPr>
        <p:spPr>
          <a:xfrm>
            <a:off x="4392900" y="-995050"/>
            <a:ext cx="2994900" cy="1845000"/>
          </a:xfrm>
          <a:prstGeom prst="ellipse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943400" y="1410588"/>
            <a:ext cx="5763000" cy="1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Firefox is a popular web browser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Browsers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import data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from each other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○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Migration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User experience matters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943403" y="7253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Introduction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625" y="3227750"/>
            <a:ext cx="1118400" cy="116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150" y="2544275"/>
            <a:ext cx="883375" cy="8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050" y="3510362"/>
            <a:ext cx="883374" cy="87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2975" y="3245525"/>
            <a:ext cx="883374" cy="883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3"/>
          <p:cNvSpPr txBox="1"/>
          <p:nvPr/>
        </p:nvSpPr>
        <p:spPr>
          <a:xfrm>
            <a:off x="2403075" y="4389825"/>
            <a:ext cx="88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Firefox</a:t>
            </a:r>
            <a:endParaRPr i="1"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5195725" y="4389825"/>
            <a:ext cx="239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browsers</a:t>
            </a:r>
            <a:endParaRPr i="1"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14" name="Google Shape;314;p33"/>
          <p:cNvCxnSpPr/>
          <p:nvPr/>
        </p:nvCxnSpPr>
        <p:spPr>
          <a:xfrm flipH="1" rot="10800000">
            <a:off x="3704825" y="3419000"/>
            <a:ext cx="1321500" cy="263100"/>
          </a:xfrm>
          <a:prstGeom prst="straightConnector1">
            <a:avLst/>
          </a:prstGeom>
          <a:noFill/>
          <a:ln cap="flat" cmpd="sng" w="19050">
            <a:solidFill>
              <a:srgbClr val="607D8B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5" name="Google Shape;315;p33"/>
          <p:cNvSpPr txBox="1"/>
          <p:nvPr/>
        </p:nvSpPr>
        <p:spPr>
          <a:xfrm rot="-580597">
            <a:off x="3923843" y="3070697"/>
            <a:ext cx="883470" cy="492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</a:t>
            </a:r>
            <a:endParaRPr b="1"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6" name="Google Shape;316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/>
          <p:nvPr/>
        </p:nvSpPr>
        <p:spPr>
          <a:xfrm rot="-1695207">
            <a:off x="4728863" y="300961"/>
            <a:ext cx="3463774" cy="2896060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2" name="Google Shape;322;p34"/>
          <p:cNvGrpSpPr/>
          <p:nvPr/>
        </p:nvGrpSpPr>
        <p:grpSpPr>
          <a:xfrm>
            <a:off x="3848612" y="1515474"/>
            <a:ext cx="6204488" cy="2388851"/>
            <a:chOff x="3974912" y="1887561"/>
            <a:chExt cx="6204488" cy="2388851"/>
          </a:xfrm>
        </p:grpSpPr>
        <p:sp>
          <p:nvSpPr>
            <p:cNvPr id="323" name="Google Shape;323;p34"/>
            <p:cNvSpPr txBox="1"/>
            <p:nvPr/>
          </p:nvSpPr>
          <p:spPr>
            <a:xfrm>
              <a:off x="3974912" y="3876212"/>
              <a:ext cx="409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"/>
                  <a:ea typeface="Montserrat"/>
                  <a:cs typeface="Montserrat"/>
                  <a:sym typeface="Montserrat"/>
                </a:rPr>
                <a:t>System modal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24" name="Google Shape;324;p34"/>
            <p:cNvPicPr preferRelativeResize="0"/>
            <p:nvPr/>
          </p:nvPicPr>
          <p:blipFill rotWithShape="1">
            <a:blip r:embed="rId3">
              <a:alphaModFix/>
            </a:blip>
            <a:srcRect b="29039" l="0" r="2372" t="23252"/>
            <a:stretch/>
          </p:blipFill>
          <p:spPr>
            <a:xfrm>
              <a:off x="7139750" y="1887563"/>
              <a:ext cx="1933200" cy="1985476"/>
            </a:xfrm>
            <a:prstGeom prst="rect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25" name="Google Shape;325;p34"/>
            <p:cNvSpPr txBox="1"/>
            <p:nvPr/>
          </p:nvSpPr>
          <p:spPr>
            <a:xfrm>
              <a:off x="6080200" y="3876212"/>
              <a:ext cx="409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"/>
                  <a:ea typeface="Montserrat"/>
                  <a:cs typeface="Montserrat"/>
                  <a:sym typeface="Montserrat"/>
                </a:rPr>
                <a:t>No favicons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26" name="Google Shape;326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66113" y="1887561"/>
              <a:ext cx="2411975" cy="1985475"/>
            </a:xfrm>
            <a:prstGeom prst="rect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27" name="Google Shape;327;p34"/>
          <p:cNvSpPr/>
          <p:nvPr/>
        </p:nvSpPr>
        <p:spPr>
          <a:xfrm>
            <a:off x="7164325" y="1822425"/>
            <a:ext cx="190800" cy="1341300"/>
          </a:xfrm>
          <a:prstGeom prst="rect">
            <a:avLst/>
          </a:prstGeom>
          <a:noFill/>
          <a:ln cap="flat" cmpd="sng" w="28575">
            <a:solidFill>
              <a:srgbClr val="E55B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"/>
          <p:cNvSpPr/>
          <p:nvPr/>
        </p:nvSpPr>
        <p:spPr>
          <a:xfrm>
            <a:off x="4131775" y="1483175"/>
            <a:ext cx="136500" cy="331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4"/>
          <p:cNvSpPr txBox="1"/>
          <p:nvPr/>
        </p:nvSpPr>
        <p:spPr>
          <a:xfrm>
            <a:off x="719400" y="1424175"/>
            <a:ext cx="38067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Bugs from 15+ years ago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Dated appearance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Limited browser compatibility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Inconsistent import capabilities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943403" y="7253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Old Migrator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1" name="Google Shape;331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5167175" y="2123150"/>
            <a:ext cx="1752300" cy="1513200"/>
          </a:xfrm>
          <a:prstGeom prst="ellipse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5"/>
          <p:cNvSpPr/>
          <p:nvPr/>
        </p:nvSpPr>
        <p:spPr>
          <a:xfrm rot="273946">
            <a:off x="-299126" y="3932680"/>
            <a:ext cx="1428333" cy="1277578"/>
          </a:xfrm>
          <a:prstGeom prst="pie">
            <a:avLst>
              <a:gd fmla="val 0" name="adj1"/>
              <a:gd fmla="val 16200000" name="adj2"/>
            </a:avLst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" y="0"/>
            <a:ext cx="1593849" cy="1123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35"/>
          <p:cNvGrpSpPr/>
          <p:nvPr/>
        </p:nvGrpSpPr>
        <p:grpSpPr>
          <a:xfrm>
            <a:off x="589279" y="668914"/>
            <a:ext cx="290250" cy="26969"/>
            <a:chOff x="4700450" y="5433500"/>
            <a:chExt cx="955713" cy="88800"/>
          </a:xfrm>
        </p:grpSpPr>
        <p:sp>
          <p:nvSpPr>
            <p:cNvPr id="341" name="Google Shape;341;p35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343" name="Google Shape;343;p35"/>
          <p:cNvGrpSpPr/>
          <p:nvPr/>
        </p:nvGrpSpPr>
        <p:grpSpPr>
          <a:xfrm>
            <a:off x="1122679" y="351415"/>
            <a:ext cx="290250" cy="26969"/>
            <a:chOff x="4700450" y="5433500"/>
            <a:chExt cx="955713" cy="88800"/>
          </a:xfrm>
        </p:grpSpPr>
        <p:sp>
          <p:nvSpPr>
            <p:cNvPr id="344" name="Google Shape;344;p35"/>
            <p:cNvSpPr/>
            <p:nvPr/>
          </p:nvSpPr>
          <p:spPr>
            <a:xfrm rot="5400000">
              <a:off x="5052200" y="5081750"/>
              <a:ext cx="88800" cy="792300"/>
            </a:xfrm>
            <a:prstGeom prst="roundRect">
              <a:avLst>
                <a:gd fmla="val 50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7033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5567363" y="5433500"/>
              <a:ext cx="88800" cy="8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346" name="Google Shape;34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7550151" y="0"/>
            <a:ext cx="1593850" cy="107257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/>
          <p:nvPr/>
        </p:nvSpPr>
        <p:spPr>
          <a:xfrm>
            <a:off x="1019603" y="14111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Project Goals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48" name="Google Shape;3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5350" y="874325"/>
            <a:ext cx="1124025" cy="116804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5"/>
          <p:cNvSpPr txBox="1"/>
          <p:nvPr/>
        </p:nvSpPr>
        <p:spPr>
          <a:xfrm>
            <a:off x="1329900" y="2323275"/>
            <a:ext cx="64842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Modernize UI 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Improve the import experience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Expand browser support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Easy for users to switch to Firefox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35"/>
          <p:cNvSpPr/>
          <p:nvPr/>
        </p:nvSpPr>
        <p:spPr>
          <a:xfrm>
            <a:off x="7105800" y="3357050"/>
            <a:ext cx="2079600" cy="1821600"/>
          </a:xfrm>
          <a:prstGeom prst="triangle">
            <a:avLst>
              <a:gd fmla="val 50000" name="adj"/>
            </a:avLst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35"/>
          <p:cNvPicPr preferRelativeResize="0"/>
          <p:nvPr/>
        </p:nvPicPr>
        <p:blipFill rotWithShape="1">
          <a:blip r:embed="rId6">
            <a:alphaModFix/>
          </a:blip>
          <a:srcRect b="-7300" l="2010" r="-2009" t="7299"/>
          <a:stretch/>
        </p:blipFill>
        <p:spPr>
          <a:xfrm>
            <a:off x="6953400" y="3593600"/>
            <a:ext cx="2404125" cy="24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5"/>
          <p:cNvSpPr/>
          <p:nvPr/>
        </p:nvSpPr>
        <p:spPr>
          <a:xfrm>
            <a:off x="7975150" y="4051250"/>
            <a:ext cx="290100" cy="132300"/>
          </a:xfrm>
          <a:prstGeom prst="rect">
            <a:avLst/>
          </a:prstGeom>
          <a:solidFill>
            <a:srgbClr val="FA575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/>
          <p:nvPr/>
        </p:nvSpPr>
        <p:spPr>
          <a:xfrm rot="-1131435">
            <a:off x="6563151" y="777491"/>
            <a:ext cx="2543857" cy="1811024"/>
          </a:xfrm>
          <a:prstGeom prst="cloud">
            <a:avLst/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509450" y="4272825"/>
            <a:ext cx="2856000" cy="2426400"/>
          </a:xfrm>
          <a:prstGeom prst="ellipse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6"/>
          <p:cNvSpPr txBox="1"/>
          <p:nvPr/>
        </p:nvSpPr>
        <p:spPr>
          <a:xfrm>
            <a:off x="638600" y="1693425"/>
            <a:ext cx="5413200" cy="22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Firefox</a:t>
            </a: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lang="en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massive</a:t>
            </a: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Need good software engineering practices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Effective </a:t>
            </a:r>
            <a:r>
              <a:rPr b="1" lang="en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collaboration</a:t>
            </a: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is key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Learning curve for Mozilla workflow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943403" y="801525"/>
            <a:ext cx="6388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Development Challenges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2" name="Google Shape;362;p36"/>
          <p:cNvSpPr/>
          <p:nvPr/>
        </p:nvSpPr>
        <p:spPr>
          <a:xfrm>
            <a:off x="5756417" y="1756442"/>
            <a:ext cx="3133500" cy="1425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E55B0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55B0A"/>
              </a:solidFill>
              <a:highlight>
                <a:srgbClr val="F3F3F3"/>
              </a:highlight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5757317" y="1756442"/>
            <a:ext cx="3133500" cy="14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55B0A"/>
                </a:solidFill>
                <a:latin typeface="Calibri"/>
                <a:ea typeface="Calibri"/>
                <a:cs typeface="Calibri"/>
                <a:sym typeface="Calibri"/>
              </a:rPr>
              <a:t>200M+ Active Users (2023)</a:t>
            </a:r>
            <a:endParaRPr b="1" sz="2000">
              <a:solidFill>
                <a:srgbClr val="E55B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55B0A"/>
                </a:solidFill>
                <a:latin typeface="Calibri"/>
                <a:ea typeface="Calibri"/>
                <a:cs typeface="Calibri"/>
                <a:sym typeface="Calibri"/>
              </a:rPr>
              <a:t>20M+ Lines of Code</a:t>
            </a:r>
            <a:endParaRPr b="1" sz="2000">
              <a:solidFill>
                <a:srgbClr val="E55B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55B0A"/>
                </a:solidFill>
                <a:latin typeface="Calibri"/>
                <a:ea typeface="Calibri"/>
                <a:cs typeface="Calibri"/>
                <a:sym typeface="Calibri"/>
              </a:rPr>
              <a:t>10,000+ Contributors</a:t>
            </a:r>
            <a:endParaRPr b="1" sz="2000">
              <a:solidFill>
                <a:srgbClr val="E55B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36"/>
          <p:cNvPicPr preferRelativeResize="0"/>
          <p:nvPr/>
        </p:nvPicPr>
        <p:blipFill rotWithShape="1">
          <a:blip r:embed="rId3">
            <a:alphaModFix/>
          </a:blip>
          <a:srcRect b="0" l="0" r="65867" t="0"/>
          <a:stretch/>
        </p:blipFill>
        <p:spPr>
          <a:xfrm>
            <a:off x="8316375" y="2636639"/>
            <a:ext cx="484600" cy="4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6"/>
          <p:cNvSpPr txBox="1"/>
          <p:nvPr/>
        </p:nvSpPr>
        <p:spPr>
          <a:xfrm>
            <a:off x="6192317" y="3226617"/>
            <a:ext cx="226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Firefox Statistics (2023)</a:t>
            </a:r>
            <a:endParaRPr i="1" sz="800"/>
          </a:p>
        </p:txBody>
      </p:sp>
      <p:sp>
        <p:nvSpPr>
          <p:cNvPr id="366" name="Google Shape;366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/>
          <p:nvPr/>
        </p:nvSpPr>
        <p:spPr>
          <a:xfrm>
            <a:off x="868500" y="1294025"/>
            <a:ext cx="7426200" cy="3067500"/>
          </a:xfrm>
          <a:prstGeom prst="roundRect">
            <a:avLst>
              <a:gd fmla="val 16667" name="adj"/>
            </a:avLst>
          </a:prstGeom>
          <a:solidFill>
            <a:srgbClr val="FFF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7"/>
          <p:cNvSpPr txBox="1"/>
          <p:nvPr/>
        </p:nvSpPr>
        <p:spPr>
          <a:xfrm>
            <a:off x="1156121" y="570079"/>
            <a:ext cx="6831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Tools &amp; Technologies: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73" name="Google Shape;3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912" y="14706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938" y="1470687"/>
            <a:ext cx="609597" cy="60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1963" y="14706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0363" y="1480062"/>
            <a:ext cx="586626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9800" y="1470663"/>
            <a:ext cx="609625" cy="6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7303" y="3069022"/>
            <a:ext cx="609625" cy="6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27687" y="3056406"/>
            <a:ext cx="609600" cy="60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2651" y="3069025"/>
            <a:ext cx="609624" cy="6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7"/>
          <p:cNvSpPr txBox="1"/>
          <p:nvPr/>
        </p:nvSpPr>
        <p:spPr>
          <a:xfrm>
            <a:off x="1591988" y="3665438"/>
            <a:ext cx="733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Zoom        Google Drive      JS           Mercurial       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Weekly Meetings      Status Updates          Language          Version Control           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944450" y="2161700"/>
            <a:ext cx="735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Phabricator</a:t>
            </a: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VS Code     Bugzilla       Searchfox       Matrix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Code Review                   IDE                  Bug-Tracking      Code Indexing Tool    Communication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82668" y="3051044"/>
            <a:ext cx="609600" cy="60958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/>
          <p:nvPr/>
        </p:nvSpPr>
        <p:spPr>
          <a:xfrm>
            <a:off x="487400" y="2839913"/>
            <a:ext cx="8288100" cy="6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rot="-9895981">
            <a:off x="1976019" y="4195759"/>
            <a:ext cx="3057841" cy="1581605"/>
          </a:xfrm>
          <a:prstGeom prst="cloud">
            <a:avLst/>
          </a:prstGeom>
          <a:solidFill>
            <a:srgbClr val="FFC000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8"/>
          <p:cNvSpPr txBox="1"/>
          <p:nvPr/>
        </p:nvSpPr>
        <p:spPr>
          <a:xfrm>
            <a:off x="917600" y="733925"/>
            <a:ext cx="3149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ESMification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66" y="2292501"/>
            <a:ext cx="8056270" cy="23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8"/>
          <p:cNvSpPr txBox="1"/>
          <p:nvPr/>
        </p:nvSpPr>
        <p:spPr>
          <a:xfrm>
            <a:off x="4744092" y="1381493"/>
            <a:ext cx="16623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Old module system</a:t>
            </a:r>
            <a:endParaRPr sz="1000"/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4">
            <a:alphaModFix/>
          </a:blip>
          <a:srcRect b="16047" l="13905" r="15438" t="1573"/>
          <a:stretch/>
        </p:blipFill>
        <p:spPr>
          <a:xfrm>
            <a:off x="7424155" y="448288"/>
            <a:ext cx="1026526" cy="98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7014735" y="1381493"/>
            <a:ext cx="1864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 module system</a:t>
            </a:r>
            <a:endParaRPr sz="1000"/>
          </a:p>
        </p:txBody>
      </p:sp>
      <p:sp>
        <p:nvSpPr>
          <p:cNvPr id="396" name="Google Shape;396;p38"/>
          <p:cNvSpPr txBox="1"/>
          <p:nvPr/>
        </p:nvSpPr>
        <p:spPr>
          <a:xfrm>
            <a:off x="5201807" y="845728"/>
            <a:ext cx="7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“JSM”</a:t>
            </a:r>
            <a:endParaRPr sz="800"/>
          </a:p>
        </p:txBody>
      </p:sp>
      <p:cxnSp>
        <p:nvCxnSpPr>
          <p:cNvPr id="397" name="Google Shape;397;p38"/>
          <p:cNvCxnSpPr/>
          <p:nvPr/>
        </p:nvCxnSpPr>
        <p:spPr>
          <a:xfrm flipH="1" rot="10800000">
            <a:off x="6228432" y="1203555"/>
            <a:ext cx="1065600" cy="1800"/>
          </a:xfrm>
          <a:prstGeom prst="straightConnector1">
            <a:avLst/>
          </a:prstGeom>
          <a:noFill/>
          <a:ln cap="flat" cmpd="sng" w="19050">
            <a:solidFill>
              <a:srgbClr val="607D8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8" name="Google Shape;398;p38"/>
          <p:cNvSpPr txBox="1"/>
          <p:nvPr/>
        </p:nvSpPr>
        <p:spPr>
          <a:xfrm>
            <a:off x="6101325" y="719203"/>
            <a:ext cx="13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r>
              <a:rPr lang="en" sz="13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ESMification</a:t>
            </a: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200"/>
          </a:p>
        </p:txBody>
      </p:sp>
      <p:sp>
        <p:nvSpPr>
          <p:cNvPr id="399" name="Google Shape;399;p38"/>
          <p:cNvSpPr txBox="1"/>
          <p:nvPr/>
        </p:nvSpPr>
        <p:spPr>
          <a:xfrm>
            <a:off x="7565419" y="791678"/>
            <a:ext cx="7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“ESM”</a:t>
            </a:r>
            <a:endParaRPr sz="700"/>
          </a:p>
        </p:txBody>
      </p:sp>
      <p:pic>
        <p:nvPicPr>
          <p:cNvPr id="400" name="Google Shape;400;p38"/>
          <p:cNvPicPr preferRelativeResize="0"/>
          <p:nvPr/>
        </p:nvPicPr>
        <p:blipFill rotWithShape="1">
          <a:blip r:embed="rId4">
            <a:alphaModFix/>
          </a:blip>
          <a:srcRect b="16047" l="13905" r="15438" t="1573"/>
          <a:stretch/>
        </p:blipFill>
        <p:spPr>
          <a:xfrm>
            <a:off x="5060530" y="508288"/>
            <a:ext cx="1026525" cy="98225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/>
        </p:nvSpPr>
        <p:spPr>
          <a:xfrm>
            <a:off x="543875" y="1276825"/>
            <a:ext cx="46698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Converting existing modules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Char char="●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Mainly for learning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"/>
          <p:cNvSpPr txBox="1"/>
          <p:nvPr/>
        </p:nvSpPr>
        <p:spPr>
          <a:xfrm>
            <a:off x="1643743" y="546304"/>
            <a:ext cx="5856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Development Cycle</a:t>
            </a:r>
            <a:endParaRPr sz="3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8" name="Google Shape;408;p39"/>
          <p:cNvSpPr/>
          <p:nvPr/>
        </p:nvSpPr>
        <p:spPr>
          <a:xfrm>
            <a:off x="906038" y="3130926"/>
            <a:ext cx="1645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Bug Assignment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409" name="Google Shape;409;p39"/>
          <p:cNvSpPr txBox="1"/>
          <p:nvPr/>
        </p:nvSpPr>
        <p:spPr>
          <a:xfrm>
            <a:off x="906036" y="3622976"/>
            <a:ext cx="16452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Bugs/Tasks are assigned to group members through Bugzilla.</a:t>
            </a:r>
            <a:endParaRPr sz="12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0" name="Google Shape;410;p39"/>
          <p:cNvSpPr/>
          <p:nvPr/>
        </p:nvSpPr>
        <p:spPr>
          <a:xfrm>
            <a:off x="2801613" y="3130926"/>
            <a:ext cx="16452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Coding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2877801" y="3622975"/>
            <a:ext cx="1510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Pull code from the central repository.</a:t>
            </a:r>
            <a:endParaRPr sz="12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Ask for guidance   from mentors</a:t>
            </a:r>
            <a:endParaRPr sz="12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2" name="Google Shape;412;p39"/>
          <p:cNvSpPr/>
          <p:nvPr/>
        </p:nvSpPr>
        <p:spPr>
          <a:xfrm>
            <a:off x="4697188" y="3130918"/>
            <a:ext cx="16452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Submission and Review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4697181" y="3622976"/>
            <a:ext cx="16452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Code is submitted to Phabricator and reviewed</a:t>
            </a:r>
            <a:endParaRPr sz="12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4" name="Google Shape;414;p39"/>
          <p:cNvSpPr/>
          <p:nvPr/>
        </p:nvSpPr>
        <p:spPr>
          <a:xfrm>
            <a:off x="6722138" y="3130925"/>
            <a:ext cx="16452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Push to Nightly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6722129" y="3622976"/>
            <a:ext cx="1645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After Q/A the code is pushed to Nightly</a:t>
            </a:r>
            <a:endParaRPr sz="12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400" y="1538699"/>
            <a:ext cx="1386475" cy="13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2463" y="1550647"/>
            <a:ext cx="609575" cy="60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038" y="1538700"/>
            <a:ext cx="609576" cy="63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2127" y="1511556"/>
            <a:ext cx="1386474" cy="144078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9"/>
          <p:cNvSpPr/>
          <p:nvPr/>
        </p:nvSpPr>
        <p:spPr>
          <a:xfrm rot="5400000">
            <a:off x="2725946" y="2162093"/>
            <a:ext cx="56100" cy="333300"/>
          </a:xfrm>
          <a:prstGeom prst="upArrow">
            <a:avLst>
              <a:gd fmla="val 0" name="adj1"/>
              <a:gd fmla="val 50000" name="adj2"/>
            </a:avLst>
          </a:prstGeom>
          <a:solidFill>
            <a:srgbClr val="FFD966"/>
          </a:solidFill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9"/>
          <p:cNvSpPr/>
          <p:nvPr/>
        </p:nvSpPr>
        <p:spPr>
          <a:xfrm rot="5400000">
            <a:off x="4450846" y="2439356"/>
            <a:ext cx="56100" cy="333300"/>
          </a:xfrm>
          <a:prstGeom prst="upArrow">
            <a:avLst>
              <a:gd fmla="val 0" name="adj1"/>
              <a:gd fmla="val 50000" name="adj2"/>
            </a:avLst>
          </a:prstGeom>
          <a:solidFill>
            <a:srgbClr val="FFD966"/>
          </a:solidFill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9"/>
          <p:cNvSpPr/>
          <p:nvPr/>
        </p:nvSpPr>
        <p:spPr>
          <a:xfrm rot="-5418383">
            <a:off x="4450835" y="1734001"/>
            <a:ext cx="56101" cy="333300"/>
          </a:xfrm>
          <a:prstGeom prst="upArrow">
            <a:avLst>
              <a:gd fmla="val 0" name="adj1"/>
              <a:gd fmla="val 50000" name="adj2"/>
            </a:avLst>
          </a:prstGeom>
          <a:solidFill>
            <a:srgbClr val="FFD966"/>
          </a:solidFill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9"/>
          <p:cNvSpPr/>
          <p:nvPr/>
        </p:nvSpPr>
        <p:spPr>
          <a:xfrm rot="5400000">
            <a:off x="6363334" y="2115881"/>
            <a:ext cx="56100" cy="333300"/>
          </a:xfrm>
          <a:prstGeom prst="upArrow">
            <a:avLst>
              <a:gd fmla="val 0" name="adj1"/>
              <a:gd fmla="val 50000" name="adj2"/>
            </a:avLst>
          </a:prstGeom>
          <a:solidFill>
            <a:srgbClr val="FFD966"/>
          </a:solidFill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9400" y="2254487"/>
            <a:ext cx="609597" cy="60959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9"/>
          <p:cNvSpPr txBox="1"/>
          <p:nvPr/>
        </p:nvSpPr>
        <p:spPr>
          <a:xfrm>
            <a:off x="6190788" y="1899050"/>
            <a:ext cx="382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FF00"/>
                </a:solidFill>
              </a:rPr>
              <a:t>✔</a:t>
            </a:r>
            <a:endParaRPr sz="2100">
              <a:solidFill>
                <a:srgbClr val="00FF00"/>
              </a:solidFill>
            </a:endParaRPr>
          </a:p>
        </p:txBody>
      </p:sp>
      <p:sp>
        <p:nvSpPr>
          <p:cNvPr id="426" name="Google Shape;426;p39"/>
          <p:cNvSpPr txBox="1"/>
          <p:nvPr/>
        </p:nvSpPr>
        <p:spPr>
          <a:xfrm>
            <a:off x="4287488" y="1490200"/>
            <a:ext cx="382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✘</a:t>
            </a:r>
            <a:endParaRPr sz="2100">
              <a:solidFill>
                <a:srgbClr val="FF0000"/>
              </a:solidFill>
            </a:endParaRPr>
          </a:p>
        </p:txBody>
      </p:sp>
      <p:pic>
        <p:nvPicPr>
          <p:cNvPr id="427" name="Google Shape;42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875" y="1623238"/>
            <a:ext cx="1440773" cy="144077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