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aleway"/>
      <p:regular r:id="rId34"/>
      <p:bold r:id="rId35"/>
      <p:italic r:id="rId36"/>
      <p:boldItalic r:id="rId37"/>
    </p:embeddedFont>
    <p:embeddedFont>
      <p:font typeface="Roboto Thin"/>
      <p:regular r:id="rId38"/>
      <p:bold r:id="rId39"/>
      <p:italic r:id="rId40"/>
      <p:boldItalic r:id="rId41"/>
    </p:embeddedFont>
    <p:embeddedFont>
      <p:font typeface="Roboto Medium"/>
      <p:regular r:id="rId42"/>
      <p:bold r:id="rId43"/>
      <p:italic r:id="rId44"/>
      <p:boldItalic r:id="rId45"/>
    </p:embeddedFont>
    <p:embeddedFont>
      <p:font typeface="Roboto"/>
      <p:regular r:id="rId46"/>
      <p:bold r:id="rId47"/>
      <p:italic r:id="rId48"/>
      <p:boldItalic r:id="rId49"/>
    </p:embeddedFont>
    <p:embeddedFont>
      <p:font typeface="Lato"/>
      <p:regular r:id="rId50"/>
      <p:bold r:id="rId51"/>
      <p:italic r:id="rId52"/>
      <p:boldItalic r:id="rId53"/>
    </p:embeddedFont>
    <p:embeddedFont>
      <p:font typeface="Lora"/>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46F219-8F0C-40EC-B5DB-290B1B46C3B1}">
  <a:tblStyle styleId="{D946F219-8F0C-40EC-B5DB-290B1B46C3B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italic.fntdata"/><Relationship Id="rId42" Type="http://schemas.openxmlformats.org/officeDocument/2006/relationships/font" Target="fonts/RobotoMedium-regular.fntdata"/><Relationship Id="rId41" Type="http://schemas.openxmlformats.org/officeDocument/2006/relationships/font" Target="fonts/RobotoThin-boldItalic.fntdata"/><Relationship Id="rId44" Type="http://schemas.openxmlformats.org/officeDocument/2006/relationships/font" Target="fonts/RobotoMedium-italic.fntdata"/><Relationship Id="rId43" Type="http://schemas.openxmlformats.org/officeDocument/2006/relationships/font" Target="fonts/RobotoMedium-bold.fntdata"/><Relationship Id="rId46" Type="http://schemas.openxmlformats.org/officeDocument/2006/relationships/font" Target="fonts/Roboto-regular.fntdata"/><Relationship Id="rId45" Type="http://schemas.openxmlformats.org/officeDocument/2006/relationships/font" Target="fonts/Roboto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aleway-bold.fntdata"/><Relationship Id="rId34" Type="http://schemas.openxmlformats.org/officeDocument/2006/relationships/font" Target="fonts/Raleway-regular.fntdata"/><Relationship Id="rId37" Type="http://schemas.openxmlformats.org/officeDocument/2006/relationships/font" Target="fonts/Raleway-boldItalic.fntdata"/><Relationship Id="rId36" Type="http://schemas.openxmlformats.org/officeDocument/2006/relationships/font" Target="fonts/Raleway-italic.fntdata"/><Relationship Id="rId39" Type="http://schemas.openxmlformats.org/officeDocument/2006/relationships/font" Target="fonts/RobotoThin-bold.fntdata"/><Relationship Id="rId38" Type="http://schemas.openxmlformats.org/officeDocument/2006/relationships/font" Target="fonts/RobotoThin-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55" Type="http://schemas.openxmlformats.org/officeDocument/2006/relationships/font" Target="fonts/Lora-bold.fntdata"/><Relationship Id="rId10" Type="http://schemas.openxmlformats.org/officeDocument/2006/relationships/slide" Target="slides/slide4.xml"/><Relationship Id="rId54" Type="http://schemas.openxmlformats.org/officeDocument/2006/relationships/font" Target="fonts/Lora-regular.fntdata"/><Relationship Id="rId13" Type="http://schemas.openxmlformats.org/officeDocument/2006/relationships/slide" Target="slides/slide7.xml"/><Relationship Id="rId57" Type="http://schemas.openxmlformats.org/officeDocument/2006/relationships/font" Target="fonts/Lora-boldItalic.fntdata"/><Relationship Id="rId12" Type="http://schemas.openxmlformats.org/officeDocument/2006/relationships/slide" Target="slides/slide6.xml"/><Relationship Id="rId56" Type="http://schemas.openxmlformats.org/officeDocument/2006/relationships/font" Target="fonts/Lora-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thank you for taking the time to come out today. My name is ________ and I would like to introduce you to our Senior Design project, S.U.D.O, which stands for Small-Unit Drone Optimization. We would like to give a thanks to our </a:t>
            </a:r>
            <a:r>
              <a:rPr lang="en"/>
              <a:t>project’s</a:t>
            </a:r>
            <a:r>
              <a:rPr lang="en"/>
              <a:t> </a:t>
            </a:r>
            <a:r>
              <a:rPr lang="en"/>
              <a:t>liaisons: Dr. Peter Khooshabeh, Dr. Paul Fedele, and Dr. Eric Holder from the Army Research Lab, as well as our advisor Dr. David Krum for their awesome communication and guidance.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d1ad03ee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2d1ad03ee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3e297e9f94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3e297e9f94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e9327b103_5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3e9327b103_5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Detection distance is determined by comparing the target sound level at the listener's location to the listener's hearing threshold and background noise level. </a:t>
            </a:r>
            <a:endParaRPr sz="1200">
              <a:solidFill>
                <a:schemeClr val="dk1"/>
              </a:solidFill>
              <a:latin typeface="Lato"/>
              <a:ea typeface="Lato"/>
              <a:cs typeface="Lato"/>
              <a:sym typeface="Lato"/>
            </a:endParaRPr>
          </a:p>
          <a:p>
            <a:pPr indent="-298450" lvl="0" marL="457200" rtl="0" algn="just">
              <a:lnSpc>
                <a:spcPct val="150000"/>
              </a:lnSpc>
              <a:spcBef>
                <a:spcPts val="0"/>
              </a:spcBef>
              <a:spcAft>
                <a:spcPts val="0"/>
              </a:spcAft>
              <a:buClr>
                <a:schemeClr val="dk1"/>
              </a:buClr>
              <a:buSzPts val="1100"/>
              <a:buChar char="●"/>
            </a:pPr>
            <a:r>
              <a:rPr lang="en" sz="1200">
                <a:solidFill>
                  <a:schemeClr val="dk1"/>
                </a:solidFill>
                <a:latin typeface="Lato"/>
                <a:ea typeface="Lato"/>
                <a:cs typeface="Lato"/>
                <a:sym typeface="Lato"/>
              </a:rPr>
              <a:t>Detection is then  confirmed when the target sound is louder than the hearing threshold  and background noise.</a:t>
            </a:r>
            <a:endParaRPr sz="1200">
              <a:solidFill>
                <a:schemeClr val="dk1"/>
              </a:solidFill>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92e7b79a8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92e7b79a8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To accurately calculate the detection distance in our detection model, 4  parameters needed to be taken into account. </a:t>
            </a:r>
            <a:endParaRPr sz="1200">
              <a:solidFill>
                <a:schemeClr val="dk1"/>
              </a:solidFill>
              <a:latin typeface="Lato"/>
              <a:ea typeface="Lato"/>
              <a:cs typeface="Lato"/>
              <a:sym typeface="Lato"/>
            </a:endParaRPr>
          </a:p>
          <a:p>
            <a:pPr indent="-304800" lvl="1" marL="9144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Detection parameters significantly affect the detection distance calculation. </a:t>
            </a:r>
            <a:endParaRPr sz="1200">
              <a:solidFill>
                <a:schemeClr val="dk1"/>
              </a:solidFill>
              <a:latin typeface="Lato"/>
              <a:ea typeface="Lato"/>
              <a:cs typeface="Lato"/>
              <a:sym typeface="Lato"/>
            </a:endParaRPr>
          </a:p>
          <a:p>
            <a:pPr indent="-304800" lvl="1" marL="9144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Listener parameters will affect the listener's ability to detect the target sound. </a:t>
            </a:r>
            <a:endParaRPr sz="1200">
              <a:solidFill>
                <a:schemeClr val="dk1"/>
              </a:solidFill>
              <a:latin typeface="Lato"/>
              <a:ea typeface="Lato"/>
              <a:cs typeface="Lato"/>
              <a:sym typeface="Lato"/>
            </a:endParaRPr>
          </a:p>
          <a:p>
            <a:pPr indent="-304800" lvl="1" marL="9144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Measurement parameters will affect the sound propagation and interaction with the environment.</a:t>
            </a:r>
            <a:endParaRPr sz="1200">
              <a:solidFill>
                <a:schemeClr val="dk1"/>
              </a:solidFill>
              <a:latin typeface="Lato"/>
              <a:ea typeface="Lato"/>
              <a:cs typeface="Lato"/>
              <a:sym typeface="Lato"/>
            </a:endParaRPr>
          </a:p>
          <a:p>
            <a:pPr indent="-304800" lvl="1" marL="914400" rtl="0" algn="just">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Computation parameters will influence the accuracy of the calculation.</a:t>
            </a:r>
            <a:endParaRPr sz="1200">
              <a:solidFill>
                <a:schemeClr val="dk1"/>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1f1b0db3ee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1f1b0db3ee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04800" lvl="0" marL="457200" rtl="0" algn="l">
              <a:spcBef>
                <a:spcPts val="0"/>
              </a:spcBef>
              <a:spcAft>
                <a:spcPts val="0"/>
              </a:spcAft>
              <a:buClr>
                <a:schemeClr val="dk1"/>
              </a:buClr>
              <a:buSzPts val="1200"/>
              <a:buFont typeface="Lato"/>
              <a:buChar char="●"/>
            </a:pPr>
            <a:r>
              <a:rPr lang="en">
                <a:solidFill>
                  <a:schemeClr val="dk1"/>
                </a:solidFill>
              </a:rPr>
              <a:t>A crucial element and first step in developing an effective detection model was to understand the various factors that affect sound propagation such as</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a:solidFill>
                  <a:schemeClr val="dk1"/>
                </a:solidFill>
              </a:rPr>
              <a:t>Each of these factors affect propagation of sound and a person's ability to detect sound. </a:t>
            </a:r>
            <a:endParaRPr>
              <a:solidFill>
                <a:schemeClr val="dk1"/>
              </a:solidFill>
            </a:endParaRPr>
          </a:p>
          <a:p>
            <a:pPr indent="-304800" lvl="0" marL="457200" rtl="0" algn="l">
              <a:lnSpc>
                <a:spcPct val="200000"/>
              </a:lnSpc>
              <a:spcBef>
                <a:spcPts val="0"/>
              </a:spcBef>
              <a:spcAft>
                <a:spcPts val="0"/>
              </a:spcAft>
              <a:buClr>
                <a:schemeClr val="dk1"/>
              </a:buClr>
              <a:buSzPts val="1200"/>
              <a:buFont typeface="Lato"/>
              <a:buChar char="●"/>
            </a:pPr>
            <a:r>
              <a:rPr lang="en">
                <a:solidFill>
                  <a:schemeClr val="dk1"/>
                </a:solidFill>
              </a:rPr>
              <a:t>These factors produce different rates of attenuation versus distance for each frequency, ultimately affecting the ability of a listener to detect a sound event.</a:t>
            </a:r>
            <a:endParaRPr>
              <a:solidFill>
                <a:schemeClr val="dk1"/>
              </a:solidFill>
            </a:endParaRPr>
          </a:p>
          <a:p>
            <a:pPr indent="-304800" lvl="0" marL="457200" rtl="0" algn="l">
              <a:lnSpc>
                <a:spcPct val="200000"/>
              </a:lnSpc>
              <a:spcBef>
                <a:spcPts val="0"/>
              </a:spcBef>
              <a:spcAft>
                <a:spcPts val="0"/>
              </a:spcAft>
              <a:buClr>
                <a:schemeClr val="dk1"/>
              </a:buClr>
              <a:buSzPts val="1200"/>
              <a:buFont typeface="Lato"/>
              <a:buChar char="●"/>
            </a:pPr>
            <a:r>
              <a:rPr lang="en">
                <a:solidFill>
                  <a:schemeClr val="dk1"/>
                </a:solidFill>
              </a:rPr>
              <a:t>Refraction due to wind and temperature gradients may cause excess attenuation of low frequencies and reduce detectability during the day.</a:t>
            </a:r>
            <a:endParaRPr>
              <a:solidFill>
                <a:schemeClr val="dk1"/>
              </a:solidFill>
            </a:endParaRPr>
          </a:p>
          <a:p>
            <a:pPr indent="-298450" lvl="0" marL="457200" rtl="0" algn="l">
              <a:lnSpc>
                <a:spcPct val="200000"/>
              </a:lnSpc>
              <a:spcBef>
                <a:spcPts val="0"/>
              </a:spcBef>
              <a:spcAft>
                <a:spcPts val="0"/>
              </a:spcAft>
              <a:buClr>
                <a:schemeClr val="dk1"/>
              </a:buClr>
              <a:buSzPts val="1100"/>
              <a:buChar char="●"/>
            </a:pPr>
            <a:r>
              <a:rPr lang="en">
                <a:solidFill>
                  <a:schemeClr val="dk1"/>
                </a:solidFill>
              </a:rPr>
              <a:t>At night, lower temperatures near the ground and reduced wind velocities can decrease attenuation provided by the ground effect, lower background noise levels, </a:t>
            </a:r>
            <a:endParaRPr>
              <a:solidFill>
                <a:schemeClr val="dk1"/>
              </a:solidFill>
            </a:endParaRPr>
          </a:p>
          <a:p>
            <a:pPr indent="0" lvl="0" marL="457200" rtl="0" algn="l">
              <a:lnSpc>
                <a:spcPct val="200000"/>
              </a:lnSpc>
              <a:spcBef>
                <a:spcPts val="0"/>
              </a:spcBef>
              <a:spcAft>
                <a:spcPts val="0"/>
              </a:spcAft>
              <a:buClr>
                <a:schemeClr val="dk1"/>
              </a:buClr>
              <a:buSzPts val="1100"/>
              <a:buFont typeface="Arial"/>
              <a:buNone/>
            </a:pPr>
            <a:r>
              <a:rPr lang="en">
                <a:solidFill>
                  <a:schemeClr val="dk1"/>
                </a:solidFill>
              </a:rPr>
              <a:t>and allow sound to be heard at significantly greater distances than during the day.</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3e9327b1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3e9327b1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UI in Unity is made to be as simple as possible compared to the Excel model that was sent to us initially. We wanted to make the user experience as easy as possible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a3b81065a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a3b81065a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We were also tasked with creating a visual model using the data from the auditory </a:t>
            </a:r>
            <a:r>
              <a:rPr lang="en">
                <a:solidFill>
                  <a:schemeClr val="dk1"/>
                </a:solidFill>
              </a:rPr>
              <a:t>detection</a:t>
            </a:r>
            <a:r>
              <a:rPr lang="en">
                <a:solidFill>
                  <a:schemeClr val="dk1"/>
                </a:solidFill>
              </a:rPr>
              <a:t> model specifically using Unity, a 3D game engine and software that will let us create these simulations. For the specific task of 3D model creation we will be using a Docker container that will let the user connect to the OpenDroneMap model creation site or ODM for short. ODM will let us take the images a drone has taken, </a:t>
            </a:r>
            <a:r>
              <a:rPr lang="en">
                <a:solidFill>
                  <a:schemeClr val="dk1"/>
                </a:solidFill>
              </a:rPr>
              <a:t>change</a:t>
            </a:r>
            <a:r>
              <a:rPr lang="en">
                <a:solidFill>
                  <a:schemeClr val="dk1"/>
                </a:solidFill>
              </a:rPr>
              <a:t> the quality of said model with several settings made available, and generate a 3D environment based off of them. Within a reasonable amount of time, the images will be </a:t>
            </a:r>
            <a:r>
              <a:rPr lang="en">
                <a:solidFill>
                  <a:schemeClr val="dk1"/>
                </a:solidFill>
              </a:rPr>
              <a:t>converted into an object file that will be necessary for the Unity visualization process. </a:t>
            </a:r>
            <a:r>
              <a:rPr lang="en">
                <a:solidFill>
                  <a:schemeClr val="dk1"/>
                </a:solidFill>
              </a:rPr>
              <a:t>This will help us get accurate environmental data for a simulation and give the user a more realistic and combined representation of the information that was given. After the 3D environments are generated, we can then transfer them over to Unity where the user will have more control of the environment in question.</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200">
                <a:solidFill>
                  <a:schemeClr val="dk1"/>
                </a:solidFill>
              </a:rPr>
              <a:t>Here we can give an overview of how/why we created a simulated 3D environment , and how it works in conjunction with the Python Detection program to create our 3D Detection Simulation. Why did we choose unity / ODM, and how will the end user interact with this technology.  (Maybe if there is time: how we use simulated objects to add to the detection algorithm by binary decisions…like is there a wall? Is the there a tree obstructing view)</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92e7b79a8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92e7b79a8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Char char="●"/>
            </a:pPr>
            <a:r>
              <a:rPr lang="en">
                <a:solidFill>
                  <a:schemeClr val="dk1"/>
                </a:solidFill>
              </a:rPr>
              <a:t>As mentioned before, Unity is a game engine/software that will let us simulate those environments we have created before and essentially serve as a testing ground for future recon. Using the tools from the ODM site, we can create these accurate 3D environments from a set of a couple of images and easily import them within the same program. When the model is imported, the sandbox </a:t>
            </a:r>
            <a:r>
              <a:rPr lang="en">
                <a:solidFill>
                  <a:schemeClr val="dk1"/>
                </a:solidFill>
              </a:rPr>
              <a:t>environment</a:t>
            </a:r>
            <a:r>
              <a:rPr lang="en">
                <a:solidFill>
                  <a:schemeClr val="dk1"/>
                </a:solidFill>
              </a:rPr>
              <a:t> can be explored in a drones’ point of view where the user can move around and explore freely. The environment created has a detailed textured recreation of the environment using the images as a major reference and it only takes a few seconds to load in. We also made it easy for the user to take control of the drone in the simulation using the standard WASD keys to move and arrow keys to rotate the drone. There is also a sidebar that will let the user edit any changes on the spot relating to the detection distance script values and also be able to change the position and scale of the 3D environment to fit the users needs.</a:t>
            </a:r>
            <a:endParaRPr sz="1000">
              <a:solidFill>
                <a:schemeClr val="dk1"/>
              </a:solidFill>
            </a:endParaRPr>
          </a:p>
          <a:p>
            <a:pPr indent="0" lvl="0" marL="0" rtl="0" algn="l">
              <a:lnSpc>
                <a:spcPct val="115000"/>
              </a:lnSpc>
              <a:spcBef>
                <a:spcPts val="1200"/>
              </a:spcBef>
              <a:spcAft>
                <a:spcPts val="0"/>
              </a:spcAft>
              <a:buNone/>
            </a:pPr>
            <a:r>
              <a:rPr lang="en" sz="1200">
                <a:solidFill>
                  <a:schemeClr val="dk1"/>
                </a:solidFill>
              </a:rPr>
              <a:t>—--------------------------------------------------------------</a:t>
            </a:r>
            <a:endParaRPr sz="1200">
              <a:solidFill>
                <a:schemeClr val="dk1"/>
              </a:solidFill>
            </a:endParaRPr>
          </a:p>
          <a:p>
            <a:pPr indent="0" lvl="0" marL="0" rtl="0" algn="l">
              <a:lnSpc>
                <a:spcPct val="115000"/>
              </a:lnSpc>
              <a:spcBef>
                <a:spcPts val="0"/>
              </a:spcBef>
              <a:spcAft>
                <a:spcPts val="0"/>
              </a:spcAft>
              <a:buNone/>
            </a:pPr>
            <a:r>
              <a:rPr i="1" lang="en" sz="1200">
                <a:solidFill>
                  <a:schemeClr val="dk1"/>
                </a:solidFill>
              </a:rPr>
              <a:t>I think the best way to do this would be to pre-record a screen-grab video of the program working in the optimal way, embed the video, and then explain what parameters were put, etc. This way we avoid any technical difficulties or rendering problems. Or we can make it look like we running the program, but it is actually pre-recorded. What you think?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3e0ccbfc63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3e0ccbfc6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595959"/>
                </a:solidFill>
                <a:latin typeface="Lato"/>
                <a:ea typeface="Lato"/>
                <a:cs typeface="Lato"/>
                <a:sym typeface="Lato"/>
              </a:rPr>
              <a:t>Hello, I'm Raymond and this the premade level using a free New York City block asset that was slightly modified. As well having our drone prefab and human prefab. On the right you can see our simulation running. And on the left you can see some of the parameters that are influencing our model. There are many more parameters but they are more complex and harder to explain in a short amount of time.</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Note: Feel like the gif doesn’t match slide, this slide feels like it’s trying to explain too much.</a:t>
            </a:r>
            <a:endParaRPr sz="1300">
              <a:solidFill>
                <a:srgbClr val="595959"/>
              </a:solidFill>
              <a:latin typeface="Lato"/>
              <a:ea typeface="Lato"/>
              <a:cs typeface="Lato"/>
              <a:sym typeface="Lato"/>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2d1ad03ee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2d1ad03ee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Unity is doing here is using raycasting between the drone and every human in the simulation. Raycasting is essentially a laser, this laser will then return information about what is between the drone and the human. Such as if there are any objects blocking the path and if there are objects blocking the path how many objects are blocking the path as well information of the objects that are blocking the path. We then pass this information to physics auditory model which will then return us a chance of detection that will be shown by the size of the sphere around the drone.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900e2d8e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900e2d8e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team is composed of 9 </a:t>
            </a:r>
            <a:r>
              <a:rPr lang="en"/>
              <a:t>members, and for this research portion of the project, we have divided ourselves into 3 sub-teams:</a:t>
            </a:r>
            <a:endParaRPr/>
          </a:p>
          <a:p>
            <a:pPr indent="-298450" lvl="0" marL="457200" rtl="0" algn="l">
              <a:spcBef>
                <a:spcPts val="0"/>
              </a:spcBef>
              <a:spcAft>
                <a:spcPts val="0"/>
              </a:spcAft>
              <a:buSzPts val="1100"/>
              <a:buChar char="●"/>
            </a:pPr>
            <a:r>
              <a:rPr lang="en"/>
              <a:t>Jonathan and Raymond in the Unity Engine Team</a:t>
            </a:r>
            <a:endParaRPr/>
          </a:p>
          <a:p>
            <a:pPr indent="-298450" lvl="0" marL="457200" rtl="0" algn="l">
              <a:spcBef>
                <a:spcPts val="0"/>
              </a:spcBef>
              <a:spcAft>
                <a:spcPts val="0"/>
              </a:spcAft>
              <a:buSzPts val="1100"/>
              <a:buChar char="●"/>
            </a:pPr>
            <a:r>
              <a:rPr lang="en"/>
              <a:t>Bruck, Peter, Jay, and Myself, in the Data Team</a:t>
            </a:r>
            <a:endParaRPr/>
          </a:p>
          <a:p>
            <a:pPr indent="-298450" lvl="0" marL="457200" rtl="0" algn="l">
              <a:spcBef>
                <a:spcPts val="0"/>
              </a:spcBef>
              <a:spcAft>
                <a:spcPts val="0"/>
              </a:spcAft>
              <a:buSzPts val="1100"/>
              <a:buChar char="●"/>
            </a:pPr>
            <a:r>
              <a:rPr lang="en"/>
              <a:t>Jean Paul, Lloyd, and George in the Documentation Team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3e297e9f94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3e297e9f94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then show this chance of detection in two different ways. Worst case mode and Average case mode.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3e297e9f94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3e297e9f94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in Worst case mode after iterating through every human in the simulation and finding their chance of detection the person that provides the highest chance of detection will be shown on the drone's detection sphere.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3e297e9f94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3e297e9f94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Average case mode works by finding the chance of detection for every person and then taking the average of that next we apply that average to the drone's detection sphere. You can see here the drone's detection are slightly smaller than in worst case mode. Let me go back slide so you can see the difference between the two. Now I will pass it off to George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92e7b79a8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92e7b79a8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92e7b79a8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92e7b79a8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92e7b79a8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92e7b79a8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i="1" lang="en" sz="1000">
                <a:solidFill>
                  <a:schemeClr val="dk1"/>
                </a:solidFill>
              </a:rPr>
              <a:t>Our program does not dynamically detect targets in the field for which to adjust the drone’s range because we would need to actually work with the physical hardware and the capabilities of cameras, rangefinders, and other sensors such as these. A situational example: “Suppose a drone is flying towards an enemy village. The program directs the drone to stay 800 meters from the target, otherwise it will be detected. With its advanced cameras, it accurately spots a target at 1000 meters, and so hovers around the 800 meter mark to get photos of the situation. But then an unspotted enemy appears from behind a tree right below the drone. Does the drone continue taking pictures, since it is already compromised? Or does it quickly turn around an accelerate out of the detection zone of this newly-found target, even though it has already been detected?</a:t>
            </a:r>
            <a:endParaRPr i="1"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92e7b79a8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92e7b79a8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92e7b79a8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92e7b79a8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92e7b79a8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92e7b79a8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92e7b79a8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92e7b79a8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92e7b79a8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92e7b79a8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Why is this project important? With this project, the military can effectively use drones in their reconnaissance missions. To be more specific, it will allow soldiers in small units</a:t>
            </a:r>
            <a:r>
              <a:rPr lang="en" sz="1200">
                <a:solidFill>
                  <a:schemeClr val="dk1"/>
                </a:solidFill>
              </a:rPr>
              <a:t> </a:t>
            </a:r>
            <a:r>
              <a:rPr lang="en" sz="1200">
                <a:solidFill>
                  <a:schemeClr val="dk1"/>
                </a:solidFill>
              </a:rPr>
              <a:t>to utilize the drone in a more safer and discreet way. Since small units can’t access all the resources of the US army at any given moment, we were tasked with developing a human perception model that would help them perform reconnaissance with a drone while staying undetected. The military can also test the model to determine its impact on detectability and how information of the surroundings is collected so they can optimally deploy it into their drones. Because our scope is set in an urban environment, it is essential that the drone can effectively calculate risks of detection to keep casualties and injuries to a minimum.</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92e7b79a8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92e7b79a8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For this project, we used Unity Engine to create simulations for our 3D environments and our detection model. We also used ODM, which is a drone mapping software that allows us generate maps and 3D models from images. With ODM, we can take images from a drone to create our 3D environments which would be visualized in Unity. To code our detection model, we translated Army Research Lab’s auditory detection model from VBA (Visual Basic) to Python so we could compartmentalize various functions in the model for better code readability. With our Python detection program, we can test different input parameters such as environmental or listener conditions to see how they affect a drone’s probability of being detected. However, we weren’t </a:t>
            </a:r>
            <a:r>
              <a:rPr lang="en" sz="1200">
                <a:solidFill>
                  <a:schemeClr val="dk1"/>
                </a:solidFill>
              </a:rPr>
              <a:t>able to incorporate the needed hardware such as a camera or a drone to test our models. In terms of software, we initially had the idea to use YoloV5 to detect objects in real time with our own models. But we realized that with the limitations of our detection model, we couldn’t integrate our model and YoloV5 into an actual drone with the timeframe we had.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2d1ad03e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2d1ad03e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595959"/>
                </a:solidFill>
                <a:latin typeface="Lato"/>
                <a:ea typeface="Lato"/>
                <a:cs typeface="Lato"/>
                <a:sym typeface="Lato"/>
              </a:rPr>
              <a:t>Our source data came from the Army Research Lab in the form of various research documents on acoustic and visual perception, which included Department of Defense findings on live experiments, academic research papers, and models of auditory detection conditions in Microsoft Excel format.</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The most relevant data for us came in the form of the Auditory Detection Model, since it contained background macros running through the use of Visual Basic code, which we were able to extract and translate for use in our program. The auditory model also seemed like the most logical place to begin creating our complex Detection Model,  because of the large number of variables that affect human perception of an auditory target, which we could incorporate into our algorithm. This would be much more beneficial to the accuracy of our model, especially in our given urban environment, than visual perception during this particular phase of the project. </a:t>
            </a:r>
            <a:endParaRPr i="1" sz="1300">
              <a:solidFill>
                <a:srgbClr val="595959"/>
              </a:solidFill>
              <a:latin typeface="Lato"/>
              <a:ea typeface="Lato"/>
              <a:cs typeface="Lato"/>
              <a:sym typeface="Lato"/>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2d1ad03e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2d1ad03e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i="1"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One of the greatest challenges for our project was to interpret the data given to us, and convert it into something meaningful. We were given models for auditory and visual perception that had been put together by physics research scientists over the course of decades. To even begin to comprehend the formulae needed to grasp the big picture of what was going on took almost the entirety of last semester, and a lot of our sanity. And we were still simply scratching the surface of what all of this meant. The auditory model alone was affected by factors such as relative humidity, atmospheric refraction, environmental sound dampening, temperature, ground effect, barrier attenuation, scalar diffraction, and weighted octave-bands,  where the propagation loss contributed by each of these factors across a frequency band of 50-10k hertz affected the overall detection output. </a:t>
            </a:r>
            <a:endParaRPr sz="1300">
              <a:solidFill>
                <a:srgbClr val="595959"/>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rPr lang="en" sz="1300">
                <a:solidFill>
                  <a:srgbClr val="595959"/>
                </a:solidFill>
                <a:latin typeface="Lato"/>
                <a:ea typeface="Lato"/>
                <a:cs typeface="Lato"/>
                <a:sym typeface="Lato"/>
              </a:rPr>
              <a:t>So we analyzed the problem at a high-level, switched gears, and made use of the skills we do have: understanding the programming process and employing algorithms to properly utilize any type of data. We didn’t necessarily need to understand all the math behind this, but we could still piece together enough information to create a modern Python program that could be tested against the provided data, then visually represent that within the Unity 3D environment.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d1ad03ee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d1ad03ee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lnSpcReduction="10000"/>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S.U.D.O</a:t>
            </a:r>
            <a:endParaRPr/>
          </a:p>
          <a:p>
            <a:pPr indent="0" lvl="0" marL="0" rtl="0" algn="l">
              <a:spcBef>
                <a:spcPts val="0"/>
              </a:spcBef>
              <a:spcAft>
                <a:spcPts val="0"/>
              </a:spcAft>
              <a:buNone/>
            </a:pPr>
            <a:r>
              <a:rPr lang="en" sz="1600"/>
              <a:t>Small-Unit Drone Optimization</a:t>
            </a:r>
            <a:endParaRPr sz="1600"/>
          </a:p>
        </p:txBody>
      </p:sp>
      <p:sp>
        <p:nvSpPr>
          <p:cNvPr id="87" name="Google Shape;87;p13"/>
          <p:cNvSpPr txBox="1"/>
          <p:nvPr>
            <p:ph idx="1" type="subTitle"/>
          </p:nvPr>
        </p:nvSpPr>
        <p:spPr>
          <a:xfrm>
            <a:off x="729625" y="2492325"/>
            <a:ext cx="7981500" cy="19548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sz="1400">
                <a:solidFill>
                  <a:srgbClr val="38761D"/>
                </a:solidFill>
              </a:rPr>
              <a:t>Project Sponsor / Liaison: Army Research Lab (ARL)</a:t>
            </a:r>
            <a:endParaRPr sz="1400">
              <a:solidFill>
                <a:srgbClr val="38761D"/>
              </a:solidFill>
            </a:endParaRPr>
          </a:p>
          <a:p>
            <a:pPr indent="-317500" lvl="0" marL="457200" rtl="0" algn="l">
              <a:lnSpc>
                <a:spcPct val="115000"/>
              </a:lnSpc>
              <a:spcBef>
                <a:spcPts val="1200"/>
              </a:spcBef>
              <a:spcAft>
                <a:spcPts val="0"/>
              </a:spcAft>
              <a:buClr>
                <a:srgbClr val="38761D"/>
              </a:buClr>
              <a:buSzPts val="1400"/>
              <a:buChar char="❖"/>
            </a:pPr>
            <a:r>
              <a:rPr lang="en" sz="1400">
                <a:solidFill>
                  <a:srgbClr val="38761D"/>
                </a:solidFill>
              </a:rPr>
              <a:t>Dr. Peter Khooshabeh - </a:t>
            </a:r>
            <a:r>
              <a:rPr i="1" lang="en" sz="1400">
                <a:solidFill>
                  <a:srgbClr val="38761D"/>
                </a:solidFill>
              </a:rPr>
              <a:t>Regional Lead</a:t>
            </a:r>
            <a:endParaRPr i="1" sz="1400">
              <a:solidFill>
                <a:srgbClr val="38761D"/>
              </a:solidFill>
            </a:endParaRPr>
          </a:p>
          <a:p>
            <a:pPr indent="-317500" lvl="0" marL="457200" rtl="0" algn="l">
              <a:lnSpc>
                <a:spcPct val="115000"/>
              </a:lnSpc>
              <a:spcBef>
                <a:spcPts val="0"/>
              </a:spcBef>
              <a:spcAft>
                <a:spcPts val="0"/>
              </a:spcAft>
              <a:buClr>
                <a:srgbClr val="38761D"/>
              </a:buClr>
              <a:buSzPts val="1400"/>
              <a:buChar char="❖"/>
            </a:pPr>
            <a:r>
              <a:rPr lang="en" sz="1400">
                <a:solidFill>
                  <a:srgbClr val="38761D"/>
                </a:solidFill>
              </a:rPr>
              <a:t>Dr. Paul Fedele - </a:t>
            </a:r>
            <a:r>
              <a:rPr i="1" lang="en" sz="1400">
                <a:solidFill>
                  <a:srgbClr val="38761D"/>
                </a:solidFill>
              </a:rPr>
              <a:t>Physical Scientist</a:t>
            </a:r>
            <a:endParaRPr i="1" sz="1400">
              <a:solidFill>
                <a:srgbClr val="38761D"/>
              </a:solidFill>
            </a:endParaRPr>
          </a:p>
          <a:p>
            <a:pPr indent="-317500" lvl="0" marL="457200" rtl="0" algn="l">
              <a:lnSpc>
                <a:spcPct val="115000"/>
              </a:lnSpc>
              <a:spcBef>
                <a:spcPts val="0"/>
              </a:spcBef>
              <a:spcAft>
                <a:spcPts val="0"/>
              </a:spcAft>
              <a:buClr>
                <a:srgbClr val="38761D"/>
              </a:buClr>
              <a:buSzPts val="1400"/>
              <a:buChar char="❖"/>
            </a:pPr>
            <a:r>
              <a:rPr lang="en" sz="1400">
                <a:solidFill>
                  <a:srgbClr val="38761D"/>
                </a:solidFill>
              </a:rPr>
              <a:t>Dr. Eric Holder - </a:t>
            </a:r>
            <a:r>
              <a:rPr i="1" lang="en" sz="1400">
                <a:solidFill>
                  <a:srgbClr val="38761D"/>
                </a:solidFill>
              </a:rPr>
              <a:t>Research Psychologist</a:t>
            </a:r>
            <a:endParaRPr i="1" sz="1700">
              <a:solidFill>
                <a:srgbClr val="38761D"/>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Advisor: Dr. David Krum</a:t>
            </a:r>
            <a:endParaRPr/>
          </a:p>
        </p:txBody>
      </p:sp>
      <p:sp>
        <p:nvSpPr>
          <p:cNvPr id="88" name="Google Shape;88;p13"/>
          <p:cNvSpPr txBox="1"/>
          <p:nvPr/>
        </p:nvSpPr>
        <p:spPr>
          <a:xfrm>
            <a:off x="7170600" y="4576850"/>
            <a:ext cx="18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Jean Paul Espinosa</a:t>
            </a:r>
            <a:endParaRPr>
              <a:solidFill>
                <a:srgbClr val="595959"/>
              </a:solidFill>
              <a:latin typeface="Lato"/>
              <a:ea typeface="Lato"/>
              <a:cs typeface="Lato"/>
              <a:sym typeface="Lato"/>
            </a:endParaRPr>
          </a:p>
        </p:txBody>
      </p:sp>
      <p:pic>
        <p:nvPicPr>
          <p:cNvPr id="89" name="Google Shape;89;p13"/>
          <p:cNvPicPr preferRelativeResize="0"/>
          <p:nvPr/>
        </p:nvPicPr>
        <p:blipFill>
          <a:blip r:embed="rId3">
            <a:alphaModFix/>
          </a:blip>
          <a:stretch>
            <a:fillRect/>
          </a:stretch>
        </p:blipFill>
        <p:spPr>
          <a:xfrm>
            <a:off x="5330574" y="2706149"/>
            <a:ext cx="1699827" cy="596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Python Detection Program (cont..)</a:t>
            </a:r>
            <a:endParaRPr/>
          </a:p>
        </p:txBody>
      </p:sp>
      <p:sp>
        <p:nvSpPr>
          <p:cNvPr id="162" name="Google Shape;162;p22"/>
          <p:cNvSpPr txBox="1"/>
          <p:nvPr/>
        </p:nvSpPr>
        <p:spPr>
          <a:xfrm>
            <a:off x="7626900" y="4621825"/>
            <a:ext cx="11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Lato"/>
                <a:ea typeface="Lato"/>
                <a:cs typeface="Lato"/>
                <a:sym typeface="Lato"/>
              </a:rPr>
              <a:t>Peter Han</a:t>
            </a:r>
            <a:endParaRPr>
              <a:solidFill>
                <a:schemeClr val="accent1"/>
              </a:solidFill>
              <a:latin typeface="Lato"/>
              <a:ea typeface="Lato"/>
              <a:cs typeface="Lato"/>
              <a:sym typeface="Lato"/>
            </a:endParaRPr>
          </a:p>
        </p:txBody>
      </p:sp>
      <p:pic>
        <p:nvPicPr>
          <p:cNvPr id="163" name="Google Shape;163;p22"/>
          <p:cNvPicPr preferRelativeResize="0"/>
          <p:nvPr/>
        </p:nvPicPr>
        <p:blipFill>
          <a:blip r:embed="rId3">
            <a:alphaModFix/>
          </a:blip>
          <a:stretch>
            <a:fillRect/>
          </a:stretch>
        </p:blipFill>
        <p:spPr>
          <a:xfrm>
            <a:off x="1203025" y="1902350"/>
            <a:ext cx="6367376" cy="2719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3"/>
          <p:cNvPicPr preferRelativeResize="0"/>
          <p:nvPr/>
        </p:nvPicPr>
        <p:blipFill>
          <a:blip r:embed="rId3">
            <a:alphaModFix/>
          </a:blip>
          <a:stretch>
            <a:fillRect/>
          </a:stretch>
        </p:blipFill>
        <p:spPr>
          <a:xfrm>
            <a:off x="1221761" y="1634975"/>
            <a:ext cx="6704076" cy="2984850"/>
          </a:xfrm>
          <a:prstGeom prst="rect">
            <a:avLst/>
          </a:prstGeom>
          <a:noFill/>
          <a:ln>
            <a:noFill/>
          </a:ln>
        </p:spPr>
      </p:pic>
      <p:sp>
        <p:nvSpPr>
          <p:cNvPr id="169" name="Google Shape;169;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Python Detection Program (cont..)</a:t>
            </a:r>
            <a:endParaRPr/>
          </a:p>
        </p:txBody>
      </p:sp>
      <p:sp>
        <p:nvSpPr>
          <p:cNvPr id="170" name="Google Shape;170;p23"/>
          <p:cNvSpPr txBox="1"/>
          <p:nvPr/>
        </p:nvSpPr>
        <p:spPr>
          <a:xfrm>
            <a:off x="7603450" y="4582750"/>
            <a:ext cx="11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Lato"/>
                <a:ea typeface="Lato"/>
                <a:cs typeface="Lato"/>
                <a:sym typeface="Lato"/>
              </a:rPr>
              <a:t>Peter Han</a:t>
            </a:r>
            <a:endParaRPr>
              <a:solidFill>
                <a:schemeClr val="accen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4"/>
          <p:cNvSpPr txBox="1"/>
          <p:nvPr>
            <p:ph type="title"/>
          </p:nvPr>
        </p:nvSpPr>
        <p:spPr>
          <a:xfrm>
            <a:off x="72780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t>Detection Model</a:t>
            </a:r>
            <a:endParaRPr sz="2300"/>
          </a:p>
        </p:txBody>
      </p:sp>
      <p:sp>
        <p:nvSpPr>
          <p:cNvPr id="176" name="Google Shape;176;p24"/>
          <p:cNvSpPr txBox="1"/>
          <p:nvPr/>
        </p:nvSpPr>
        <p:spPr>
          <a:xfrm>
            <a:off x="7769700" y="4680775"/>
            <a:ext cx="242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Bruck Negash</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pic>
        <p:nvPicPr>
          <p:cNvPr id="177" name="Google Shape;177;p24"/>
          <p:cNvPicPr preferRelativeResize="0"/>
          <p:nvPr/>
        </p:nvPicPr>
        <p:blipFill>
          <a:blip r:embed="rId3">
            <a:alphaModFix/>
          </a:blip>
          <a:stretch>
            <a:fillRect/>
          </a:stretch>
        </p:blipFill>
        <p:spPr>
          <a:xfrm>
            <a:off x="2114800" y="1853850"/>
            <a:ext cx="4539275" cy="3191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72780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t>Detection Model</a:t>
            </a:r>
            <a:endParaRPr sz="2300"/>
          </a:p>
        </p:txBody>
      </p:sp>
      <p:sp>
        <p:nvSpPr>
          <p:cNvPr id="183" name="Google Shape;183;p25"/>
          <p:cNvSpPr txBox="1"/>
          <p:nvPr/>
        </p:nvSpPr>
        <p:spPr>
          <a:xfrm>
            <a:off x="7769700" y="4680775"/>
            <a:ext cx="242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Bruck Negash</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grpSp>
        <p:nvGrpSpPr>
          <p:cNvPr id="184" name="Google Shape;184;p25"/>
          <p:cNvGrpSpPr/>
          <p:nvPr/>
        </p:nvGrpSpPr>
        <p:grpSpPr>
          <a:xfrm>
            <a:off x="1197355" y="1938844"/>
            <a:ext cx="6749283" cy="812035"/>
            <a:chOff x="1593000" y="2322568"/>
            <a:chExt cx="5958053" cy="753279"/>
          </a:xfrm>
        </p:grpSpPr>
        <p:sp>
          <p:nvSpPr>
            <p:cNvPr id="185" name="Google Shape;185;p25"/>
            <p:cNvSpPr/>
            <p:nvPr/>
          </p:nvSpPr>
          <p:spPr>
            <a:xfrm>
              <a:off x="3728373" y="2322577"/>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5"/>
            <p:cNvSpPr/>
            <p:nvPr/>
          </p:nvSpPr>
          <p:spPr>
            <a:xfrm flipH="1">
              <a:off x="2283025" y="2322575"/>
              <a:ext cx="18444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5"/>
            <p:cNvSpPr/>
            <p:nvPr/>
          </p:nvSpPr>
          <p:spPr>
            <a:xfrm rot="-5400000">
              <a:off x="3501574" y="1934671"/>
              <a:ext cx="643356" cy="1419149"/>
            </a:xfrm>
            <a:prstGeom prst="flowChartOffpageConnector">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Detection Parameters</a:t>
              </a:r>
              <a:endParaRPr sz="1000">
                <a:solidFill>
                  <a:srgbClr val="FFFFFF"/>
                </a:solidFill>
                <a:latin typeface="Roboto"/>
                <a:ea typeface="Roboto"/>
                <a:cs typeface="Roboto"/>
                <a:sym typeface="Roboto"/>
              </a:endParaRPr>
            </a:p>
          </p:txBody>
        </p:sp>
        <p:sp>
          <p:nvSpPr>
            <p:cNvPr id="189" name="Google Shape;189;p2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p:nvPr/>
          </p:nvSpPr>
          <p:spPr>
            <a:xfrm>
              <a:off x="1593000" y="2322575"/>
              <a:ext cx="6900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191" name="Google Shape;191;p25"/>
            <p:cNvSpPr/>
            <p:nvPr/>
          </p:nvSpPr>
          <p:spPr>
            <a:xfrm>
              <a:off x="4387853" y="2323747"/>
              <a:ext cx="3163200" cy="752100"/>
            </a:xfrm>
            <a:prstGeom prst="rect">
              <a:avLst/>
            </a:prstGeom>
            <a:noFill/>
            <a:ln>
              <a:noFill/>
            </a:ln>
          </p:spPr>
          <p:txBody>
            <a:bodyPr anchorCtr="0" anchor="ctr" bIns="91425" lIns="91425" spcFirstLastPara="1" rIns="91425" wrap="square" tIns="91425">
              <a:noAutofit/>
            </a:bodyPr>
            <a:lstStyle/>
            <a:p>
              <a:pPr indent="-279400" lvl="0" marL="457200" rtl="0" algn="l">
                <a:lnSpc>
                  <a:spcPct val="100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Sound Source Height</a:t>
              </a:r>
              <a:endParaRPr sz="800">
                <a:solidFill>
                  <a:srgbClr val="1A1A1A"/>
                </a:solidFill>
                <a:latin typeface="Roboto"/>
                <a:ea typeface="Roboto"/>
                <a:cs typeface="Roboto"/>
                <a:sym typeface="Roboto"/>
              </a:endParaRPr>
            </a:p>
            <a:p>
              <a:pPr indent="-279400" lvl="0" marL="457200" rtl="0" algn="l">
                <a:lnSpc>
                  <a:spcPct val="100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Height of the Listener</a:t>
              </a:r>
              <a:endParaRPr sz="800">
                <a:solidFill>
                  <a:srgbClr val="1A1A1A"/>
                </a:solidFill>
                <a:latin typeface="Roboto"/>
                <a:ea typeface="Roboto"/>
                <a:cs typeface="Roboto"/>
                <a:sym typeface="Roboto"/>
              </a:endParaRPr>
            </a:p>
            <a:p>
              <a:pPr indent="-279400" lvl="0" marL="457200" rtl="0" algn="l">
                <a:lnSpc>
                  <a:spcPct val="100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Temperature</a:t>
              </a:r>
              <a:endParaRPr sz="800">
                <a:solidFill>
                  <a:srgbClr val="1A1A1A"/>
                </a:solidFill>
                <a:latin typeface="Roboto"/>
                <a:ea typeface="Roboto"/>
                <a:cs typeface="Roboto"/>
                <a:sym typeface="Roboto"/>
              </a:endParaRPr>
            </a:p>
            <a:p>
              <a:pPr indent="-279400" lvl="0" marL="457200" rtl="0" algn="l">
                <a:lnSpc>
                  <a:spcPct val="100000"/>
                </a:lnSpc>
                <a:spcBef>
                  <a:spcPts val="0"/>
                </a:spcBef>
                <a:spcAft>
                  <a:spcPts val="0"/>
                </a:spcAft>
                <a:buClr>
                  <a:srgbClr val="1A1A1A"/>
                </a:buClr>
                <a:buSzPts val="800"/>
                <a:buFont typeface="Roboto"/>
                <a:buChar char="●"/>
              </a:pPr>
              <a:r>
                <a:rPr lang="en" sz="800">
                  <a:solidFill>
                    <a:schemeClr val="dk2"/>
                  </a:solidFill>
                  <a:latin typeface="Roboto"/>
                  <a:ea typeface="Roboto"/>
                  <a:cs typeface="Roboto"/>
                  <a:sym typeface="Roboto"/>
                </a:rPr>
                <a:t>Relative Humidity</a:t>
              </a:r>
              <a:endParaRPr sz="800">
                <a:solidFill>
                  <a:schemeClr val="dk2"/>
                </a:solidFill>
                <a:latin typeface="Roboto"/>
                <a:ea typeface="Roboto"/>
                <a:cs typeface="Roboto"/>
                <a:sym typeface="Roboto"/>
              </a:endParaRPr>
            </a:p>
            <a:p>
              <a:pPr indent="-279400" lvl="0" marL="457200" rtl="0" algn="l">
                <a:lnSpc>
                  <a:spcPct val="100000"/>
                </a:lnSpc>
                <a:spcBef>
                  <a:spcPts val="0"/>
                </a:spcBef>
                <a:spcAft>
                  <a:spcPts val="0"/>
                </a:spcAft>
                <a:buClr>
                  <a:srgbClr val="1A1A1A"/>
                </a:buClr>
                <a:buSzPts val="800"/>
                <a:buFont typeface="Roboto"/>
                <a:buChar char="●"/>
              </a:pPr>
              <a:r>
                <a:rPr lang="en" sz="800">
                  <a:solidFill>
                    <a:schemeClr val="dk2"/>
                  </a:solidFill>
                  <a:latin typeface="Roboto"/>
                  <a:ea typeface="Roboto"/>
                  <a:cs typeface="Roboto"/>
                  <a:sym typeface="Roboto"/>
                </a:rPr>
                <a:t>Atmospheric Condition</a:t>
              </a:r>
              <a:endParaRPr sz="800">
                <a:solidFill>
                  <a:schemeClr val="dk2"/>
                </a:solidFill>
                <a:latin typeface="Roboto"/>
                <a:ea typeface="Roboto"/>
                <a:cs typeface="Roboto"/>
                <a:sym typeface="Roboto"/>
              </a:endParaRPr>
            </a:p>
            <a:p>
              <a:pPr indent="0" lvl="0" marL="457200" rtl="0" algn="l">
                <a:lnSpc>
                  <a:spcPct val="100000"/>
                </a:lnSpc>
                <a:spcBef>
                  <a:spcPts val="0"/>
                </a:spcBef>
                <a:spcAft>
                  <a:spcPts val="0"/>
                </a:spcAft>
                <a:buNone/>
              </a:pPr>
              <a:r>
                <a:t/>
              </a:r>
              <a:endParaRPr sz="800">
                <a:solidFill>
                  <a:srgbClr val="1A1A1A"/>
                </a:solidFill>
                <a:latin typeface="Roboto"/>
                <a:ea typeface="Roboto"/>
                <a:cs typeface="Roboto"/>
                <a:sym typeface="Roboto"/>
              </a:endParaRPr>
            </a:p>
          </p:txBody>
        </p:sp>
      </p:grpSp>
      <p:grpSp>
        <p:nvGrpSpPr>
          <p:cNvPr id="192" name="Google Shape;192;p25"/>
          <p:cNvGrpSpPr/>
          <p:nvPr/>
        </p:nvGrpSpPr>
        <p:grpSpPr>
          <a:xfrm>
            <a:off x="1197388" y="3351072"/>
            <a:ext cx="6749194" cy="693693"/>
            <a:chOff x="1593000" y="2322568"/>
            <a:chExt cx="5957975" cy="643500"/>
          </a:xfrm>
        </p:grpSpPr>
        <p:sp>
          <p:nvSpPr>
            <p:cNvPr id="193" name="Google Shape;193;p2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5"/>
            <p:cNvSpPr/>
            <p:nvPr/>
          </p:nvSpPr>
          <p:spPr>
            <a:xfrm flipH="1">
              <a:off x="2283025" y="2322575"/>
              <a:ext cx="18444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5"/>
            <p:cNvSpPr/>
            <p:nvPr/>
          </p:nvSpPr>
          <p:spPr>
            <a:xfrm rot="-5400000">
              <a:off x="3501574" y="1934671"/>
              <a:ext cx="643356" cy="1419149"/>
            </a:xfrm>
            <a:prstGeom prst="flowChartOffpageConnector">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Measurement Parameters</a:t>
              </a:r>
              <a:endParaRPr sz="1000">
                <a:solidFill>
                  <a:srgbClr val="FFFFFF"/>
                </a:solidFill>
                <a:latin typeface="Roboto"/>
                <a:ea typeface="Roboto"/>
                <a:cs typeface="Roboto"/>
                <a:sym typeface="Roboto"/>
              </a:endParaRPr>
            </a:p>
          </p:txBody>
        </p:sp>
        <p:sp>
          <p:nvSpPr>
            <p:cNvPr id="197" name="Google Shape;197;p2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5"/>
            <p:cNvSpPr/>
            <p:nvPr/>
          </p:nvSpPr>
          <p:spPr>
            <a:xfrm>
              <a:off x="1593000" y="2322575"/>
              <a:ext cx="6900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199" name="Google Shape;199;p2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Distance of the Sound Source</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Height of the Sound Source Above Ground</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Height of the Microphone Above Ground</a:t>
              </a:r>
              <a:endParaRPr sz="800">
                <a:solidFill>
                  <a:srgbClr val="1A1A1A"/>
                </a:solidFill>
                <a:latin typeface="Roboto"/>
                <a:ea typeface="Roboto"/>
                <a:cs typeface="Roboto"/>
                <a:sym typeface="Roboto"/>
              </a:endParaRPr>
            </a:p>
          </p:txBody>
        </p:sp>
      </p:grpSp>
      <p:grpSp>
        <p:nvGrpSpPr>
          <p:cNvPr id="200" name="Google Shape;200;p25"/>
          <p:cNvGrpSpPr/>
          <p:nvPr/>
        </p:nvGrpSpPr>
        <p:grpSpPr>
          <a:xfrm>
            <a:off x="1197388" y="2645069"/>
            <a:ext cx="6749194" cy="693693"/>
            <a:chOff x="1593000" y="2322568"/>
            <a:chExt cx="5957975" cy="643500"/>
          </a:xfrm>
        </p:grpSpPr>
        <p:sp>
          <p:nvSpPr>
            <p:cNvPr id="201" name="Google Shape;201;p2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p:nvPr/>
          </p:nvSpPr>
          <p:spPr>
            <a:xfrm flipH="1">
              <a:off x="2283025" y="2322575"/>
              <a:ext cx="18444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p:nvPr/>
          </p:nvSpPr>
          <p:spPr>
            <a:xfrm rot="-5400000">
              <a:off x="3501574" y="1934671"/>
              <a:ext cx="643356" cy="1419149"/>
            </a:xfrm>
            <a:prstGeom prst="flowChartOffpageConnector">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Listener Parameters</a:t>
              </a:r>
              <a:endParaRPr sz="1000">
                <a:solidFill>
                  <a:srgbClr val="FFFFFF"/>
                </a:solidFill>
                <a:latin typeface="Roboto"/>
                <a:ea typeface="Roboto"/>
                <a:cs typeface="Roboto"/>
                <a:sym typeface="Roboto"/>
              </a:endParaRPr>
            </a:p>
          </p:txBody>
        </p:sp>
        <p:sp>
          <p:nvSpPr>
            <p:cNvPr id="205" name="Google Shape;205;p2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p:nvPr/>
          </p:nvSpPr>
          <p:spPr>
            <a:xfrm>
              <a:off x="1593000" y="2322575"/>
              <a:ext cx="6900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207" name="Google Shape;207;p2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Critical Bandwidth of human hearing</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Hit Probability</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False Alarm Rate</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Listener Efficiency</a:t>
              </a:r>
              <a:endParaRPr sz="800">
                <a:solidFill>
                  <a:srgbClr val="1A1A1A"/>
                </a:solidFill>
                <a:latin typeface="Roboto"/>
                <a:ea typeface="Roboto"/>
                <a:cs typeface="Roboto"/>
                <a:sym typeface="Roboto"/>
              </a:endParaRPr>
            </a:p>
          </p:txBody>
        </p:sp>
      </p:grpSp>
      <p:grpSp>
        <p:nvGrpSpPr>
          <p:cNvPr id="208" name="Google Shape;208;p25"/>
          <p:cNvGrpSpPr/>
          <p:nvPr/>
        </p:nvGrpSpPr>
        <p:grpSpPr>
          <a:xfrm>
            <a:off x="1197404" y="4057082"/>
            <a:ext cx="6749194" cy="693693"/>
            <a:chOff x="1593000" y="2322568"/>
            <a:chExt cx="5957975" cy="643500"/>
          </a:xfrm>
        </p:grpSpPr>
        <p:sp>
          <p:nvSpPr>
            <p:cNvPr id="209" name="Google Shape;209;p2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5"/>
            <p:cNvSpPr/>
            <p:nvPr/>
          </p:nvSpPr>
          <p:spPr>
            <a:xfrm flipH="1">
              <a:off x="2283025" y="2322575"/>
              <a:ext cx="18444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5"/>
            <p:cNvSpPr/>
            <p:nvPr/>
          </p:nvSpPr>
          <p:spPr>
            <a:xfrm rot="-5400000">
              <a:off x="3501574" y="1934671"/>
              <a:ext cx="643356" cy="1419149"/>
            </a:xfrm>
            <a:prstGeom prst="flowChartOffpageConnector">
              <a:avLst/>
            </a:prstGeom>
            <a:solidFill>
              <a:srgbClr val="6AA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Computation Parameters</a:t>
              </a:r>
              <a:endParaRPr sz="1000">
                <a:solidFill>
                  <a:srgbClr val="FFFFFF"/>
                </a:solidFill>
                <a:latin typeface="Roboto"/>
                <a:ea typeface="Roboto"/>
                <a:cs typeface="Roboto"/>
                <a:sym typeface="Roboto"/>
              </a:endParaRPr>
            </a:p>
          </p:txBody>
        </p:sp>
        <p:sp>
          <p:nvSpPr>
            <p:cNvPr id="213" name="Google Shape;213;p2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5"/>
            <p:cNvSpPr/>
            <p:nvPr/>
          </p:nvSpPr>
          <p:spPr>
            <a:xfrm>
              <a:off x="1593000" y="2322575"/>
              <a:ext cx="690000" cy="642600"/>
            </a:xfrm>
            <a:prstGeom prst="rect">
              <a:avLst/>
            </a:prstGeom>
            <a:solidFill>
              <a:srgbClr val="6AA4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215" name="Google Shape;215;p2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Target Spectrum</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Background Spectrum</a:t>
              </a:r>
              <a:endParaRPr sz="800">
                <a:solidFill>
                  <a:srgbClr val="1A1A1A"/>
                </a:solidFill>
                <a:latin typeface="Roboto"/>
                <a:ea typeface="Roboto"/>
                <a:cs typeface="Roboto"/>
                <a:sym typeface="Roboto"/>
              </a:endParaRPr>
            </a:p>
            <a:p>
              <a:pPr indent="-279400" lvl="0" marL="457200" rtl="0" algn="l">
                <a:lnSpc>
                  <a:spcPct val="115000"/>
                </a:lnSpc>
                <a:spcBef>
                  <a:spcPts val="0"/>
                </a:spcBef>
                <a:spcAft>
                  <a:spcPts val="0"/>
                </a:spcAft>
                <a:buClr>
                  <a:srgbClr val="1A1A1A"/>
                </a:buClr>
                <a:buSzPts val="800"/>
                <a:buFont typeface="Roboto"/>
                <a:buChar char="●"/>
              </a:pPr>
              <a:r>
                <a:rPr lang="en" sz="800">
                  <a:solidFill>
                    <a:srgbClr val="1A1A1A"/>
                  </a:solidFill>
                  <a:latin typeface="Roboto"/>
                  <a:ea typeface="Roboto"/>
                  <a:cs typeface="Roboto"/>
                  <a:sym typeface="Roboto"/>
                </a:rPr>
                <a:t>Detection Range Precision</a:t>
              </a:r>
              <a:endParaRPr sz="800">
                <a:solidFill>
                  <a:srgbClr val="1A1A1A"/>
                </a:solidFill>
                <a:latin typeface="Roboto"/>
                <a:ea typeface="Roboto"/>
                <a:cs typeface="Roboto"/>
                <a:sym typeface="Robo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Detection Model</a:t>
            </a:r>
            <a:endParaRPr/>
          </a:p>
        </p:txBody>
      </p:sp>
      <p:sp>
        <p:nvSpPr>
          <p:cNvPr id="221" name="Google Shape;221;p26"/>
          <p:cNvSpPr txBox="1"/>
          <p:nvPr/>
        </p:nvSpPr>
        <p:spPr>
          <a:xfrm>
            <a:off x="6269150" y="3117325"/>
            <a:ext cx="143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222" name="Google Shape;222;p26"/>
          <p:cNvSpPr txBox="1"/>
          <p:nvPr/>
        </p:nvSpPr>
        <p:spPr>
          <a:xfrm>
            <a:off x="7856725" y="4645850"/>
            <a:ext cx="242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Bruck Negash</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sp>
        <p:nvSpPr>
          <p:cNvPr id="223" name="Google Shape;223;p26"/>
          <p:cNvSpPr/>
          <p:nvPr/>
        </p:nvSpPr>
        <p:spPr>
          <a:xfrm>
            <a:off x="1663245" y="2420535"/>
            <a:ext cx="353400" cy="36900"/>
          </a:xfrm>
          <a:prstGeom prst="roundRect">
            <a:avLst>
              <a:gd fmla="val 5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a:off x="3004682" y="2420535"/>
            <a:ext cx="353400" cy="36900"/>
          </a:xfrm>
          <a:prstGeom prst="roundRect">
            <a:avLst>
              <a:gd fmla="val 5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6"/>
          <p:cNvSpPr/>
          <p:nvPr/>
        </p:nvSpPr>
        <p:spPr>
          <a:xfrm>
            <a:off x="4359045" y="2420535"/>
            <a:ext cx="353400" cy="36900"/>
          </a:xfrm>
          <a:prstGeom prst="roundRect">
            <a:avLst>
              <a:gd fmla="val 5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5713920" y="2420535"/>
            <a:ext cx="353400" cy="36900"/>
          </a:xfrm>
          <a:prstGeom prst="roundRect">
            <a:avLst>
              <a:gd fmla="val 5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a:off x="7079582" y="2420535"/>
            <a:ext cx="353400" cy="36900"/>
          </a:xfrm>
          <a:prstGeom prst="roundRect">
            <a:avLst>
              <a:gd fmla="val 5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26"/>
          <p:cNvGrpSpPr/>
          <p:nvPr/>
        </p:nvGrpSpPr>
        <p:grpSpPr>
          <a:xfrm>
            <a:off x="519525" y="2117310"/>
            <a:ext cx="1311078" cy="2300840"/>
            <a:chOff x="519200" y="2437110"/>
            <a:chExt cx="1311078" cy="2300840"/>
          </a:xfrm>
        </p:grpSpPr>
        <p:grpSp>
          <p:nvGrpSpPr>
            <p:cNvPr id="229" name="Google Shape;229;p26"/>
            <p:cNvGrpSpPr/>
            <p:nvPr/>
          </p:nvGrpSpPr>
          <p:grpSpPr>
            <a:xfrm>
              <a:off x="519878" y="2437110"/>
              <a:ext cx="1310400" cy="1150175"/>
              <a:chOff x="519878" y="2437110"/>
              <a:chExt cx="1310400" cy="1150175"/>
            </a:xfrm>
          </p:grpSpPr>
          <p:sp>
            <p:nvSpPr>
              <p:cNvPr id="230" name="Google Shape;230;p26"/>
              <p:cNvSpPr txBox="1"/>
              <p:nvPr/>
            </p:nvSpPr>
            <p:spPr>
              <a:xfrm>
                <a:off x="956697" y="2500585"/>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600">
                    <a:solidFill>
                      <a:srgbClr val="A72A1E"/>
                    </a:solidFill>
                    <a:latin typeface="Roboto"/>
                    <a:ea typeface="Roboto"/>
                    <a:cs typeface="Roboto"/>
                    <a:sym typeface="Roboto"/>
                  </a:rPr>
                  <a:t>1</a:t>
                </a:r>
                <a:endParaRPr b="1" sz="2000">
                  <a:solidFill>
                    <a:srgbClr val="A72A1E"/>
                  </a:solidFill>
                  <a:latin typeface="Roboto"/>
                  <a:ea typeface="Roboto"/>
                  <a:cs typeface="Roboto"/>
                  <a:sym typeface="Roboto"/>
                </a:endParaRPr>
              </a:p>
            </p:txBody>
          </p:sp>
          <p:sp>
            <p:nvSpPr>
              <p:cNvPr id="231" name="Google Shape;231;p26"/>
              <p:cNvSpPr txBox="1"/>
              <p:nvPr/>
            </p:nvSpPr>
            <p:spPr>
              <a:xfrm>
                <a:off x="519878" y="31408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Geometric Spreading</a:t>
                </a:r>
                <a:endParaRPr b="1" sz="1000">
                  <a:solidFill>
                    <a:srgbClr val="6AA4C8"/>
                  </a:solidFill>
                  <a:latin typeface="Roboto"/>
                  <a:ea typeface="Roboto"/>
                  <a:cs typeface="Roboto"/>
                  <a:sym typeface="Roboto"/>
                </a:endParaRPr>
              </a:p>
            </p:txBody>
          </p:sp>
          <p:sp>
            <p:nvSpPr>
              <p:cNvPr id="232" name="Google Shape;232;p26"/>
              <p:cNvSpPr/>
              <p:nvPr/>
            </p:nvSpPr>
            <p:spPr>
              <a:xfrm>
                <a:off x="877947" y="24371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sp>
          <p:nvSpPr>
            <p:cNvPr id="233" name="Google Shape;233;p26"/>
            <p:cNvSpPr txBox="1"/>
            <p:nvPr/>
          </p:nvSpPr>
          <p:spPr>
            <a:xfrm>
              <a:off x="519200" y="3516950"/>
              <a:ext cx="1310400" cy="122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6AA4C8"/>
                  </a:solidFill>
                  <a:latin typeface="Roboto"/>
                  <a:ea typeface="Roboto"/>
                  <a:cs typeface="Roboto"/>
                  <a:sym typeface="Roboto"/>
                </a:rPr>
                <a:t>As the sound moves away from the source, the area that the sound energy covers becomes larger</a:t>
              </a:r>
              <a:endParaRPr sz="800">
                <a:solidFill>
                  <a:srgbClr val="6AA4C8"/>
                </a:solidFill>
                <a:latin typeface="Roboto"/>
                <a:ea typeface="Roboto"/>
                <a:cs typeface="Roboto"/>
                <a:sym typeface="Roboto"/>
              </a:endParaRPr>
            </a:p>
            <a:p>
              <a:pPr indent="0" lvl="0" marL="0" rtl="0" algn="ctr">
                <a:spcBef>
                  <a:spcPts val="1600"/>
                </a:spcBef>
                <a:spcAft>
                  <a:spcPts val="0"/>
                </a:spcAft>
                <a:buNone/>
              </a:pPr>
              <a:r>
                <a:t/>
              </a:r>
              <a:endParaRPr sz="800">
                <a:solidFill>
                  <a:srgbClr val="6AA4C8"/>
                </a:solidFill>
                <a:latin typeface="Lato"/>
                <a:ea typeface="Lato"/>
                <a:cs typeface="Lato"/>
                <a:sym typeface="Lato"/>
              </a:endParaRPr>
            </a:p>
          </p:txBody>
        </p:sp>
      </p:grpSp>
      <p:grpSp>
        <p:nvGrpSpPr>
          <p:cNvPr id="234" name="Google Shape;234;p26"/>
          <p:cNvGrpSpPr/>
          <p:nvPr/>
        </p:nvGrpSpPr>
        <p:grpSpPr>
          <a:xfrm>
            <a:off x="1849265" y="2117310"/>
            <a:ext cx="1310410" cy="2400240"/>
            <a:chOff x="1848940" y="2437110"/>
            <a:chExt cx="1310410" cy="2400240"/>
          </a:xfrm>
        </p:grpSpPr>
        <p:grpSp>
          <p:nvGrpSpPr>
            <p:cNvPr id="235" name="Google Shape;235;p26"/>
            <p:cNvGrpSpPr/>
            <p:nvPr/>
          </p:nvGrpSpPr>
          <p:grpSpPr>
            <a:xfrm>
              <a:off x="1848940" y="2437110"/>
              <a:ext cx="1310400" cy="1150175"/>
              <a:chOff x="1848940" y="1948510"/>
              <a:chExt cx="1310400" cy="1150175"/>
            </a:xfrm>
          </p:grpSpPr>
          <p:sp>
            <p:nvSpPr>
              <p:cNvPr id="236" name="Google Shape;236;p26"/>
              <p:cNvSpPr/>
              <p:nvPr/>
            </p:nvSpPr>
            <p:spPr>
              <a:xfrm>
                <a:off x="2206990" y="19485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txBox="1"/>
              <p:nvPr/>
            </p:nvSpPr>
            <p:spPr>
              <a:xfrm>
                <a:off x="1848940" y="26522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Atmospheric Absorption</a:t>
                </a:r>
                <a:endParaRPr b="1" sz="1000">
                  <a:solidFill>
                    <a:srgbClr val="6AA4C8"/>
                  </a:solidFill>
                  <a:latin typeface="Roboto"/>
                  <a:ea typeface="Roboto"/>
                  <a:cs typeface="Roboto"/>
                  <a:sym typeface="Roboto"/>
                </a:endParaRPr>
              </a:p>
            </p:txBody>
          </p:sp>
          <p:sp>
            <p:nvSpPr>
              <p:cNvPr id="238" name="Google Shape;238;p26"/>
              <p:cNvSpPr txBox="1"/>
              <p:nvPr/>
            </p:nvSpPr>
            <p:spPr>
              <a:xfrm>
                <a:off x="2291940" y="2016485"/>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600">
                    <a:solidFill>
                      <a:srgbClr val="EB5600"/>
                    </a:solidFill>
                    <a:latin typeface="Roboto"/>
                    <a:ea typeface="Roboto"/>
                    <a:cs typeface="Roboto"/>
                    <a:sym typeface="Roboto"/>
                  </a:rPr>
                  <a:t>2</a:t>
                </a:r>
                <a:endParaRPr b="1" sz="1600">
                  <a:solidFill>
                    <a:srgbClr val="EB5600"/>
                  </a:solidFill>
                  <a:latin typeface="Roboto"/>
                  <a:ea typeface="Roboto"/>
                  <a:cs typeface="Roboto"/>
                  <a:sym typeface="Roboto"/>
                </a:endParaRPr>
              </a:p>
            </p:txBody>
          </p:sp>
        </p:grpSp>
        <p:sp>
          <p:nvSpPr>
            <p:cNvPr id="239" name="Google Shape;239;p26"/>
            <p:cNvSpPr txBox="1"/>
            <p:nvPr/>
          </p:nvSpPr>
          <p:spPr>
            <a:xfrm>
              <a:off x="1848950" y="3566850"/>
              <a:ext cx="1310400" cy="127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6AA4C8"/>
                  </a:solidFill>
                  <a:latin typeface="Roboto"/>
                  <a:ea typeface="Roboto"/>
                  <a:cs typeface="Roboto"/>
                  <a:sym typeface="Roboto"/>
                </a:rPr>
                <a:t>Is dependent upon distance, frequency, relative humidity, temperature and, to a very small degree, atmospheric pressure</a:t>
              </a:r>
              <a:endParaRPr sz="800">
                <a:solidFill>
                  <a:srgbClr val="6AA4C8"/>
                </a:solidFill>
                <a:latin typeface="Roboto"/>
                <a:ea typeface="Roboto"/>
                <a:cs typeface="Roboto"/>
                <a:sym typeface="Roboto"/>
              </a:endParaRPr>
            </a:p>
            <a:p>
              <a:pPr indent="0" lvl="0" marL="0" rtl="0" algn="ctr">
                <a:spcBef>
                  <a:spcPts val="1600"/>
                </a:spcBef>
                <a:spcAft>
                  <a:spcPts val="0"/>
                </a:spcAft>
                <a:buNone/>
              </a:pPr>
              <a:r>
                <a:t/>
              </a:r>
              <a:endParaRPr sz="800">
                <a:solidFill>
                  <a:srgbClr val="6AA4C8"/>
                </a:solidFill>
                <a:latin typeface="Lato"/>
                <a:ea typeface="Lato"/>
                <a:cs typeface="Lato"/>
                <a:sym typeface="Lato"/>
              </a:endParaRPr>
            </a:p>
          </p:txBody>
        </p:sp>
      </p:grpSp>
      <p:grpSp>
        <p:nvGrpSpPr>
          <p:cNvPr id="240" name="Google Shape;240;p26"/>
          <p:cNvGrpSpPr/>
          <p:nvPr/>
        </p:nvGrpSpPr>
        <p:grpSpPr>
          <a:xfrm>
            <a:off x="3178688" y="2117310"/>
            <a:ext cx="1360234" cy="2230915"/>
            <a:chOff x="3178363" y="2437110"/>
            <a:chExt cx="1360234" cy="2230915"/>
          </a:xfrm>
        </p:grpSpPr>
        <p:grpSp>
          <p:nvGrpSpPr>
            <p:cNvPr id="241" name="Google Shape;241;p26"/>
            <p:cNvGrpSpPr/>
            <p:nvPr/>
          </p:nvGrpSpPr>
          <p:grpSpPr>
            <a:xfrm>
              <a:off x="3178697" y="2437110"/>
              <a:ext cx="1359900" cy="1009925"/>
              <a:chOff x="3178697" y="1948510"/>
              <a:chExt cx="1359900" cy="1009925"/>
            </a:xfrm>
          </p:grpSpPr>
          <p:sp>
            <p:nvSpPr>
              <p:cNvPr id="242" name="Google Shape;242;p26"/>
              <p:cNvSpPr/>
              <p:nvPr/>
            </p:nvSpPr>
            <p:spPr>
              <a:xfrm>
                <a:off x="3560827" y="19485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6"/>
              <p:cNvSpPr txBox="1"/>
              <p:nvPr/>
            </p:nvSpPr>
            <p:spPr>
              <a:xfrm>
                <a:off x="3178697" y="2512035"/>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Ground Effect</a:t>
                </a:r>
                <a:endParaRPr b="1" sz="1000">
                  <a:solidFill>
                    <a:srgbClr val="6AA4C8"/>
                  </a:solidFill>
                  <a:latin typeface="Roboto"/>
                  <a:ea typeface="Roboto"/>
                  <a:cs typeface="Roboto"/>
                  <a:sym typeface="Roboto"/>
                </a:endParaRPr>
              </a:p>
            </p:txBody>
          </p:sp>
          <p:sp>
            <p:nvSpPr>
              <p:cNvPr id="244" name="Google Shape;244;p26"/>
              <p:cNvSpPr txBox="1"/>
              <p:nvPr/>
            </p:nvSpPr>
            <p:spPr>
              <a:xfrm>
                <a:off x="3639839" y="2011960"/>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600">
                    <a:solidFill>
                      <a:srgbClr val="EB5600"/>
                    </a:solidFill>
                    <a:latin typeface="Roboto"/>
                    <a:ea typeface="Roboto"/>
                    <a:cs typeface="Roboto"/>
                    <a:sym typeface="Roboto"/>
                  </a:rPr>
                  <a:t>3</a:t>
                </a:r>
                <a:endParaRPr b="1" sz="1600">
                  <a:solidFill>
                    <a:srgbClr val="EB5600"/>
                  </a:solidFill>
                  <a:latin typeface="Roboto"/>
                  <a:ea typeface="Roboto"/>
                  <a:cs typeface="Roboto"/>
                  <a:sym typeface="Roboto"/>
                </a:endParaRPr>
              </a:p>
            </p:txBody>
          </p:sp>
        </p:grpSp>
        <p:sp>
          <p:nvSpPr>
            <p:cNvPr id="245" name="Google Shape;245;p26"/>
            <p:cNvSpPr txBox="1"/>
            <p:nvPr/>
          </p:nvSpPr>
          <p:spPr>
            <a:xfrm>
              <a:off x="3178363" y="3447025"/>
              <a:ext cx="1359900" cy="1221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800">
                  <a:solidFill>
                    <a:srgbClr val="6AA4C8"/>
                  </a:solidFill>
                  <a:latin typeface="Roboto"/>
                  <a:ea typeface="Roboto"/>
                  <a:cs typeface="Roboto"/>
                  <a:sym typeface="Roboto"/>
                </a:rPr>
                <a:t>When sound waves encounter the ground and produce a complex pattern of reflection and absorption</a:t>
              </a:r>
              <a:endParaRPr sz="800">
                <a:solidFill>
                  <a:srgbClr val="6AA4C8"/>
                </a:solidFill>
                <a:latin typeface="Roboto"/>
                <a:ea typeface="Roboto"/>
                <a:cs typeface="Roboto"/>
                <a:sym typeface="Roboto"/>
              </a:endParaRPr>
            </a:p>
            <a:p>
              <a:pPr indent="0" lvl="0" marL="0" rtl="0" algn="ctr">
                <a:spcBef>
                  <a:spcPts val="1600"/>
                </a:spcBef>
                <a:spcAft>
                  <a:spcPts val="0"/>
                </a:spcAft>
                <a:buNone/>
              </a:pPr>
              <a:r>
                <a:t/>
              </a:r>
              <a:endParaRPr sz="800">
                <a:solidFill>
                  <a:srgbClr val="6AA4C8"/>
                </a:solidFill>
                <a:latin typeface="Lato"/>
                <a:ea typeface="Lato"/>
                <a:cs typeface="Lato"/>
                <a:sym typeface="Lato"/>
              </a:endParaRPr>
            </a:p>
          </p:txBody>
        </p:sp>
      </p:grpSp>
      <p:grpSp>
        <p:nvGrpSpPr>
          <p:cNvPr id="246" name="Google Shape;246;p26"/>
          <p:cNvGrpSpPr/>
          <p:nvPr/>
        </p:nvGrpSpPr>
        <p:grpSpPr>
          <a:xfrm>
            <a:off x="4557600" y="2117310"/>
            <a:ext cx="1311075" cy="2200615"/>
            <a:chOff x="4557275" y="2437110"/>
            <a:chExt cx="1311075" cy="2200615"/>
          </a:xfrm>
        </p:grpSpPr>
        <p:grpSp>
          <p:nvGrpSpPr>
            <p:cNvPr id="247" name="Google Shape;247;p26"/>
            <p:cNvGrpSpPr/>
            <p:nvPr/>
          </p:nvGrpSpPr>
          <p:grpSpPr>
            <a:xfrm>
              <a:off x="4557950" y="2437110"/>
              <a:ext cx="1310400" cy="1400165"/>
              <a:chOff x="4557675" y="1948510"/>
              <a:chExt cx="1310400" cy="1400165"/>
            </a:xfrm>
          </p:grpSpPr>
          <p:sp>
            <p:nvSpPr>
              <p:cNvPr id="248" name="Google Shape;248;p26"/>
              <p:cNvSpPr/>
              <p:nvPr/>
            </p:nvSpPr>
            <p:spPr>
              <a:xfrm>
                <a:off x="4915703" y="19485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txBox="1"/>
              <p:nvPr/>
            </p:nvSpPr>
            <p:spPr>
              <a:xfrm>
                <a:off x="4557675" y="2582476"/>
                <a:ext cx="1310400" cy="766200"/>
              </a:xfrm>
              <a:prstGeom prst="rect">
                <a:avLst/>
              </a:prstGeom>
              <a:noFill/>
              <a:ln>
                <a:noFill/>
              </a:ln>
            </p:spPr>
            <p:txBody>
              <a:bodyPr anchorCtr="0" anchor="b" bIns="91425" lIns="91425" spcFirstLastPara="1" rIns="91425" wrap="square" tIns="91425">
                <a:normAutofit lnSpcReduction="20000"/>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Refraction Due to Wind and Temperature Gradients</a:t>
                </a:r>
                <a:endParaRPr b="1" sz="1000">
                  <a:solidFill>
                    <a:srgbClr val="6AA4C8"/>
                  </a:solidFill>
                  <a:latin typeface="Roboto"/>
                  <a:ea typeface="Roboto"/>
                  <a:cs typeface="Roboto"/>
                  <a:sym typeface="Roboto"/>
                </a:endParaRPr>
              </a:p>
            </p:txBody>
          </p:sp>
          <p:sp>
            <p:nvSpPr>
              <p:cNvPr id="250" name="Google Shape;250;p26"/>
              <p:cNvSpPr txBox="1"/>
              <p:nvPr/>
            </p:nvSpPr>
            <p:spPr>
              <a:xfrm>
                <a:off x="4994190" y="2054635"/>
                <a:ext cx="436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600">
                    <a:solidFill>
                      <a:srgbClr val="EB5600"/>
                    </a:solidFill>
                    <a:latin typeface="Roboto"/>
                    <a:ea typeface="Roboto"/>
                    <a:cs typeface="Roboto"/>
                    <a:sym typeface="Roboto"/>
                  </a:rPr>
                  <a:t>4</a:t>
                </a:r>
                <a:endParaRPr b="1" sz="1600">
                  <a:solidFill>
                    <a:srgbClr val="EB5600"/>
                  </a:solidFill>
                  <a:latin typeface="Roboto"/>
                  <a:ea typeface="Roboto"/>
                  <a:cs typeface="Roboto"/>
                  <a:sym typeface="Roboto"/>
                </a:endParaRPr>
              </a:p>
            </p:txBody>
          </p:sp>
        </p:grpSp>
        <p:sp>
          <p:nvSpPr>
            <p:cNvPr id="251" name="Google Shape;251;p26"/>
            <p:cNvSpPr txBox="1"/>
            <p:nvPr/>
          </p:nvSpPr>
          <p:spPr>
            <a:xfrm>
              <a:off x="4557275" y="3837325"/>
              <a:ext cx="13104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accent2"/>
                  </a:solidFill>
                  <a:latin typeface="Lato"/>
                  <a:ea typeface="Lato"/>
                  <a:cs typeface="Lato"/>
                  <a:sym typeface="Lato"/>
                </a:rPr>
                <a:t>Wind and temperature gradients produce </a:t>
              </a:r>
              <a:r>
                <a:rPr lang="en" sz="800">
                  <a:solidFill>
                    <a:schemeClr val="accent2"/>
                  </a:solidFill>
                  <a:latin typeface="Lato"/>
                  <a:ea typeface="Lato"/>
                  <a:cs typeface="Lato"/>
                  <a:sym typeface="Lato"/>
                </a:rPr>
                <a:t>refraction</a:t>
              </a:r>
              <a:r>
                <a:rPr lang="en" sz="800">
                  <a:solidFill>
                    <a:schemeClr val="accent2"/>
                  </a:solidFill>
                  <a:latin typeface="Lato"/>
                  <a:ea typeface="Lato"/>
                  <a:cs typeface="Lato"/>
                  <a:sym typeface="Lato"/>
                </a:rPr>
                <a:t> which affect the </a:t>
              </a:r>
              <a:r>
                <a:rPr lang="en" sz="800">
                  <a:solidFill>
                    <a:schemeClr val="accent2"/>
                  </a:solidFill>
                  <a:latin typeface="Lato"/>
                  <a:ea typeface="Lato"/>
                  <a:cs typeface="Lato"/>
                  <a:sym typeface="Lato"/>
                </a:rPr>
                <a:t>propagation</a:t>
              </a:r>
              <a:r>
                <a:rPr lang="en" sz="800">
                  <a:solidFill>
                    <a:schemeClr val="accent2"/>
                  </a:solidFill>
                  <a:latin typeface="Lato"/>
                  <a:ea typeface="Lato"/>
                  <a:cs typeface="Lato"/>
                  <a:sym typeface="Lato"/>
                </a:rPr>
                <a:t> of sound.</a:t>
              </a:r>
              <a:endParaRPr sz="800">
                <a:solidFill>
                  <a:schemeClr val="accent2"/>
                </a:solidFill>
                <a:latin typeface="Lato"/>
                <a:ea typeface="Lato"/>
                <a:cs typeface="Lato"/>
                <a:sym typeface="Lato"/>
              </a:endParaRPr>
            </a:p>
          </p:txBody>
        </p:sp>
      </p:grpSp>
      <p:grpSp>
        <p:nvGrpSpPr>
          <p:cNvPr id="252" name="Google Shape;252;p26"/>
          <p:cNvGrpSpPr/>
          <p:nvPr/>
        </p:nvGrpSpPr>
        <p:grpSpPr>
          <a:xfrm>
            <a:off x="5886663" y="2117310"/>
            <a:ext cx="1359912" cy="1667215"/>
            <a:chOff x="5886338" y="2437110"/>
            <a:chExt cx="1359912" cy="1667215"/>
          </a:xfrm>
        </p:grpSpPr>
        <p:grpSp>
          <p:nvGrpSpPr>
            <p:cNvPr id="253" name="Google Shape;253;p26"/>
            <p:cNvGrpSpPr/>
            <p:nvPr/>
          </p:nvGrpSpPr>
          <p:grpSpPr>
            <a:xfrm>
              <a:off x="5886338" y="2437110"/>
              <a:ext cx="1359900" cy="1040700"/>
              <a:chOff x="5886338" y="1948510"/>
              <a:chExt cx="1359900" cy="1040700"/>
            </a:xfrm>
          </p:grpSpPr>
          <p:sp>
            <p:nvSpPr>
              <p:cNvPr id="254" name="Google Shape;254;p26"/>
              <p:cNvSpPr/>
              <p:nvPr/>
            </p:nvSpPr>
            <p:spPr>
              <a:xfrm>
                <a:off x="6270606" y="19485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txBox="1"/>
              <p:nvPr/>
            </p:nvSpPr>
            <p:spPr>
              <a:xfrm>
                <a:off x="5886338" y="2542810"/>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Barriers</a:t>
                </a:r>
                <a:endParaRPr b="1" sz="1000">
                  <a:solidFill>
                    <a:srgbClr val="6AA4C8"/>
                  </a:solidFill>
                  <a:latin typeface="Roboto"/>
                  <a:ea typeface="Roboto"/>
                  <a:cs typeface="Roboto"/>
                  <a:sym typeface="Roboto"/>
                </a:endParaRPr>
              </a:p>
            </p:txBody>
          </p:sp>
          <p:sp>
            <p:nvSpPr>
              <p:cNvPr id="256" name="Google Shape;256;p26"/>
              <p:cNvSpPr txBox="1"/>
              <p:nvPr/>
            </p:nvSpPr>
            <p:spPr>
              <a:xfrm>
                <a:off x="6354731" y="2030100"/>
                <a:ext cx="436800" cy="431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600">
                    <a:solidFill>
                      <a:srgbClr val="EB5600"/>
                    </a:solidFill>
                    <a:latin typeface="Roboto"/>
                    <a:ea typeface="Roboto"/>
                    <a:cs typeface="Roboto"/>
                    <a:sym typeface="Roboto"/>
                  </a:rPr>
                  <a:t>5</a:t>
                </a:r>
                <a:endParaRPr b="1" sz="1600">
                  <a:solidFill>
                    <a:srgbClr val="EB5600"/>
                  </a:solidFill>
                  <a:latin typeface="Roboto"/>
                  <a:ea typeface="Roboto"/>
                  <a:cs typeface="Roboto"/>
                  <a:sym typeface="Roboto"/>
                </a:endParaRPr>
              </a:p>
            </p:txBody>
          </p:sp>
        </p:grpSp>
        <p:sp>
          <p:nvSpPr>
            <p:cNvPr id="257" name="Google Shape;257;p26"/>
            <p:cNvSpPr txBox="1"/>
            <p:nvPr/>
          </p:nvSpPr>
          <p:spPr>
            <a:xfrm>
              <a:off x="5886350" y="3447025"/>
              <a:ext cx="1359900" cy="657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6AA4C8"/>
                  </a:solidFill>
                  <a:latin typeface="Roboto"/>
                  <a:ea typeface="Roboto"/>
                  <a:cs typeface="Roboto"/>
                  <a:sym typeface="Roboto"/>
                </a:rPr>
                <a:t>An obstacle that  limits the transmission of sound waves.</a:t>
              </a:r>
              <a:endParaRPr sz="800">
                <a:solidFill>
                  <a:srgbClr val="6AA4C8"/>
                </a:solidFill>
                <a:latin typeface="Lato"/>
                <a:ea typeface="Lato"/>
                <a:cs typeface="Lato"/>
                <a:sym typeface="Lato"/>
              </a:endParaRPr>
            </a:p>
          </p:txBody>
        </p:sp>
      </p:grpSp>
      <p:grpSp>
        <p:nvGrpSpPr>
          <p:cNvPr id="258" name="Google Shape;258;p26"/>
          <p:cNvGrpSpPr/>
          <p:nvPr/>
        </p:nvGrpSpPr>
        <p:grpSpPr>
          <a:xfrm>
            <a:off x="7264563" y="2117310"/>
            <a:ext cx="1359912" cy="1549865"/>
            <a:chOff x="7264238" y="2437110"/>
            <a:chExt cx="1359912" cy="1549865"/>
          </a:xfrm>
        </p:grpSpPr>
        <p:grpSp>
          <p:nvGrpSpPr>
            <p:cNvPr id="259" name="Google Shape;259;p26"/>
            <p:cNvGrpSpPr/>
            <p:nvPr/>
          </p:nvGrpSpPr>
          <p:grpSpPr>
            <a:xfrm>
              <a:off x="7264238" y="2437110"/>
              <a:ext cx="1359900" cy="1040700"/>
              <a:chOff x="7264238" y="1948510"/>
              <a:chExt cx="1359900" cy="1040700"/>
            </a:xfrm>
          </p:grpSpPr>
          <p:sp>
            <p:nvSpPr>
              <p:cNvPr id="260" name="Google Shape;260;p26"/>
              <p:cNvSpPr/>
              <p:nvPr/>
            </p:nvSpPr>
            <p:spPr>
              <a:xfrm>
                <a:off x="7647018" y="1948510"/>
                <a:ext cx="594300" cy="594300"/>
              </a:xfrm>
              <a:prstGeom prst="ellipse">
                <a:avLst/>
              </a:prstGeom>
              <a:noFill/>
              <a:ln cap="flat" cmpd="sng" w="38100">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txBox="1"/>
              <p:nvPr/>
            </p:nvSpPr>
            <p:spPr>
              <a:xfrm>
                <a:off x="7264238" y="2542810"/>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6AA4C8"/>
                    </a:solidFill>
                    <a:latin typeface="Roboto"/>
                    <a:ea typeface="Roboto"/>
                    <a:cs typeface="Roboto"/>
                    <a:sym typeface="Roboto"/>
                  </a:rPr>
                  <a:t>Foliage</a:t>
                </a:r>
                <a:endParaRPr b="1" sz="1000">
                  <a:solidFill>
                    <a:srgbClr val="6AA4C8"/>
                  </a:solidFill>
                  <a:latin typeface="Roboto"/>
                  <a:ea typeface="Roboto"/>
                  <a:cs typeface="Roboto"/>
                  <a:sym typeface="Roboto"/>
                </a:endParaRPr>
              </a:p>
            </p:txBody>
          </p:sp>
          <p:sp>
            <p:nvSpPr>
              <p:cNvPr id="262" name="Google Shape;262;p26"/>
              <p:cNvSpPr txBox="1"/>
              <p:nvPr/>
            </p:nvSpPr>
            <p:spPr>
              <a:xfrm>
                <a:off x="7725768" y="2054635"/>
                <a:ext cx="436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600">
                    <a:solidFill>
                      <a:srgbClr val="EB5600"/>
                    </a:solidFill>
                    <a:latin typeface="Roboto"/>
                    <a:ea typeface="Roboto"/>
                    <a:cs typeface="Roboto"/>
                    <a:sym typeface="Roboto"/>
                  </a:rPr>
                  <a:t>6</a:t>
                </a:r>
                <a:endParaRPr b="1" sz="1600">
                  <a:solidFill>
                    <a:srgbClr val="EB5600"/>
                  </a:solidFill>
                  <a:latin typeface="Roboto"/>
                  <a:ea typeface="Roboto"/>
                  <a:cs typeface="Roboto"/>
                  <a:sym typeface="Roboto"/>
                </a:endParaRPr>
              </a:p>
            </p:txBody>
          </p:sp>
        </p:grpSp>
        <p:sp>
          <p:nvSpPr>
            <p:cNvPr id="263" name="Google Shape;263;p26"/>
            <p:cNvSpPr txBox="1"/>
            <p:nvPr/>
          </p:nvSpPr>
          <p:spPr>
            <a:xfrm>
              <a:off x="7264250" y="3540575"/>
              <a:ext cx="1359900" cy="44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6AA4C8"/>
                  </a:solidFill>
                  <a:latin typeface="Roboto"/>
                  <a:ea typeface="Roboto"/>
                  <a:cs typeface="Roboto"/>
                  <a:sym typeface="Roboto"/>
                </a:rPr>
                <a:t> Refers to the leaves and branches of plants or trees.</a:t>
              </a:r>
              <a:endParaRPr sz="800">
                <a:solidFill>
                  <a:srgbClr val="6AA4C8"/>
                </a:solidFill>
                <a:latin typeface="Lato"/>
                <a:ea typeface="Lato"/>
                <a:cs typeface="Lato"/>
                <a:sym typeface="Lato"/>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Interface</a:t>
            </a:r>
            <a:endParaRPr/>
          </a:p>
        </p:txBody>
      </p:sp>
      <p:sp>
        <p:nvSpPr>
          <p:cNvPr id="269" name="Google Shape;269;p27"/>
          <p:cNvSpPr txBox="1"/>
          <p:nvPr>
            <p:ph idx="1" type="body"/>
          </p:nvPr>
        </p:nvSpPr>
        <p:spPr>
          <a:xfrm>
            <a:off x="729450" y="2078875"/>
            <a:ext cx="44166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Simple interface for the fastest menu traversal</a:t>
            </a:r>
            <a:br>
              <a:rPr lang="en" sz="1400"/>
            </a:br>
            <a:endParaRPr sz="1400"/>
          </a:p>
          <a:p>
            <a:pPr indent="-317500" lvl="0" marL="457200" rtl="0" algn="l">
              <a:spcBef>
                <a:spcPts val="0"/>
              </a:spcBef>
              <a:spcAft>
                <a:spcPts val="0"/>
              </a:spcAft>
              <a:buSzPts val="1400"/>
              <a:buChar char="❖"/>
            </a:pPr>
            <a:r>
              <a:rPr lang="en" sz="1400"/>
              <a:t>Multiple input fields for each variable that will be used in the script both present and future</a:t>
            </a:r>
            <a:br>
              <a:rPr lang="en" sz="1400"/>
            </a:br>
            <a:endParaRPr sz="1400"/>
          </a:p>
          <a:p>
            <a:pPr indent="-317500" lvl="0" marL="457200" rtl="0" algn="l">
              <a:spcBef>
                <a:spcPts val="0"/>
              </a:spcBef>
              <a:spcAft>
                <a:spcPts val="0"/>
              </a:spcAft>
              <a:buSzPts val="1400"/>
              <a:buChar char="❖"/>
            </a:pPr>
            <a:r>
              <a:rPr lang="en" sz="1400"/>
              <a:t>Calculations and scripts will be run with simple button clicks</a:t>
            </a:r>
            <a:endParaRPr sz="1400"/>
          </a:p>
        </p:txBody>
      </p:sp>
      <p:sp>
        <p:nvSpPr>
          <p:cNvPr id="270" name="Google Shape;270;p27"/>
          <p:cNvSpPr txBox="1"/>
          <p:nvPr/>
        </p:nvSpPr>
        <p:spPr>
          <a:xfrm>
            <a:off x="6715800" y="4449650"/>
            <a:ext cx="242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Jonathan Aguirre</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pic>
        <p:nvPicPr>
          <p:cNvPr id="271" name="Google Shape;271;p27"/>
          <p:cNvPicPr preferRelativeResize="0"/>
          <p:nvPr/>
        </p:nvPicPr>
        <p:blipFill>
          <a:blip r:embed="rId3">
            <a:alphaModFix/>
          </a:blip>
          <a:stretch>
            <a:fillRect/>
          </a:stretch>
        </p:blipFill>
        <p:spPr>
          <a:xfrm>
            <a:off x="5338949" y="1135525"/>
            <a:ext cx="1277025" cy="718324"/>
          </a:xfrm>
          <a:prstGeom prst="rect">
            <a:avLst/>
          </a:prstGeom>
          <a:noFill/>
          <a:ln>
            <a:noFill/>
          </a:ln>
        </p:spPr>
      </p:pic>
      <p:pic>
        <p:nvPicPr>
          <p:cNvPr id="272" name="Google Shape;272;p27"/>
          <p:cNvPicPr preferRelativeResize="0"/>
          <p:nvPr/>
        </p:nvPicPr>
        <p:blipFill>
          <a:blip r:embed="rId4">
            <a:alphaModFix/>
          </a:blip>
          <a:stretch>
            <a:fillRect/>
          </a:stretch>
        </p:blipFill>
        <p:spPr>
          <a:xfrm>
            <a:off x="5427360" y="2078875"/>
            <a:ext cx="3564241" cy="2008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8"/>
          <p:cNvSpPr txBox="1"/>
          <p:nvPr>
            <p:ph type="title"/>
          </p:nvPr>
        </p:nvSpPr>
        <p:spPr>
          <a:xfrm>
            <a:off x="729450" y="1318650"/>
            <a:ext cx="47736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3D Environment Creation</a:t>
            </a:r>
            <a:endParaRPr/>
          </a:p>
        </p:txBody>
      </p:sp>
      <p:sp>
        <p:nvSpPr>
          <p:cNvPr id="278" name="Google Shape;278;p28"/>
          <p:cNvSpPr txBox="1"/>
          <p:nvPr>
            <p:ph idx="1" type="body"/>
          </p:nvPr>
        </p:nvSpPr>
        <p:spPr>
          <a:xfrm>
            <a:off x="0" y="2065275"/>
            <a:ext cx="5186700" cy="2541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000000"/>
              </a:buClr>
              <a:buSzPts val="1200"/>
              <a:buFont typeface="Arial"/>
              <a:buChar char="❖"/>
            </a:pPr>
            <a:r>
              <a:rPr lang="en" sz="1400"/>
              <a:t>Tasked with creating a visual representation of the detection model using Unity</a:t>
            </a:r>
            <a:br>
              <a:rPr lang="en" sz="1400"/>
            </a:br>
            <a:endParaRPr sz="1400"/>
          </a:p>
          <a:p>
            <a:pPr indent="-317500" lvl="0" marL="457200" rtl="0" algn="l">
              <a:spcBef>
                <a:spcPts val="0"/>
              </a:spcBef>
              <a:spcAft>
                <a:spcPts val="0"/>
              </a:spcAft>
              <a:buSzPts val="1400"/>
              <a:buChar char="❖"/>
            </a:pPr>
            <a:r>
              <a:rPr lang="en" sz="1400"/>
              <a:t>Creating a 3D </a:t>
            </a:r>
            <a:r>
              <a:rPr lang="en" sz="1400"/>
              <a:t>environment</a:t>
            </a:r>
            <a:r>
              <a:rPr lang="en" sz="1400"/>
              <a:t> sandbox will help create visuals while using the data needed for near-</a:t>
            </a:r>
            <a:r>
              <a:rPr lang="en" sz="1400"/>
              <a:t>realistic results</a:t>
            </a:r>
            <a:br>
              <a:rPr lang="en" sz="1400"/>
            </a:br>
            <a:endParaRPr sz="1400"/>
          </a:p>
          <a:p>
            <a:pPr indent="-317500" lvl="0" marL="457200" rtl="0" algn="l">
              <a:spcBef>
                <a:spcPts val="0"/>
              </a:spcBef>
              <a:spcAft>
                <a:spcPts val="0"/>
              </a:spcAft>
              <a:buSzPts val="1400"/>
              <a:buChar char="❖"/>
            </a:pPr>
            <a:r>
              <a:rPr lang="en" sz="1400"/>
              <a:t>OpenDroneMap(ODM) will let user create 3D environments via Docker container from images collected</a:t>
            </a:r>
            <a:endParaRPr sz="1400"/>
          </a:p>
        </p:txBody>
      </p:sp>
      <p:sp>
        <p:nvSpPr>
          <p:cNvPr id="279" name="Google Shape;279;p28"/>
          <p:cNvSpPr txBox="1"/>
          <p:nvPr/>
        </p:nvSpPr>
        <p:spPr>
          <a:xfrm>
            <a:off x="6715800" y="4449650"/>
            <a:ext cx="242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Jonathan Aguirre</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pic>
        <p:nvPicPr>
          <p:cNvPr descr="open drone maps &gt; OFF-75% |" id="280" name="Google Shape;280;p28"/>
          <p:cNvPicPr preferRelativeResize="0"/>
          <p:nvPr/>
        </p:nvPicPr>
        <p:blipFill>
          <a:blip r:embed="rId3">
            <a:alphaModFix/>
          </a:blip>
          <a:stretch>
            <a:fillRect/>
          </a:stretch>
        </p:blipFill>
        <p:spPr>
          <a:xfrm>
            <a:off x="5731614" y="1093625"/>
            <a:ext cx="2774947" cy="760225"/>
          </a:xfrm>
          <a:prstGeom prst="rect">
            <a:avLst/>
          </a:prstGeom>
          <a:noFill/>
          <a:ln>
            <a:noFill/>
          </a:ln>
        </p:spPr>
      </p:pic>
      <p:pic>
        <p:nvPicPr>
          <p:cNvPr id="281" name="Google Shape;281;p28"/>
          <p:cNvPicPr preferRelativeResize="0"/>
          <p:nvPr/>
        </p:nvPicPr>
        <p:blipFill rotWithShape="1">
          <a:blip r:embed="rId4">
            <a:alphaModFix/>
          </a:blip>
          <a:srcRect b="0" l="0" r="33297" t="0"/>
          <a:stretch/>
        </p:blipFill>
        <p:spPr>
          <a:xfrm>
            <a:off x="5186700" y="1853850"/>
            <a:ext cx="3864773" cy="26767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txBox="1"/>
          <p:nvPr>
            <p:ph type="title"/>
          </p:nvPr>
        </p:nvSpPr>
        <p:spPr>
          <a:xfrm>
            <a:off x="432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 Importation with Unity</a:t>
            </a:r>
            <a:endParaRPr/>
          </a:p>
        </p:txBody>
      </p:sp>
      <p:sp>
        <p:nvSpPr>
          <p:cNvPr id="287" name="Google Shape;287;p29"/>
          <p:cNvSpPr txBox="1"/>
          <p:nvPr>
            <p:ph idx="1" type="body"/>
          </p:nvPr>
        </p:nvSpPr>
        <p:spPr>
          <a:xfrm>
            <a:off x="249975" y="2078875"/>
            <a:ext cx="4651200" cy="28935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3D environments can be created and imported within the program made</a:t>
            </a:r>
            <a:endParaRPr sz="1400"/>
          </a:p>
          <a:p>
            <a:pPr indent="-317500" lvl="0" marL="457200" rtl="0" algn="l">
              <a:lnSpc>
                <a:spcPct val="150000"/>
              </a:lnSpc>
              <a:spcBef>
                <a:spcPts val="0"/>
              </a:spcBef>
              <a:spcAft>
                <a:spcPts val="0"/>
              </a:spcAft>
              <a:buSzPts val="1400"/>
              <a:buChar char="❖"/>
            </a:pPr>
            <a:r>
              <a:rPr lang="en" sz="1400"/>
              <a:t>Explorable as a drone simulation along with the detection models</a:t>
            </a:r>
            <a:endParaRPr sz="1400"/>
          </a:p>
          <a:p>
            <a:pPr indent="-317500" lvl="0" marL="457200" rtl="0" algn="l">
              <a:lnSpc>
                <a:spcPct val="150000"/>
              </a:lnSpc>
              <a:spcBef>
                <a:spcPts val="0"/>
              </a:spcBef>
              <a:spcAft>
                <a:spcPts val="0"/>
              </a:spcAft>
              <a:buSzPts val="1400"/>
              <a:buChar char="❖"/>
            </a:pPr>
            <a:r>
              <a:rPr lang="en" sz="1400"/>
              <a:t>Adjustments to the model can be made as needed in regards to position and scale</a:t>
            </a:r>
            <a:endParaRPr sz="1400"/>
          </a:p>
        </p:txBody>
      </p:sp>
      <p:sp>
        <p:nvSpPr>
          <p:cNvPr id="288" name="Google Shape;288;p29"/>
          <p:cNvSpPr txBox="1"/>
          <p:nvPr/>
        </p:nvSpPr>
        <p:spPr>
          <a:xfrm>
            <a:off x="6885450" y="4699925"/>
            <a:ext cx="153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Jonathan Aguirre</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pic>
        <p:nvPicPr>
          <p:cNvPr id="289" name="Google Shape;289;p29"/>
          <p:cNvPicPr preferRelativeResize="0"/>
          <p:nvPr/>
        </p:nvPicPr>
        <p:blipFill>
          <a:blip r:embed="rId3">
            <a:alphaModFix/>
          </a:blip>
          <a:stretch>
            <a:fillRect/>
          </a:stretch>
        </p:blipFill>
        <p:spPr>
          <a:xfrm>
            <a:off x="4901178" y="534763"/>
            <a:ext cx="4034724" cy="2279600"/>
          </a:xfrm>
          <a:prstGeom prst="rect">
            <a:avLst/>
          </a:prstGeom>
          <a:noFill/>
          <a:ln>
            <a:noFill/>
          </a:ln>
        </p:spPr>
      </p:pic>
      <p:pic>
        <p:nvPicPr>
          <p:cNvPr id="290" name="Google Shape;290;p29"/>
          <p:cNvPicPr preferRelativeResize="0"/>
          <p:nvPr/>
        </p:nvPicPr>
        <p:blipFill>
          <a:blip r:embed="rId4">
            <a:alphaModFix/>
          </a:blip>
          <a:stretch>
            <a:fillRect/>
          </a:stretch>
        </p:blipFill>
        <p:spPr>
          <a:xfrm>
            <a:off x="6082125" y="2953263"/>
            <a:ext cx="2853777" cy="16077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Premade Level</a:t>
            </a:r>
            <a:endParaRPr/>
          </a:p>
        </p:txBody>
      </p:sp>
      <p:sp>
        <p:nvSpPr>
          <p:cNvPr id="296" name="Google Shape;296;p30"/>
          <p:cNvSpPr txBox="1"/>
          <p:nvPr>
            <p:ph idx="1" type="body"/>
          </p:nvPr>
        </p:nvSpPr>
        <p:spPr>
          <a:xfrm>
            <a:off x="249975" y="2078875"/>
            <a:ext cx="4490400" cy="2893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400" u="sng">
                <a:solidFill>
                  <a:srgbClr val="000000"/>
                </a:solidFill>
              </a:rPr>
              <a:t>Some of the Parameters Used (9 out of 38)</a:t>
            </a:r>
            <a:r>
              <a:rPr lang="en" sz="1400">
                <a:solidFill>
                  <a:srgbClr val="000000"/>
                </a:solidFill>
              </a:rPr>
              <a:t>: </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false alarm rate</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isExpert</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isBinaural</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Wind Direction</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Temperature</a:t>
            </a:r>
            <a:r>
              <a:rPr lang="en" sz="1400">
                <a:solidFill>
                  <a:srgbClr val="000000"/>
                </a:solidFill>
              </a:rPr>
              <a:t> Degree </a:t>
            </a:r>
            <a:r>
              <a:rPr lang="en" sz="1400">
                <a:solidFill>
                  <a:srgbClr val="000000"/>
                </a:solidFill>
              </a:rPr>
              <a:t>Celsius</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Wind Speed</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drone type</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location/background noise</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hearing threshold</a:t>
            </a:r>
            <a:endParaRPr sz="1400">
              <a:solidFill>
                <a:srgbClr val="000000"/>
              </a:solidFil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50000"/>
              </a:lnSpc>
              <a:spcBef>
                <a:spcPts val="0"/>
              </a:spcBef>
              <a:spcAft>
                <a:spcPts val="1000"/>
              </a:spcAft>
              <a:buNone/>
            </a:pPr>
            <a:r>
              <a:t/>
            </a:r>
            <a:endParaRPr sz="1400"/>
          </a:p>
        </p:txBody>
      </p:sp>
      <p:sp>
        <p:nvSpPr>
          <p:cNvPr id="297" name="Google Shape;297;p30"/>
          <p:cNvSpPr txBox="1"/>
          <p:nvPr/>
        </p:nvSpPr>
        <p:spPr>
          <a:xfrm>
            <a:off x="6715800" y="4570200"/>
            <a:ext cx="242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Raymond Martinez</a:t>
            </a:r>
            <a:endParaRPr>
              <a:solidFill>
                <a:srgbClr val="595959"/>
              </a:solidFill>
              <a:latin typeface="Lato"/>
              <a:ea typeface="Lato"/>
              <a:cs typeface="Lato"/>
              <a:sym typeface="Lato"/>
            </a:endParaRPr>
          </a:p>
        </p:txBody>
      </p:sp>
      <p:pic>
        <p:nvPicPr>
          <p:cNvPr id="298" name="Google Shape;298;p30"/>
          <p:cNvPicPr preferRelativeResize="0"/>
          <p:nvPr/>
        </p:nvPicPr>
        <p:blipFill>
          <a:blip r:embed="rId3">
            <a:alphaModFix/>
          </a:blip>
          <a:stretch>
            <a:fillRect/>
          </a:stretch>
        </p:blipFill>
        <p:spPr>
          <a:xfrm>
            <a:off x="4572000" y="1853850"/>
            <a:ext cx="4098826" cy="23055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Unity is Doing</a:t>
            </a:r>
            <a:endParaRPr/>
          </a:p>
        </p:txBody>
      </p:sp>
      <p:sp>
        <p:nvSpPr>
          <p:cNvPr id="304" name="Google Shape;304;p31"/>
          <p:cNvSpPr txBox="1"/>
          <p:nvPr>
            <p:ph idx="1" type="body"/>
          </p:nvPr>
        </p:nvSpPr>
        <p:spPr>
          <a:xfrm>
            <a:off x="729450" y="2078875"/>
            <a:ext cx="3205500" cy="2261100"/>
          </a:xfrm>
          <a:prstGeom prst="rect">
            <a:avLst/>
          </a:prstGeom>
        </p:spPr>
        <p:txBody>
          <a:bodyPr anchorCtr="0" anchor="t" bIns="91425" lIns="91425" spcFirstLastPara="1" rIns="91425" wrap="square" tIns="91425">
            <a:normAutofit/>
          </a:bodyPr>
          <a:lstStyle/>
          <a:p>
            <a:pPr indent="-317500" lvl="0" marL="457200" rtl="0" algn="l">
              <a:lnSpc>
                <a:spcPct val="90000"/>
              </a:lnSpc>
              <a:spcBef>
                <a:spcPts val="0"/>
              </a:spcBef>
              <a:spcAft>
                <a:spcPts val="0"/>
              </a:spcAft>
              <a:buSzPts val="1400"/>
              <a:buChar char="❖"/>
            </a:pPr>
            <a:r>
              <a:rPr lang="en" sz="1400"/>
              <a:t>Raycasting </a:t>
            </a:r>
            <a:endParaRPr sz="1400"/>
          </a:p>
          <a:p>
            <a:pPr indent="-317500" lvl="0" marL="457200" rtl="0" algn="l">
              <a:lnSpc>
                <a:spcPct val="90000"/>
              </a:lnSpc>
              <a:spcBef>
                <a:spcPts val="0"/>
              </a:spcBef>
              <a:spcAft>
                <a:spcPts val="0"/>
              </a:spcAft>
              <a:buSzPts val="1400"/>
              <a:buChar char="❖"/>
            </a:pPr>
            <a:r>
              <a:rPr lang="en" sz="1400"/>
              <a:t>Object Count</a:t>
            </a:r>
            <a:endParaRPr sz="1400"/>
          </a:p>
          <a:p>
            <a:pPr indent="-317500" lvl="0" marL="457200" rtl="0" algn="l">
              <a:lnSpc>
                <a:spcPct val="90000"/>
              </a:lnSpc>
              <a:spcBef>
                <a:spcPts val="0"/>
              </a:spcBef>
              <a:spcAft>
                <a:spcPts val="0"/>
              </a:spcAft>
              <a:buSzPts val="1400"/>
              <a:buChar char="❖"/>
            </a:pPr>
            <a:r>
              <a:rPr lang="en" sz="1400"/>
              <a:t>Barrier vs Foliage</a:t>
            </a:r>
            <a:endParaRPr sz="1400"/>
          </a:p>
          <a:p>
            <a:pPr indent="-317500" lvl="0" marL="457200" rtl="0" algn="l">
              <a:lnSpc>
                <a:spcPct val="90000"/>
              </a:lnSpc>
              <a:spcBef>
                <a:spcPts val="0"/>
              </a:spcBef>
              <a:spcAft>
                <a:spcPts val="0"/>
              </a:spcAft>
              <a:buSzPts val="1400"/>
              <a:buChar char="❖"/>
            </a:pPr>
            <a:r>
              <a:rPr lang="en" sz="1400"/>
              <a:t>Human Count</a:t>
            </a:r>
            <a:endParaRPr sz="1400"/>
          </a:p>
          <a:p>
            <a:pPr indent="-317500" lvl="0" marL="457200" rtl="0" algn="l">
              <a:lnSpc>
                <a:spcPct val="90000"/>
              </a:lnSpc>
              <a:spcBef>
                <a:spcPts val="0"/>
              </a:spcBef>
              <a:spcAft>
                <a:spcPts val="0"/>
              </a:spcAft>
              <a:buSzPts val="1400"/>
              <a:buChar char="❖"/>
            </a:pPr>
            <a:r>
              <a:rPr lang="en" sz="1400"/>
              <a:t>Running physics auditory model</a:t>
            </a:r>
            <a:endParaRPr sz="1400"/>
          </a:p>
        </p:txBody>
      </p:sp>
      <p:sp>
        <p:nvSpPr>
          <p:cNvPr id="305" name="Google Shape;305;p31"/>
          <p:cNvSpPr txBox="1"/>
          <p:nvPr/>
        </p:nvSpPr>
        <p:spPr>
          <a:xfrm>
            <a:off x="6715800" y="4570225"/>
            <a:ext cx="242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Raymond Martinez</a:t>
            </a:r>
            <a:endParaRPr>
              <a:solidFill>
                <a:srgbClr val="595959"/>
              </a:solidFill>
              <a:latin typeface="Lato"/>
              <a:ea typeface="Lato"/>
              <a:cs typeface="Lato"/>
              <a:sym typeface="Lato"/>
            </a:endParaRPr>
          </a:p>
        </p:txBody>
      </p:sp>
      <p:pic>
        <p:nvPicPr>
          <p:cNvPr id="306" name="Google Shape;306;p31"/>
          <p:cNvPicPr preferRelativeResize="0"/>
          <p:nvPr/>
        </p:nvPicPr>
        <p:blipFill rotWithShape="1">
          <a:blip r:embed="rId3">
            <a:alphaModFix/>
          </a:blip>
          <a:srcRect b="0" l="3268" r="12492" t="6331"/>
          <a:stretch/>
        </p:blipFill>
        <p:spPr>
          <a:xfrm>
            <a:off x="3873825" y="1037750"/>
            <a:ext cx="5079101" cy="3532476"/>
          </a:xfrm>
          <a:prstGeom prst="rect">
            <a:avLst/>
          </a:prstGeom>
          <a:noFill/>
          <a:ln>
            <a:noFill/>
          </a:ln>
        </p:spPr>
      </p:pic>
      <p:pic>
        <p:nvPicPr>
          <p:cNvPr id="307" name="Google Shape;307;p31"/>
          <p:cNvPicPr preferRelativeResize="0"/>
          <p:nvPr/>
        </p:nvPicPr>
        <p:blipFill rotWithShape="1">
          <a:blip r:embed="rId4">
            <a:alphaModFix/>
          </a:blip>
          <a:srcRect b="22210" l="24888" r="21402" t="21716"/>
          <a:stretch/>
        </p:blipFill>
        <p:spPr>
          <a:xfrm rot="4594037">
            <a:off x="5563274" y="3019609"/>
            <a:ext cx="1286175" cy="974758"/>
          </a:xfrm>
          <a:prstGeom prst="rect">
            <a:avLst/>
          </a:prstGeom>
          <a:noFill/>
          <a:ln>
            <a:noFill/>
          </a:ln>
        </p:spPr>
      </p:pic>
      <p:cxnSp>
        <p:nvCxnSpPr>
          <p:cNvPr id="308" name="Google Shape;308;p31"/>
          <p:cNvCxnSpPr/>
          <p:nvPr/>
        </p:nvCxnSpPr>
        <p:spPr>
          <a:xfrm flipH="1" rot="10800000">
            <a:off x="4558575" y="1508800"/>
            <a:ext cx="3487800" cy="22509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719528" y="13060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Meet our Team</a:t>
            </a:r>
            <a:endParaRPr/>
          </a:p>
        </p:txBody>
      </p:sp>
      <p:graphicFrame>
        <p:nvGraphicFramePr>
          <p:cNvPr id="95" name="Google Shape;95;p14"/>
          <p:cNvGraphicFramePr/>
          <p:nvPr/>
        </p:nvGraphicFramePr>
        <p:xfrm>
          <a:off x="227625" y="2146050"/>
          <a:ext cx="3000000" cy="3000000"/>
        </p:xfrm>
        <a:graphic>
          <a:graphicData uri="http://schemas.openxmlformats.org/drawingml/2006/table">
            <a:tbl>
              <a:tblPr>
                <a:noFill/>
                <a:tableStyleId>{D946F219-8F0C-40EC-B5DB-290B1B46C3B1}</a:tableStyleId>
              </a:tblPr>
              <a:tblGrid>
                <a:gridCol w="1734500"/>
                <a:gridCol w="1734500"/>
                <a:gridCol w="1734500"/>
                <a:gridCol w="1734500"/>
                <a:gridCol w="1734500"/>
              </a:tblGrid>
              <a:tr h="1489300">
                <a:tc>
                  <a:txBody>
                    <a:bodyPr/>
                    <a:lstStyle/>
                    <a:p>
                      <a:pPr indent="0" lvl="0" marL="0" rtl="0" algn="ctr">
                        <a:spcBef>
                          <a:spcPts val="0"/>
                        </a:spcBef>
                        <a:spcAft>
                          <a:spcPts val="0"/>
                        </a:spcAft>
                        <a:buNone/>
                      </a:pPr>
                      <a:r>
                        <a:rPr b="1" lang="en" sz="1500">
                          <a:latin typeface="Lato"/>
                          <a:ea typeface="Lato"/>
                          <a:cs typeface="Lato"/>
                          <a:sym typeface="Lato"/>
                        </a:rPr>
                        <a:t>Jonathan Aguirre</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Unity Team</a:t>
                      </a:r>
                      <a:endParaRPr i="1" sz="1300">
                        <a:solidFill>
                          <a:schemeClr val="dk2"/>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Raymond Martinez</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Unity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Bruck Negash</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Data Team</a:t>
                      </a:r>
                      <a:endParaRPr b="1"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Peter Han</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Data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Hugo Izquierdo</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Data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89300">
                <a:tc>
                  <a:txBody>
                    <a:bodyPr/>
                    <a:lstStyle/>
                    <a:p>
                      <a:pPr indent="0" lvl="0" marL="0" rtl="0" algn="ctr">
                        <a:spcBef>
                          <a:spcPts val="0"/>
                        </a:spcBef>
                        <a:spcAft>
                          <a:spcPts val="0"/>
                        </a:spcAft>
                        <a:buNone/>
                      </a:pPr>
                      <a:r>
                        <a:rPr b="1" lang="en" sz="1500">
                          <a:latin typeface="Lato"/>
                          <a:ea typeface="Lato"/>
                          <a:cs typeface="Lato"/>
                          <a:sym typeface="Lato"/>
                        </a:rPr>
                        <a:t>Jay Perez</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Data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Jean Paul Espinosa</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Data Team</a:t>
                      </a:r>
                      <a:endParaRPr b="1"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Lloyd Castro</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Documentation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500">
                          <a:latin typeface="Lato"/>
                          <a:ea typeface="Lato"/>
                          <a:cs typeface="Lato"/>
                          <a:sym typeface="Lato"/>
                        </a:rPr>
                        <a:t>George Hernandez</a:t>
                      </a:r>
                      <a:endParaRPr b="1" sz="1500">
                        <a:latin typeface="Lato"/>
                        <a:ea typeface="Lato"/>
                        <a:cs typeface="Lato"/>
                        <a:sym typeface="Lato"/>
                      </a:endParaRPr>
                    </a:p>
                    <a:p>
                      <a:pPr indent="0" lvl="0" marL="0" rtl="0" algn="ctr">
                        <a:spcBef>
                          <a:spcPts val="0"/>
                        </a:spcBef>
                        <a:spcAft>
                          <a:spcPts val="0"/>
                        </a:spcAft>
                        <a:buNone/>
                      </a:pPr>
                      <a:r>
                        <a:rPr i="1" lang="en" sz="1300">
                          <a:solidFill>
                            <a:schemeClr val="dk2"/>
                          </a:solidFill>
                          <a:latin typeface="Lato"/>
                          <a:ea typeface="Lato"/>
                          <a:cs typeface="Lato"/>
                          <a:sym typeface="Lato"/>
                        </a:rPr>
                        <a:t>Documentation Team</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5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6" name="Google Shape;96;p14"/>
          <p:cNvSpPr txBox="1"/>
          <p:nvPr/>
        </p:nvSpPr>
        <p:spPr>
          <a:xfrm>
            <a:off x="7303600" y="4653050"/>
            <a:ext cx="1840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Jean Paul Espinosa</a:t>
            </a:r>
            <a:endParaRPr>
              <a:solidFill>
                <a:srgbClr val="595959"/>
              </a:solidFill>
              <a:latin typeface="Lato"/>
              <a:ea typeface="Lato"/>
              <a:cs typeface="Lato"/>
              <a:sym typeface="Lato"/>
            </a:endParaRPr>
          </a:p>
          <a:p>
            <a:pPr indent="0" lvl="0" marL="0" rtl="0" algn="l">
              <a:spcBef>
                <a:spcPts val="0"/>
              </a:spcBef>
              <a:spcAft>
                <a:spcPts val="0"/>
              </a:spcAft>
              <a:buNone/>
            </a:pPr>
            <a:r>
              <a:t/>
            </a:r>
            <a:endParaRPr>
              <a:solidFill>
                <a:srgbClr val="595959"/>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 Detection Modes</a:t>
            </a:r>
            <a:endParaRPr/>
          </a:p>
        </p:txBody>
      </p:sp>
      <p:sp>
        <p:nvSpPr>
          <p:cNvPr id="314" name="Google Shape;314;p3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Worst Case Mode</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rPr lang="en" sz="1400"/>
              <a:t>Average Case Mode</a:t>
            </a:r>
            <a:endParaRPr sz="1400"/>
          </a:p>
        </p:txBody>
      </p:sp>
      <p:sp>
        <p:nvSpPr>
          <p:cNvPr id="315" name="Google Shape;315;p32"/>
          <p:cNvSpPr txBox="1"/>
          <p:nvPr/>
        </p:nvSpPr>
        <p:spPr>
          <a:xfrm>
            <a:off x="6715800" y="4570225"/>
            <a:ext cx="242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Raymond Martinez</a:t>
            </a:r>
            <a:endParaRPr>
              <a:solidFill>
                <a:srgbClr val="595959"/>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Worst Case Mode</a:t>
            </a:r>
            <a:endParaRPr/>
          </a:p>
        </p:txBody>
      </p:sp>
      <p:sp>
        <p:nvSpPr>
          <p:cNvPr id="321" name="Google Shape;321;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2" name="Google Shape;322;p33"/>
          <p:cNvPicPr preferRelativeResize="0"/>
          <p:nvPr/>
        </p:nvPicPr>
        <p:blipFill rotWithShape="1">
          <a:blip r:embed="rId3">
            <a:alphaModFix/>
          </a:blip>
          <a:srcRect b="0" l="31670" r="21979" t="28926"/>
          <a:stretch/>
        </p:blipFill>
        <p:spPr>
          <a:xfrm>
            <a:off x="729450" y="1788175"/>
            <a:ext cx="3438141" cy="3383281"/>
          </a:xfrm>
          <a:prstGeom prst="rect">
            <a:avLst/>
          </a:prstGeom>
          <a:noFill/>
          <a:ln>
            <a:noFill/>
          </a:ln>
        </p:spPr>
      </p:pic>
      <p:pic>
        <p:nvPicPr>
          <p:cNvPr id="323" name="Google Shape;323;p33"/>
          <p:cNvPicPr preferRelativeResize="0"/>
          <p:nvPr/>
        </p:nvPicPr>
        <p:blipFill rotWithShape="1">
          <a:blip r:embed="rId4">
            <a:alphaModFix/>
          </a:blip>
          <a:srcRect b="27048" l="26351" r="24050" t="7758"/>
          <a:stretch/>
        </p:blipFill>
        <p:spPr>
          <a:xfrm>
            <a:off x="4661450" y="1389988"/>
            <a:ext cx="4078623" cy="3353325"/>
          </a:xfrm>
          <a:prstGeom prst="rect">
            <a:avLst/>
          </a:prstGeom>
          <a:noFill/>
          <a:ln>
            <a:noFill/>
          </a:ln>
        </p:spPr>
      </p:pic>
      <p:sp>
        <p:nvSpPr>
          <p:cNvPr id="324" name="Google Shape;324;p33"/>
          <p:cNvSpPr txBox="1"/>
          <p:nvPr/>
        </p:nvSpPr>
        <p:spPr>
          <a:xfrm>
            <a:off x="7479600" y="4743300"/>
            <a:ext cx="166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Raymond Martinez</a:t>
            </a:r>
            <a:endParaRPr>
              <a:solidFill>
                <a:srgbClr val="595959"/>
              </a:solidFill>
              <a:latin typeface="Lato"/>
              <a:ea typeface="Lato"/>
              <a:cs typeface="Lato"/>
              <a:sym typeface="Lato"/>
            </a:endParaRPr>
          </a:p>
        </p:txBody>
      </p:sp>
      <p:sp>
        <p:nvSpPr>
          <p:cNvPr id="325" name="Google Shape;325;p33"/>
          <p:cNvSpPr txBox="1"/>
          <p:nvPr/>
        </p:nvSpPr>
        <p:spPr>
          <a:xfrm>
            <a:off x="1097000" y="4805950"/>
            <a:ext cx="10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Drone</a:t>
            </a:r>
            <a:endParaRPr>
              <a:latin typeface="Lato"/>
              <a:ea typeface="Lato"/>
              <a:cs typeface="Lato"/>
              <a:sym typeface="Lato"/>
            </a:endParaRPr>
          </a:p>
        </p:txBody>
      </p:sp>
      <p:sp>
        <p:nvSpPr>
          <p:cNvPr id="326" name="Google Shape;326;p33"/>
          <p:cNvSpPr txBox="1"/>
          <p:nvPr/>
        </p:nvSpPr>
        <p:spPr>
          <a:xfrm>
            <a:off x="4875975" y="4225000"/>
            <a:ext cx="10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Drone</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Average Case Mode</a:t>
            </a:r>
            <a:endParaRPr/>
          </a:p>
        </p:txBody>
      </p:sp>
      <p:sp>
        <p:nvSpPr>
          <p:cNvPr id="332" name="Google Shape;332;p3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3" name="Google Shape;333;p34"/>
          <p:cNvPicPr preferRelativeResize="0"/>
          <p:nvPr/>
        </p:nvPicPr>
        <p:blipFill rotWithShape="1">
          <a:blip r:embed="rId3">
            <a:alphaModFix/>
          </a:blip>
          <a:srcRect b="9419" l="31467" r="20701" t="15228"/>
          <a:stretch/>
        </p:blipFill>
        <p:spPr>
          <a:xfrm>
            <a:off x="729445" y="1786049"/>
            <a:ext cx="3435699" cy="3385449"/>
          </a:xfrm>
          <a:prstGeom prst="rect">
            <a:avLst/>
          </a:prstGeom>
          <a:noFill/>
          <a:ln>
            <a:noFill/>
          </a:ln>
        </p:spPr>
      </p:pic>
      <p:pic>
        <p:nvPicPr>
          <p:cNvPr id="334" name="Google Shape;334;p34"/>
          <p:cNvPicPr preferRelativeResize="0"/>
          <p:nvPr/>
        </p:nvPicPr>
        <p:blipFill rotWithShape="1">
          <a:blip r:embed="rId4">
            <a:alphaModFix/>
          </a:blip>
          <a:srcRect b="29996" l="29441" r="23330" t="7237"/>
          <a:stretch/>
        </p:blipFill>
        <p:spPr>
          <a:xfrm>
            <a:off x="4663440" y="1389888"/>
            <a:ext cx="4078223" cy="3355849"/>
          </a:xfrm>
          <a:prstGeom prst="rect">
            <a:avLst/>
          </a:prstGeom>
          <a:noFill/>
          <a:ln>
            <a:noFill/>
          </a:ln>
        </p:spPr>
      </p:pic>
      <p:sp>
        <p:nvSpPr>
          <p:cNvPr id="335" name="Google Shape;335;p34"/>
          <p:cNvSpPr txBox="1"/>
          <p:nvPr/>
        </p:nvSpPr>
        <p:spPr>
          <a:xfrm>
            <a:off x="7441800" y="4743300"/>
            <a:ext cx="170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Raymond Martinez</a:t>
            </a:r>
            <a:endParaRPr>
              <a:solidFill>
                <a:srgbClr val="595959"/>
              </a:solidFill>
              <a:latin typeface="Lato"/>
              <a:ea typeface="Lato"/>
              <a:cs typeface="Lato"/>
              <a:sym typeface="Lato"/>
            </a:endParaRPr>
          </a:p>
        </p:txBody>
      </p:sp>
      <p:sp>
        <p:nvSpPr>
          <p:cNvPr id="336" name="Google Shape;336;p34"/>
          <p:cNvSpPr txBox="1"/>
          <p:nvPr/>
        </p:nvSpPr>
        <p:spPr>
          <a:xfrm>
            <a:off x="1137175" y="4565000"/>
            <a:ext cx="10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Drone</a:t>
            </a:r>
            <a:endParaRPr>
              <a:latin typeface="Lato"/>
              <a:ea typeface="Lato"/>
              <a:cs typeface="Lato"/>
              <a:sym typeface="Lato"/>
            </a:endParaRPr>
          </a:p>
        </p:txBody>
      </p:sp>
      <p:sp>
        <p:nvSpPr>
          <p:cNvPr id="337" name="Google Shape;337;p34"/>
          <p:cNvSpPr txBox="1"/>
          <p:nvPr/>
        </p:nvSpPr>
        <p:spPr>
          <a:xfrm>
            <a:off x="4824200" y="4245100"/>
            <a:ext cx="10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Drone</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5"/>
          <p:cNvSpPr txBox="1"/>
          <p:nvPr>
            <p:ph type="title"/>
          </p:nvPr>
        </p:nvSpPr>
        <p:spPr>
          <a:xfrm>
            <a:off x="115575" y="6210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of our Project</a:t>
            </a:r>
            <a:endParaRPr/>
          </a:p>
        </p:txBody>
      </p:sp>
      <p:sp>
        <p:nvSpPr>
          <p:cNvPr id="343" name="Google Shape;343;p35"/>
          <p:cNvSpPr txBox="1"/>
          <p:nvPr/>
        </p:nvSpPr>
        <p:spPr>
          <a:xfrm>
            <a:off x="7246950" y="4854475"/>
            <a:ext cx="175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George Hernandez</a:t>
            </a:r>
            <a:endParaRPr>
              <a:solidFill>
                <a:srgbClr val="595959"/>
              </a:solidFill>
              <a:latin typeface="Lato"/>
              <a:ea typeface="Lato"/>
              <a:cs typeface="Lato"/>
              <a:sym typeface="Lato"/>
            </a:endParaRPr>
          </a:p>
        </p:txBody>
      </p:sp>
      <p:sp>
        <p:nvSpPr>
          <p:cNvPr id="344" name="Google Shape;344;p35"/>
          <p:cNvSpPr txBox="1"/>
          <p:nvPr/>
        </p:nvSpPr>
        <p:spPr>
          <a:xfrm>
            <a:off x="37225" y="1474550"/>
            <a:ext cx="2984100" cy="141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Created modern version of human perception module. From Excel demonstration to Unity simulation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p:txBody>
      </p:sp>
      <p:sp>
        <p:nvSpPr>
          <p:cNvPr id="345" name="Google Shape;345;p35"/>
          <p:cNvSpPr txBox="1"/>
          <p:nvPr/>
        </p:nvSpPr>
        <p:spPr>
          <a:xfrm>
            <a:off x="2974800" y="1474550"/>
            <a:ext cx="2617800" cy="1609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Create a python program that can calculate detection distance with various input values</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p:txBody>
      </p:sp>
      <p:sp>
        <p:nvSpPr>
          <p:cNvPr id="346" name="Google Shape;346;p35"/>
          <p:cNvSpPr txBox="1"/>
          <p:nvPr/>
        </p:nvSpPr>
        <p:spPr>
          <a:xfrm>
            <a:off x="5843725" y="1428050"/>
            <a:ext cx="2800200" cy="1511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Interactive and versatile Unity simulation that allow parameters to be changed for detection output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p:txBody>
      </p:sp>
      <p:pic>
        <p:nvPicPr>
          <p:cNvPr id="347" name="Google Shape;347;p35"/>
          <p:cNvPicPr preferRelativeResize="0"/>
          <p:nvPr/>
        </p:nvPicPr>
        <p:blipFill>
          <a:blip r:embed="rId3">
            <a:alphaModFix/>
          </a:blip>
          <a:stretch>
            <a:fillRect/>
          </a:stretch>
        </p:blipFill>
        <p:spPr>
          <a:xfrm>
            <a:off x="778588" y="2655475"/>
            <a:ext cx="3159525" cy="1857350"/>
          </a:xfrm>
          <a:prstGeom prst="rect">
            <a:avLst/>
          </a:prstGeom>
          <a:noFill/>
          <a:ln>
            <a:noFill/>
          </a:ln>
        </p:spPr>
      </p:pic>
      <p:pic>
        <p:nvPicPr>
          <p:cNvPr id="348" name="Google Shape;348;p35"/>
          <p:cNvPicPr preferRelativeResize="0"/>
          <p:nvPr/>
        </p:nvPicPr>
        <p:blipFill>
          <a:blip r:embed="rId4">
            <a:alphaModFix/>
          </a:blip>
          <a:stretch>
            <a:fillRect/>
          </a:stretch>
        </p:blipFill>
        <p:spPr>
          <a:xfrm>
            <a:off x="4524200" y="2571750"/>
            <a:ext cx="3159526" cy="18045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as a Team</a:t>
            </a:r>
            <a:endParaRPr/>
          </a:p>
        </p:txBody>
      </p:sp>
      <p:sp>
        <p:nvSpPr>
          <p:cNvPr id="354" name="Google Shape;354;p36"/>
          <p:cNvSpPr txBox="1"/>
          <p:nvPr/>
        </p:nvSpPr>
        <p:spPr>
          <a:xfrm>
            <a:off x="7237650" y="4684400"/>
            <a:ext cx="175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George Hernandez</a:t>
            </a:r>
            <a:endParaRPr>
              <a:solidFill>
                <a:srgbClr val="595959"/>
              </a:solidFill>
              <a:latin typeface="Lato"/>
              <a:ea typeface="Lato"/>
              <a:cs typeface="Lato"/>
              <a:sym typeface="Lato"/>
            </a:endParaRPr>
          </a:p>
        </p:txBody>
      </p:sp>
      <p:sp>
        <p:nvSpPr>
          <p:cNvPr id="355" name="Google Shape;355;p36"/>
          <p:cNvSpPr txBox="1"/>
          <p:nvPr/>
        </p:nvSpPr>
        <p:spPr>
          <a:xfrm>
            <a:off x="161950" y="2050400"/>
            <a:ext cx="4247700" cy="263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Communication / Cooperation </a:t>
            </a:r>
            <a:endParaRPr>
              <a:solidFill>
                <a:schemeClr val="accent1"/>
              </a:solidFill>
              <a:latin typeface="Lato"/>
              <a:ea typeface="Lato"/>
              <a:cs typeface="Lato"/>
              <a:sym typeface="Lato"/>
            </a:endParaRPr>
          </a:p>
          <a:p>
            <a:pPr indent="-317500" lvl="1" marL="9144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Spending a year working on a project with each other as given us the valuable skills of communications and </a:t>
            </a:r>
            <a:r>
              <a:rPr lang="en">
                <a:solidFill>
                  <a:schemeClr val="accent1"/>
                </a:solidFill>
                <a:latin typeface="Lato"/>
                <a:ea typeface="Lato"/>
                <a:cs typeface="Lato"/>
                <a:sym typeface="Lato"/>
              </a:rPr>
              <a:t>creativity</a:t>
            </a:r>
            <a:r>
              <a:rPr lang="en">
                <a:solidFill>
                  <a:schemeClr val="accent1"/>
                </a:solidFill>
                <a:latin typeface="Lato"/>
                <a:ea typeface="Lato"/>
                <a:cs typeface="Lato"/>
                <a:sym typeface="Lato"/>
              </a:rPr>
              <a:t>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Time </a:t>
            </a:r>
            <a:r>
              <a:rPr lang="en">
                <a:solidFill>
                  <a:schemeClr val="accent1"/>
                </a:solidFill>
                <a:latin typeface="Lato"/>
                <a:ea typeface="Lato"/>
                <a:cs typeface="Lato"/>
                <a:sym typeface="Lato"/>
              </a:rPr>
              <a:t>Efficiency </a:t>
            </a:r>
            <a:r>
              <a:rPr lang="en">
                <a:solidFill>
                  <a:schemeClr val="accent1"/>
                </a:solidFill>
                <a:latin typeface="Lato"/>
                <a:ea typeface="Lato"/>
                <a:cs typeface="Lato"/>
                <a:sym typeface="Lato"/>
              </a:rPr>
              <a:t>/ Management</a:t>
            </a:r>
            <a:endParaRPr>
              <a:solidFill>
                <a:schemeClr val="accent1"/>
              </a:solidFill>
              <a:latin typeface="Lato"/>
              <a:ea typeface="Lato"/>
              <a:cs typeface="Lato"/>
              <a:sym typeface="Lato"/>
            </a:endParaRPr>
          </a:p>
          <a:p>
            <a:pPr indent="-317500" lvl="1" marL="9144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Working on a project as a student has brought the problem of managing other classes while being consistent on progress. We gained the skills to </a:t>
            </a:r>
            <a:r>
              <a:rPr lang="en">
                <a:solidFill>
                  <a:schemeClr val="accent1"/>
                </a:solidFill>
                <a:latin typeface="Lato"/>
                <a:ea typeface="Lato"/>
                <a:cs typeface="Lato"/>
                <a:sym typeface="Lato"/>
              </a:rPr>
              <a:t>prioritize task and set effective goals</a:t>
            </a:r>
            <a:r>
              <a:rPr lang="en">
                <a:solidFill>
                  <a:schemeClr val="accent1"/>
                </a:solidFill>
                <a:latin typeface="Lato"/>
                <a:ea typeface="Lato"/>
                <a:cs typeface="Lato"/>
                <a:sym typeface="Lato"/>
              </a:rPr>
              <a:t> </a:t>
            </a:r>
            <a:endParaRPr>
              <a:solidFill>
                <a:schemeClr val="accent1"/>
              </a:solidFill>
              <a:latin typeface="Lato"/>
              <a:ea typeface="Lato"/>
              <a:cs typeface="Lato"/>
              <a:sym typeface="Lato"/>
            </a:endParaRPr>
          </a:p>
        </p:txBody>
      </p:sp>
      <p:pic>
        <p:nvPicPr>
          <p:cNvPr id="356" name="Google Shape;356;p36"/>
          <p:cNvPicPr preferRelativeResize="0"/>
          <p:nvPr/>
        </p:nvPicPr>
        <p:blipFill>
          <a:blip r:embed="rId3">
            <a:alphaModFix/>
          </a:blip>
          <a:stretch>
            <a:fillRect/>
          </a:stretch>
        </p:blipFill>
        <p:spPr>
          <a:xfrm>
            <a:off x="4679375" y="1916375"/>
            <a:ext cx="3877775" cy="2109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 Limitations</a:t>
            </a:r>
            <a:endParaRPr/>
          </a:p>
        </p:txBody>
      </p:sp>
      <p:sp>
        <p:nvSpPr>
          <p:cNvPr id="362" name="Google Shape;362;p37"/>
          <p:cNvSpPr txBox="1"/>
          <p:nvPr>
            <p:ph idx="1" type="body"/>
          </p:nvPr>
        </p:nvSpPr>
        <p:spPr>
          <a:xfrm>
            <a:off x="659725" y="1841925"/>
            <a:ext cx="7988700" cy="16182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t>Doesn’t integrate </a:t>
            </a:r>
            <a:r>
              <a:rPr lang="en" sz="1600"/>
              <a:t>model to hardware such as cameras, onboard sensors, spotting targets</a:t>
            </a:r>
            <a:endParaRPr sz="1600"/>
          </a:p>
          <a:p>
            <a:pPr indent="-330200" lvl="0" marL="457200" rtl="0" algn="l">
              <a:lnSpc>
                <a:spcPct val="100000"/>
              </a:lnSpc>
              <a:spcBef>
                <a:spcPts val="0"/>
              </a:spcBef>
              <a:spcAft>
                <a:spcPts val="0"/>
              </a:spcAft>
              <a:buSzPts val="1600"/>
              <a:buChar char="❖"/>
            </a:pPr>
            <a:r>
              <a:rPr lang="en" sz="1600"/>
              <a:t>Program lacks dynamically targeting objects in the field</a:t>
            </a:r>
            <a:endParaRPr sz="1600"/>
          </a:p>
          <a:p>
            <a:pPr indent="-330200" lvl="0" marL="457200" rtl="0" algn="l">
              <a:lnSpc>
                <a:spcPct val="100000"/>
              </a:lnSpc>
              <a:spcBef>
                <a:spcPts val="0"/>
              </a:spcBef>
              <a:spcAft>
                <a:spcPts val="0"/>
              </a:spcAft>
              <a:buSzPts val="1600"/>
              <a:buChar char="❖"/>
            </a:pPr>
            <a:r>
              <a:rPr lang="en" sz="1600"/>
              <a:t>Only using specific distance specification, not able to dynamically change</a:t>
            </a:r>
            <a:endParaRPr sz="1600"/>
          </a:p>
          <a:p>
            <a:pPr indent="-330200" lvl="0" marL="457200" rtl="0" algn="l">
              <a:lnSpc>
                <a:spcPct val="100000"/>
              </a:lnSpc>
              <a:spcBef>
                <a:spcPts val="0"/>
              </a:spcBef>
              <a:spcAft>
                <a:spcPts val="0"/>
              </a:spcAft>
              <a:buSzPts val="1600"/>
              <a:buChar char="❖"/>
            </a:pPr>
            <a:r>
              <a:rPr lang="en" sz="1600"/>
              <a:t>Using only auditory model within the software</a:t>
            </a:r>
            <a:endParaRPr sz="1600"/>
          </a:p>
          <a:p>
            <a:pPr indent="-330200" lvl="0" marL="457200" rtl="0" algn="l">
              <a:lnSpc>
                <a:spcPct val="100000"/>
              </a:lnSpc>
              <a:spcBef>
                <a:spcPts val="0"/>
              </a:spcBef>
              <a:spcAft>
                <a:spcPts val="0"/>
              </a:spcAft>
              <a:buSzPts val="1600"/>
              <a:buChar char="❖"/>
            </a:pPr>
            <a:r>
              <a:rPr lang="en" sz="1600"/>
              <a:t>Reliability still needs to be tested with more use cases</a:t>
            </a:r>
            <a:endParaRPr i="1" sz="1000">
              <a:solidFill>
                <a:srgbClr val="000000"/>
              </a:solidFill>
              <a:latin typeface="Arial"/>
              <a:ea typeface="Arial"/>
              <a:cs typeface="Arial"/>
              <a:sym typeface="Arial"/>
            </a:endParaRPr>
          </a:p>
        </p:txBody>
      </p:sp>
      <p:sp>
        <p:nvSpPr>
          <p:cNvPr id="363" name="Google Shape;363;p37"/>
          <p:cNvSpPr txBox="1"/>
          <p:nvPr/>
        </p:nvSpPr>
        <p:spPr>
          <a:xfrm>
            <a:off x="7273625" y="4656850"/>
            <a:ext cx="1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Jay Perez Arias</a:t>
            </a:r>
            <a:endParaRPr>
              <a:solidFill>
                <a:srgbClr val="595959"/>
              </a:solidFill>
              <a:latin typeface="Lato"/>
              <a:ea typeface="Lato"/>
              <a:cs typeface="Lato"/>
              <a:sym typeface="Lato"/>
            </a:endParaRPr>
          </a:p>
        </p:txBody>
      </p:sp>
      <p:pic>
        <p:nvPicPr>
          <p:cNvPr id="364" name="Google Shape;364;p37"/>
          <p:cNvPicPr preferRelativeResize="0"/>
          <p:nvPr/>
        </p:nvPicPr>
        <p:blipFill rotWithShape="1">
          <a:blip r:embed="rId3">
            <a:alphaModFix/>
          </a:blip>
          <a:srcRect b="16518" l="0" r="0" t="16303"/>
          <a:stretch/>
        </p:blipFill>
        <p:spPr>
          <a:xfrm>
            <a:off x="2947524" y="3504650"/>
            <a:ext cx="3248952" cy="14546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Goals</a:t>
            </a:r>
            <a:endParaRPr/>
          </a:p>
        </p:txBody>
      </p:sp>
      <p:sp>
        <p:nvSpPr>
          <p:cNvPr id="370" name="Google Shape;370;p38"/>
          <p:cNvSpPr txBox="1"/>
          <p:nvPr>
            <p:ph idx="1" type="body"/>
          </p:nvPr>
        </p:nvSpPr>
        <p:spPr>
          <a:xfrm>
            <a:off x="729450" y="1853850"/>
            <a:ext cx="5744100" cy="2876100"/>
          </a:xfrm>
          <a:prstGeom prst="rect">
            <a:avLst/>
          </a:prstGeom>
        </p:spPr>
        <p:txBody>
          <a:bodyPr anchorCtr="0" anchor="t" bIns="91425" lIns="91425" spcFirstLastPara="1" rIns="91425" wrap="square" tIns="91425">
            <a:normAutofit/>
          </a:bodyPr>
          <a:lstStyle/>
          <a:p>
            <a:pPr indent="-330200" lvl="0" marL="457200" rtl="0" algn="l">
              <a:lnSpc>
                <a:spcPct val="100000"/>
              </a:lnSpc>
              <a:spcBef>
                <a:spcPts val="0"/>
              </a:spcBef>
              <a:spcAft>
                <a:spcPts val="0"/>
              </a:spcAft>
              <a:buSzPts val="1600"/>
              <a:buChar char="❖"/>
            </a:pPr>
            <a:r>
              <a:rPr lang="en" sz="1600"/>
              <a:t>Integrating model to hardware such as cameras, onboard sensors, spotting targets</a:t>
            </a:r>
            <a:endParaRPr sz="1600"/>
          </a:p>
          <a:p>
            <a:pPr indent="-330200" lvl="0" marL="457200" rtl="0" algn="l">
              <a:lnSpc>
                <a:spcPct val="100000"/>
              </a:lnSpc>
              <a:spcBef>
                <a:spcPts val="0"/>
              </a:spcBef>
              <a:spcAft>
                <a:spcPts val="0"/>
              </a:spcAft>
              <a:buSzPts val="1600"/>
              <a:buChar char="❖"/>
            </a:pPr>
            <a:r>
              <a:rPr lang="en" sz="1600"/>
              <a:t>Using other various other models such as psychological, visual, etc</a:t>
            </a:r>
            <a:endParaRPr sz="1600"/>
          </a:p>
          <a:p>
            <a:pPr indent="-330200" lvl="0" marL="457200" rtl="0" algn="l">
              <a:lnSpc>
                <a:spcPct val="100000"/>
              </a:lnSpc>
              <a:spcBef>
                <a:spcPts val="0"/>
              </a:spcBef>
              <a:spcAft>
                <a:spcPts val="0"/>
              </a:spcAft>
              <a:buSzPts val="1600"/>
              <a:buChar char="❖"/>
            </a:pPr>
            <a:r>
              <a:rPr lang="en" sz="1600"/>
              <a:t>Making the model  scalable for different hardware</a:t>
            </a:r>
            <a:endParaRPr sz="1600"/>
          </a:p>
          <a:p>
            <a:pPr indent="-330200" lvl="0" marL="457200" rtl="0" algn="l">
              <a:lnSpc>
                <a:spcPct val="100000"/>
              </a:lnSpc>
              <a:spcBef>
                <a:spcPts val="0"/>
              </a:spcBef>
              <a:spcAft>
                <a:spcPts val="0"/>
              </a:spcAft>
              <a:buSzPts val="1600"/>
              <a:buChar char="❖"/>
            </a:pPr>
            <a:r>
              <a:rPr lang="en" sz="1600"/>
              <a:t>Integrating software with other hardware</a:t>
            </a:r>
            <a:endParaRPr sz="1600"/>
          </a:p>
          <a:p>
            <a:pPr indent="-330200" lvl="0" marL="457200" rtl="0" algn="l">
              <a:lnSpc>
                <a:spcPct val="100000"/>
              </a:lnSpc>
              <a:spcBef>
                <a:spcPts val="0"/>
              </a:spcBef>
              <a:spcAft>
                <a:spcPts val="0"/>
              </a:spcAft>
              <a:buSzPts val="1600"/>
              <a:buChar char="❖"/>
            </a:pPr>
            <a:r>
              <a:rPr lang="en" sz="1600"/>
              <a:t>Create an algorithm to find the “sweet distance” to avoid enemy soldiers</a:t>
            </a:r>
            <a:endParaRPr i="1" sz="1000">
              <a:solidFill>
                <a:srgbClr val="000000"/>
              </a:solidFill>
              <a:latin typeface="Arial"/>
              <a:ea typeface="Arial"/>
              <a:cs typeface="Arial"/>
              <a:sym typeface="Arial"/>
            </a:endParaRPr>
          </a:p>
        </p:txBody>
      </p:sp>
      <p:sp>
        <p:nvSpPr>
          <p:cNvPr id="371" name="Google Shape;371;p38"/>
          <p:cNvSpPr txBox="1"/>
          <p:nvPr/>
        </p:nvSpPr>
        <p:spPr>
          <a:xfrm>
            <a:off x="7512625" y="4691975"/>
            <a:ext cx="143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Jay Perez Arias</a:t>
            </a:r>
            <a:endParaRPr>
              <a:solidFill>
                <a:srgbClr val="595959"/>
              </a:solidFill>
              <a:latin typeface="Lato"/>
              <a:ea typeface="Lato"/>
              <a:cs typeface="Lato"/>
              <a:sym typeface="Lato"/>
            </a:endParaRPr>
          </a:p>
        </p:txBody>
      </p:sp>
      <p:pic>
        <p:nvPicPr>
          <p:cNvPr id="372" name="Google Shape;372;p38"/>
          <p:cNvPicPr preferRelativeResize="0"/>
          <p:nvPr/>
        </p:nvPicPr>
        <p:blipFill rotWithShape="1">
          <a:blip r:embed="rId3">
            <a:alphaModFix/>
          </a:blip>
          <a:srcRect b="0" l="23389" r="25632" t="0"/>
          <a:stretch/>
        </p:blipFill>
        <p:spPr>
          <a:xfrm>
            <a:off x="6520375" y="2011939"/>
            <a:ext cx="2045301" cy="21063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9"/>
          <p:cNvSpPr txBox="1"/>
          <p:nvPr>
            <p:ph type="title"/>
          </p:nvPr>
        </p:nvSpPr>
        <p:spPr>
          <a:xfrm>
            <a:off x="729450" y="223305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40">
                <a:latin typeface="Lora"/>
                <a:ea typeface="Lora"/>
                <a:cs typeface="Lora"/>
                <a:sym typeface="Lora"/>
              </a:rPr>
              <a:t>Thank You!</a:t>
            </a:r>
            <a:endParaRPr sz="2440">
              <a:latin typeface="Lora"/>
              <a:ea typeface="Lora"/>
              <a:cs typeface="Lora"/>
              <a:sym typeface="Lora"/>
            </a:endParaRPr>
          </a:p>
        </p:txBody>
      </p:sp>
      <p:sp>
        <p:nvSpPr>
          <p:cNvPr id="378" name="Google Shape;378;p39"/>
          <p:cNvSpPr txBox="1"/>
          <p:nvPr>
            <p:ph idx="1" type="body"/>
          </p:nvPr>
        </p:nvSpPr>
        <p:spPr>
          <a:xfrm>
            <a:off x="729450" y="2812350"/>
            <a:ext cx="7688700" cy="1375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The floor is open for any questions you may have.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102" name="Google Shape;102;p15"/>
          <p:cNvSpPr txBox="1"/>
          <p:nvPr>
            <p:ph idx="1" type="body"/>
          </p:nvPr>
        </p:nvSpPr>
        <p:spPr>
          <a:xfrm>
            <a:off x="729450" y="2078875"/>
            <a:ext cx="38427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Project Overview</a:t>
            </a:r>
            <a:endParaRPr sz="1400"/>
          </a:p>
          <a:p>
            <a:pPr indent="-317500" lvl="1" marL="914400" rtl="0" algn="l">
              <a:spcBef>
                <a:spcPts val="0"/>
              </a:spcBef>
              <a:spcAft>
                <a:spcPts val="0"/>
              </a:spcAft>
              <a:buSzPts val="1400"/>
              <a:buChar char="➢"/>
            </a:pPr>
            <a:r>
              <a:rPr lang="en" sz="1400"/>
              <a:t>Significance</a:t>
            </a:r>
            <a:endParaRPr sz="1400"/>
          </a:p>
          <a:p>
            <a:pPr indent="-317500" lvl="1" marL="914400" rtl="0" algn="l">
              <a:spcBef>
                <a:spcPts val="0"/>
              </a:spcBef>
              <a:spcAft>
                <a:spcPts val="0"/>
              </a:spcAft>
              <a:buSzPts val="1400"/>
              <a:buChar char="➢"/>
            </a:pPr>
            <a:r>
              <a:rPr lang="en" sz="1400"/>
              <a:t>Technologies</a:t>
            </a:r>
            <a:endParaRPr sz="1400"/>
          </a:p>
          <a:p>
            <a:pPr indent="-317500" lvl="1" marL="914400" rtl="0" algn="l">
              <a:spcBef>
                <a:spcPts val="0"/>
              </a:spcBef>
              <a:spcAft>
                <a:spcPts val="0"/>
              </a:spcAft>
              <a:buSzPts val="1400"/>
              <a:buChar char="➢"/>
            </a:pPr>
            <a:r>
              <a:rPr lang="en" sz="1400"/>
              <a:t>Source Data</a:t>
            </a:r>
            <a:endParaRPr sz="1400"/>
          </a:p>
          <a:p>
            <a:pPr indent="-317500" lvl="0" marL="457200" rtl="0" algn="l">
              <a:spcBef>
                <a:spcPts val="0"/>
              </a:spcBef>
              <a:spcAft>
                <a:spcPts val="0"/>
              </a:spcAft>
              <a:buSzPts val="1400"/>
              <a:buChar char="❖"/>
            </a:pPr>
            <a:r>
              <a:rPr lang="en" sz="1400"/>
              <a:t>Challenges</a:t>
            </a:r>
            <a:endParaRPr sz="1400"/>
          </a:p>
          <a:p>
            <a:pPr indent="-317500" lvl="0" marL="457200" rtl="0" algn="l">
              <a:spcBef>
                <a:spcPts val="0"/>
              </a:spcBef>
              <a:spcAft>
                <a:spcPts val="0"/>
              </a:spcAft>
              <a:buSzPts val="1400"/>
              <a:buChar char="❖"/>
            </a:pPr>
            <a:r>
              <a:rPr lang="en" sz="1400"/>
              <a:t>Python Detection Program</a:t>
            </a:r>
            <a:endParaRPr sz="1400"/>
          </a:p>
          <a:p>
            <a:pPr indent="-317500" lvl="0" marL="457200" rtl="0" algn="l">
              <a:spcBef>
                <a:spcPts val="0"/>
              </a:spcBef>
              <a:spcAft>
                <a:spcPts val="0"/>
              </a:spcAft>
              <a:buSzPts val="1400"/>
              <a:buChar char="❖"/>
            </a:pPr>
            <a:r>
              <a:rPr lang="en" sz="1400"/>
              <a:t>Detection Model</a:t>
            </a:r>
            <a:endParaRPr sz="1400"/>
          </a:p>
          <a:p>
            <a:pPr indent="-317500" lvl="1" marL="914400" rtl="0" algn="l">
              <a:spcBef>
                <a:spcPts val="0"/>
              </a:spcBef>
              <a:spcAft>
                <a:spcPts val="0"/>
              </a:spcAft>
              <a:buSzPts val="1400"/>
              <a:buChar char="➢"/>
            </a:pPr>
            <a:r>
              <a:rPr lang="en" sz="1400"/>
              <a:t>Factors</a:t>
            </a:r>
            <a:endParaRPr sz="1400"/>
          </a:p>
        </p:txBody>
      </p:sp>
      <p:sp>
        <p:nvSpPr>
          <p:cNvPr id="103" name="Google Shape;103;p15"/>
          <p:cNvSpPr txBox="1"/>
          <p:nvPr/>
        </p:nvSpPr>
        <p:spPr>
          <a:xfrm>
            <a:off x="7293750" y="4662525"/>
            <a:ext cx="17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Jean Paul Espinosa</a:t>
            </a:r>
            <a:endParaRPr>
              <a:solidFill>
                <a:srgbClr val="595959"/>
              </a:solidFill>
              <a:latin typeface="Lato"/>
              <a:ea typeface="Lato"/>
              <a:cs typeface="Lato"/>
              <a:sym typeface="Lato"/>
            </a:endParaRPr>
          </a:p>
        </p:txBody>
      </p:sp>
      <p:sp>
        <p:nvSpPr>
          <p:cNvPr id="104" name="Google Shape;104;p15"/>
          <p:cNvSpPr txBox="1"/>
          <p:nvPr>
            <p:ph idx="1" type="body"/>
          </p:nvPr>
        </p:nvSpPr>
        <p:spPr>
          <a:xfrm>
            <a:off x="4953409" y="2078876"/>
            <a:ext cx="38427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User Interface</a:t>
            </a:r>
            <a:endParaRPr sz="1400"/>
          </a:p>
          <a:p>
            <a:pPr indent="-317500" lvl="0" marL="457200" rtl="0" algn="l">
              <a:spcBef>
                <a:spcPts val="0"/>
              </a:spcBef>
              <a:spcAft>
                <a:spcPts val="0"/>
              </a:spcAft>
              <a:buSzPts val="1400"/>
              <a:buChar char="❖"/>
            </a:pPr>
            <a:r>
              <a:rPr lang="en" sz="1400"/>
              <a:t>3D </a:t>
            </a:r>
            <a:r>
              <a:rPr lang="en" sz="1400"/>
              <a:t>Visualization with Unity</a:t>
            </a:r>
            <a:endParaRPr sz="1400"/>
          </a:p>
          <a:p>
            <a:pPr indent="-317500" lvl="0" marL="457200" rtl="0" algn="l">
              <a:spcBef>
                <a:spcPts val="0"/>
              </a:spcBef>
              <a:spcAft>
                <a:spcPts val="0"/>
              </a:spcAft>
              <a:buSzPts val="1400"/>
              <a:buChar char="❖"/>
            </a:pPr>
            <a:r>
              <a:rPr lang="en" sz="1400"/>
              <a:t>Results</a:t>
            </a:r>
            <a:endParaRPr sz="1400"/>
          </a:p>
          <a:p>
            <a:pPr indent="-317500" lvl="0" marL="457200" rtl="0" algn="l">
              <a:spcBef>
                <a:spcPts val="0"/>
              </a:spcBef>
              <a:spcAft>
                <a:spcPts val="0"/>
              </a:spcAft>
              <a:buSzPts val="1400"/>
              <a:buChar char="❖"/>
            </a:pPr>
            <a:r>
              <a:rPr lang="en" sz="1400"/>
              <a:t>What we learned</a:t>
            </a:r>
            <a:endParaRPr sz="1400"/>
          </a:p>
          <a:p>
            <a:pPr indent="-317500" lvl="0" marL="457200" rtl="0" algn="l">
              <a:spcBef>
                <a:spcPts val="0"/>
              </a:spcBef>
              <a:spcAft>
                <a:spcPts val="0"/>
              </a:spcAft>
              <a:buSzPts val="1400"/>
              <a:buChar char="❖"/>
            </a:pPr>
            <a:r>
              <a:rPr lang="en" sz="1400"/>
              <a:t>Model Limitations</a:t>
            </a:r>
            <a:endParaRPr sz="1400"/>
          </a:p>
          <a:p>
            <a:pPr indent="-317500" lvl="0" marL="457200" rtl="0" algn="l">
              <a:spcBef>
                <a:spcPts val="0"/>
              </a:spcBef>
              <a:spcAft>
                <a:spcPts val="0"/>
              </a:spcAft>
              <a:buSzPts val="1400"/>
              <a:buChar char="❖"/>
            </a:pPr>
            <a:r>
              <a:rPr lang="en" sz="1400"/>
              <a:t>Future Goals</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Overview</a:t>
            </a:r>
            <a:endParaRPr/>
          </a:p>
        </p:txBody>
      </p:sp>
      <p:sp>
        <p:nvSpPr>
          <p:cNvPr id="110" name="Google Shape;110;p16"/>
          <p:cNvSpPr txBox="1"/>
          <p:nvPr>
            <p:ph idx="1" type="body"/>
          </p:nvPr>
        </p:nvSpPr>
        <p:spPr>
          <a:xfrm>
            <a:off x="729450" y="2078875"/>
            <a:ext cx="53370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ARL tasked us with proof of concept project:</a:t>
            </a:r>
            <a:endParaRPr sz="1400"/>
          </a:p>
          <a:p>
            <a:pPr indent="-317500" lvl="1" marL="914400" rtl="0" algn="l">
              <a:spcBef>
                <a:spcPts val="0"/>
              </a:spcBef>
              <a:spcAft>
                <a:spcPts val="0"/>
              </a:spcAft>
              <a:buSzPts val="1400"/>
              <a:buChar char="➢"/>
            </a:pPr>
            <a:r>
              <a:rPr lang="en" sz="1400"/>
              <a:t>Is is possible to apply human perception models to a detection program to increase the stealth of a small unit drone?</a:t>
            </a:r>
            <a:endParaRPr sz="1400"/>
          </a:p>
          <a:p>
            <a:pPr indent="-317500" lvl="0" marL="457200" rtl="0" algn="l">
              <a:spcBef>
                <a:spcPts val="0"/>
              </a:spcBef>
              <a:spcAft>
                <a:spcPts val="0"/>
              </a:spcAft>
              <a:buSzPts val="1400"/>
              <a:buChar char="❖"/>
            </a:pPr>
            <a:r>
              <a:rPr lang="en" sz="1400"/>
              <a:t>Detection program with Python, 3D visualization with Unity</a:t>
            </a:r>
            <a:endParaRPr sz="1400"/>
          </a:p>
          <a:p>
            <a:pPr indent="-317500" lvl="0" marL="457200" rtl="0" algn="l">
              <a:spcBef>
                <a:spcPts val="0"/>
              </a:spcBef>
              <a:spcAft>
                <a:spcPts val="0"/>
              </a:spcAft>
              <a:buSzPts val="1400"/>
              <a:buChar char="❖"/>
            </a:pPr>
            <a:r>
              <a:rPr lang="en" sz="1400"/>
              <a:t>Displays environment with detection probability bubbles</a:t>
            </a:r>
            <a:endParaRPr sz="1400"/>
          </a:p>
          <a:p>
            <a:pPr indent="-317500" lvl="0" marL="457200" rtl="0" algn="l">
              <a:spcBef>
                <a:spcPts val="0"/>
              </a:spcBef>
              <a:spcAft>
                <a:spcPts val="0"/>
              </a:spcAft>
              <a:buSzPts val="1400"/>
              <a:buChar char="❖"/>
            </a:pPr>
            <a:r>
              <a:rPr lang="en" sz="1400"/>
              <a:t>Allows user(soldier) to navigate area and gather </a:t>
            </a:r>
            <a:r>
              <a:rPr lang="en" sz="1400"/>
              <a:t>intelligence</a:t>
            </a:r>
            <a:r>
              <a:rPr lang="en" sz="1400"/>
              <a:t> before an operation</a:t>
            </a:r>
            <a:endParaRPr sz="1400"/>
          </a:p>
        </p:txBody>
      </p:sp>
      <p:pic>
        <p:nvPicPr>
          <p:cNvPr id="111" name="Google Shape;111;p16"/>
          <p:cNvPicPr preferRelativeResize="0"/>
          <p:nvPr/>
        </p:nvPicPr>
        <p:blipFill>
          <a:blip r:embed="rId3">
            <a:alphaModFix/>
          </a:blip>
          <a:stretch>
            <a:fillRect/>
          </a:stretch>
        </p:blipFill>
        <p:spPr>
          <a:xfrm>
            <a:off x="6226154" y="1853850"/>
            <a:ext cx="2192000" cy="2350650"/>
          </a:xfrm>
          <a:prstGeom prst="rect">
            <a:avLst/>
          </a:prstGeom>
          <a:noFill/>
          <a:ln>
            <a:noFill/>
          </a:ln>
        </p:spPr>
      </p:pic>
      <p:sp>
        <p:nvSpPr>
          <p:cNvPr id="112" name="Google Shape;112;p16"/>
          <p:cNvSpPr txBox="1"/>
          <p:nvPr/>
        </p:nvSpPr>
        <p:spPr>
          <a:xfrm>
            <a:off x="7285225" y="4688475"/>
            <a:ext cx="178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Jean Paul Espinosa</a:t>
            </a:r>
            <a:endParaRPr>
              <a:solidFill>
                <a:srgbClr val="595959"/>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Importance / Significance</a:t>
            </a:r>
            <a:endParaRPr/>
          </a:p>
        </p:txBody>
      </p:sp>
      <p:sp>
        <p:nvSpPr>
          <p:cNvPr id="118" name="Google Shape;118;p17"/>
          <p:cNvSpPr txBox="1"/>
          <p:nvPr>
            <p:ph idx="1" type="body"/>
          </p:nvPr>
        </p:nvSpPr>
        <p:spPr>
          <a:xfrm>
            <a:off x="729450" y="2078875"/>
            <a:ext cx="7688700" cy="2764500"/>
          </a:xfrm>
          <a:prstGeom prst="rect">
            <a:avLst/>
          </a:prstGeom>
        </p:spPr>
        <p:txBody>
          <a:bodyPr anchorCtr="0" anchor="t" bIns="91425" lIns="91425" spcFirstLastPara="1" rIns="91425" wrap="square" tIns="91425">
            <a:normAutofit/>
          </a:bodyPr>
          <a:lstStyle/>
          <a:p>
            <a:pPr indent="-317500" lvl="0" marL="457200" rtl="0" algn="l">
              <a:lnSpc>
                <a:spcPct val="200000"/>
              </a:lnSpc>
              <a:spcBef>
                <a:spcPts val="0"/>
              </a:spcBef>
              <a:spcAft>
                <a:spcPts val="0"/>
              </a:spcAft>
              <a:buSzPts val="1400"/>
              <a:buChar char="❖"/>
            </a:pPr>
            <a:r>
              <a:rPr lang="en" sz="1400"/>
              <a:t>Reconnaissance missions for the military</a:t>
            </a:r>
            <a:endParaRPr sz="1400"/>
          </a:p>
          <a:p>
            <a:pPr indent="-317500" lvl="1" marL="914400" rtl="0" algn="l">
              <a:lnSpc>
                <a:spcPct val="200000"/>
              </a:lnSpc>
              <a:spcBef>
                <a:spcPts val="0"/>
              </a:spcBef>
              <a:spcAft>
                <a:spcPts val="0"/>
              </a:spcAft>
              <a:buSzPts val="1400"/>
              <a:buChar char="➢"/>
            </a:pPr>
            <a:r>
              <a:rPr lang="en" sz="1400"/>
              <a:t>Support soldiers in small units who lack resources</a:t>
            </a:r>
            <a:endParaRPr sz="1400"/>
          </a:p>
          <a:p>
            <a:pPr indent="-317500" lvl="1" marL="914400" rtl="0" algn="l">
              <a:lnSpc>
                <a:spcPct val="200000"/>
              </a:lnSpc>
              <a:spcBef>
                <a:spcPts val="0"/>
              </a:spcBef>
              <a:spcAft>
                <a:spcPts val="0"/>
              </a:spcAft>
              <a:buSzPts val="1400"/>
              <a:buChar char="➢"/>
            </a:pPr>
            <a:r>
              <a:rPr lang="en" sz="1400"/>
              <a:t>Military can practice and test detection models for efficiency</a:t>
            </a:r>
            <a:endParaRPr sz="1400"/>
          </a:p>
          <a:p>
            <a:pPr indent="-317500" lvl="0" marL="457200" rtl="0" algn="l">
              <a:lnSpc>
                <a:spcPct val="200000"/>
              </a:lnSpc>
              <a:spcBef>
                <a:spcPts val="0"/>
              </a:spcBef>
              <a:spcAft>
                <a:spcPts val="0"/>
              </a:spcAft>
              <a:buSzPts val="1400"/>
              <a:buChar char="❖"/>
            </a:pPr>
            <a:r>
              <a:rPr lang="en" sz="1400"/>
              <a:t>Minimize casualties/injuries</a:t>
            </a:r>
            <a:endParaRPr i="1" sz="1400"/>
          </a:p>
        </p:txBody>
      </p:sp>
      <p:sp>
        <p:nvSpPr>
          <p:cNvPr id="119" name="Google Shape;119;p17"/>
          <p:cNvSpPr txBox="1"/>
          <p:nvPr/>
        </p:nvSpPr>
        <p:spPr>
          <a:xfrm>
            <a:off x="7577450" y="4672025"/>
            <a:ext cx="15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Lloyd Castro</a:t>
            </a:r>
            <a:endParaRPr>
              <a:solidFill>
                <a:srgbClr val="59595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Technology and Equipment </a:t>
            </a:r>
            <a:endParaRPr/>
          </a:p>
        </p:txBody>
      </p:sp>
      <p:sp>
        <p:nvSpPr>
          <p:cNvPr id="125" name="Google Shape;125;p18"/>
          <p:cNvSpPr txBox="1"/>
          <p:nvPr>
            <p:ph idx="1" type="body"/>
          </p:nvPr>
        </p:nvSpPr>
        <p:spPr>
          <a:xfrm>
            <a:off x="729450" y="1853850"/>
            <a:ext cx="5765700" cy="22902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Used</a:t>
            </a:r>
            <a:endParaRPr sz="1400"/>
          </a:p>
          <a:p>
            <a:pPr indent="-317500" lvl="1" marL="914400" rtl="0" algn="l">
              <a:lnSpc>
                <a:spcPct val="150000"/>
              </a:lnSpc>
              <a:spcBef>
                <a:spcPts val="0"/>
              </a:spcBef>
              <a:spcAft>
                <a:spcPts val="0"/>
              </a:spcAft>
              <a:buSzPts val="1400"/>
              <a:buChar char="➢"/>
            </a:pPr>
            <a:r>
              <a:rPr lang="en" sz="1400"/>
              <a:t>Unity - 3D simulation/visualization</a:t>
            </a:r>
            <a:endParaRPr sz="1400"/>
          </a:p>
          <a:p>
            <a:pPr indent="-317500" lvl="1" marL="914400" rtl="0" algn="l">
              <a:lnSpc>
                <a:spcPct val="150000"/>
              </a:lnSpc>
              <a:spcBef>
                <a:spcPts val="0"/>
              </a:spcBef>
              <a:spcAft>
                <a:spcPts val="0"/>
              </a:spcAft>
              <a:buSzPts val="1400"/>
              <a:buChar char="➢"/>
            </a:pPr>
            <a:r>
              <a:rPr lang="en" sz="1400"/>
              <a:t>ODM (Open Drone Mapping) - generate maps/3D environments</a:t>
            </a:r>
            <a:endParaRPr sz="1400"/>
          </a:p>
          <a:p>
            <a:pPr indent="-317500" lvl="1" marL="914400" rtl="0" algn="l">
              <a:lnSpc>
                <a:spcPct val="150000"/>
              </a:lnSpc>
              <a:spcBef>
                <a:spcPts val="0"/>
              </a:spcBef>
              <a:spcAft>
                <a:spcPts val="0"/>
              </a:spcAft>
              <a:buSzPts val="1400"/>
              <a:buChar char="➢"/>
            </a:pPr>
            <a:r>
              <a:rPr lang="en" sz="1400"/>
              <a:t>Python - auditory detection model,  testing input parameters  </a:t>
            </a:r>
            <a:endParaRPr sz="1400"/>
          </a:p>
          <a:p>
            <a:pPr indent="-317500" lvl="0" marL="457200" rtl="0" algn="l">
              <a:lnSpc>
                <a:spcPct val="150000"/>
              </a:lnSpc>
              <a:spcBef>
                <a:spcPts val="0"/>
              </a:spcBef>
              <a:spcAft>
                <a:spcPts val="0"/>
              </a:spcAft>
              <a:buSzPts val="1400"/>
              <a:buChar char="❖"/>
            </a:pPr>
            <a:r>
              <a:rPr lang="en" sz="1400"/>
              <a:t>Didn’t Use</a:t>
            </a:r>
            <a:endParaRPr sz="1400"/>
          </a:p>
          <a:p>
            <a:pPr indent="-317500" lvl="1" marL="914400" rtl="0" algn="l">
              <a:lnSpc>
                <a:spcPct val="150000"/>
              </a:lnSpc>
              <a:spcBef>
                <a:spcPts val="0"/>
              </a:spcBef>
              <a:spcAft>
                <a:spcPts val="0"/>
              </a:spcAft>
              <a:buSzPts val="1400"/>
              <a:buChar char="➢"/>
            </a:pPr>
            <a:r>
              <a:rPr lang="en" sz="1400"/>
              <a:t>Drone</a:t>
            </a:r>
            <a:endParaRPr sz="1400"/>
          </a:p>
          <a:p>
            <a:pPr indent="-317500" lvl="1" marL="914400" rtl="0" algn="l">
              <a:lnSpc>
                <a:spcPct val="150000"/>
              </a:lnSpc>
              <a:spcBef>
                <a:spcPts val="0"/>
              </a:spcBef>
              <a:spcAft>
                <a:spcPts val="0"/>
              </a:spcAft>
              <a:buSzPts val="1400"/>
              <a:buChar char="➢"/>
            </a:pPr>
            <a:r>
              <a:rPr lang="en" sz="1400"/>
              <a:t>Camera</a:t>
            </a:r>
            <a:endParaRPr sz="1400"/>
          </a:p>
          <a:p>
            <a:pPr indent="-317500" lvl="1" marL="914400" rtl="0" algn="l">
              <a:lnSpc>
                <a:spcPct val="150000"/>
              </a:lnSpc>
              <a:spcBef>
                <a:spcPts val="0"/>
              </a:spcBef>
              <a:spcAft>
                <a:spcPts val="0"/>
              </a:spcAft>
              <a:buSzPts val="1400"/>
              <a:buChar char="➢"/>
            </a:pPr>
            <a:r>
              <a:rPr lang="en" sz="1400"/>
              <a:t>YoloV5 - object detection model</a:t>
            </a:r>
            <a:endParaRPr sz="1400"/>
          </a:p>
        </p:txBody>
      </p:sp>
      <p:sp>
        <p:nvSpPr>
          <p:cNvPr id="126" name="Google Shape;126;p18"/>
          <p:cNvSpPr txBox="1"/>
          <p:nvPr/>
        </p:nvSpPr>
        <p:spPr>
          <a:xfrm>
            <a:off x="7562475" y="4706700"/>
            <a:ext cx="14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Lato"/>
                <a:ea typeface="Lato"/>
                <a:cs typeface="Lato"/>
                <a:sym typeface="Lato"/>
              </a:rPr>
              <a:t>Lloyd Castro</a:t>
            </a:r>
            <a:endParaRPr>
              <a:solidFill>
                <a:srgbClr val="595959"/>
              </a:solidFill>
              <a:latin typeface="Lato"/>
              <a:ea typeface="Lato"/>
              <a:cs typeface="Lato"/>
              <a:sym typeface="Lato"/>
            </a:endParaRPr>
          </a:p>
        </p:txBody>
      </p:sp>
      <p:sp>
        <p:nvSpPr>
          <p:cNvPr id="127" name="Google Shape;127;p18"/>
          <p:cNvSpPr txBox="1"/>
          <p:nvPr/>
        </p:nvSpPr>
        <p:spPr>
          <a:xfrm>
            <a:off x="4068150" y="1853850"/>
            <a:ext cx="35940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200"/>
              </a:spcAft>
              <a:buNone/>
            </a:pPr>
            <a:r>
              <a:t/>
            </a:r>
            <a:endParaRPr>
              <a:solidFill>
                <a:schemeClr val="accent1"/>
              </a:solidFill>
              <a:latin typeface="Lato"/>
              <a:ea typeface="Lato"/>
              <a:cs typeface="Lato"/>
              <a:sym typeface="Lato"/>
            </a:endParaRPr>
          </a:p>
        </p:txBody>
      </p:sp>
      <p:pic>
        <p:nvPicPr>
          <p:cNvPr id="128" name="Google Shape;128;p18"/>
          <p:cNvPicPr preferRelativeResize="0"/>
          <p:nvPr/>
        </p:nvPicPr>
        <p:blipFill>
          <a:blip r:embed="rId3">
            <a:alphaModFix/>
          </a:blip>
          <a:stretch>
            <a:fillRect/>
          </a:stretch>
        </p:blipFill>
        <p:spPr>
          <a:xfrm>
            <a:off x="5331775" y="3583414"/>
            <a:ext cx="1629550" cy="917375"/>
          </a:xfrm>
          <a:prstGeom prst="rect">
            <a:avLst/>
          </a:prstGeom>
          <a:noFill/>
          <a:ln>
            <a:noFill/>
          </a:ln>
        </p:spPr>
      </p:pic>
      <p:pic>
        <p:nvPicPr>
          <p:cNvPr id="129" name="Google Shape;129;p18"/>
          <p:cNvPicPr preferRelativeResize="0"/>
          <p:nvPr/>
        </p:nvPicPr>
        <p:blipFill>
          <a:blip r:embed="rId4">
            <a:alphaModFix/>
          </a:blip>
          <a:stretch>
            <a:fillRect/>
          </a:stretch>
        </p:blipFill>
        <p:spPr>
          <a:xfrm>
            <a:off x="5133300" y="1642263"/>
            <a:ext cx="1463700" cy="823326"/>
          </a:xfrm>
          <a:prstGeom prst="rect">
            <a:avLst/>
          </a:prstGeom>
          <a:noFill/>
          <a:ln>
            <a:noFill/>
          </a:ln>
        </p:spPr>
      </p:pic>
      <p:pic>
        <p:nvPicPr>
          <p:cNvPr id="130" name="Google Shape;130;p18"/>
          <p:cNvPicPr preferRelativeResize="0"/>
          <p:nvPr/>
        </p:nvPicPr>
        <p:blipFill>
          <a:blip r:embed="rId5">
            <a:alphaModFix/>
          </a:blip>
          <a:stretch>
            <a:fillRect/>
          </a:stretch>
        </p:blipFill>
        <p:spPr>
          <a:xfrm>
            <a:off x="6590275" y="1690813"/>
            <a:ext cx="1692725" cy="726274"/>
          </a:xfrm>
          <a:prstGeom prst="rect">
            <a:avLst/>
          </a:prstGeom>
          <a:noFill/>
          <a:ln>
            <a:noFill/>
          </a:ln>
        </p:spPr>
      </p:pic>
      <p:pic>
        <p:nvPicPr>
          <p:cNvPr id="131" name="Google Shape;131;p18"/>
          <p:cNvPicPr preferRelativeResize="0"/>
          <p:nvPr/>
        </p:nvPicPr>
        <p:blipFill>
          <a:blip r:embed="rId6">
            <a:alphaModFix/>
          </a:blip>
          <a:stretch>
            <a:fillRect/>
          </a:stretch>
        </p:blipFill>
        <p:spPr>
          <a:xfrm>
            <a:off x="7350949" y="3434100"/>
            <a:ext cx="1216000" cy="1216025"/>
          </a:xfrm>
          <a:prstGeom prst="rect">
            <a:avLst/>
          </a:prstGeom>
          <a:noFill/>
          <a:ln>
            <a:noFill/>
          </a:ln>
        </p:spPr>
      </p:pic>
      <p:pic>
        <p:nvPicPr>
          <p:cNvPr id="132" name="Google Shape;132;p18"/>
          <p:cNvPicPr preferRelativeResize="0"/>
          <p:nvPr/>
        </p:nvPicPr>
        <p:blipFill>
          <a:blip r:embed="rId7">
            <a:alphaModFix/>
          </a:blip>
          <a:stretch>
            <a:fillRect/>
          </a:stretch>
        </p:blipFill>
        <p:spPr>
          <a:xfrm>
            <a:off x="7738600" y="1642283"/>
            <a:ext cx="1463700" cy="8233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 Data</a:t>
            </a:r>
            <a:endParaRPr/>
          </a:p>
        </p:txBody>
      </p:sp>
      <p:sp>
        <p:nvSpPr>
          <p:cNvPr id="138" name="Google Shape;138;p19"/>
          <p:cNvSpPr txBox="1"/>
          <p:nvPr>
            <p:ph idx="1" type="body"/>
          </p:nvPr>
        </p:nvSpPr>
        <p:spPr>
          <a:xfrm>
            <a:off x="729450" y="2078875"/>
            <a:ext cx="5265600" cy="2261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Our model was based on data from the Army Research Lab, which had been </a:t>
            </a:r>
            <a:r>
              <a:rPr lang="en" sz="1400"/>
              <a:t>aggregated</a:t>
            </a:r>
            <a:r>
              <a:rPr lang="en" sz="1400"/>
              <a:t> over many decades. </a:t>
            </a:r>
            <a:endParaRPr sz="1400"/>
          </a:p>
          <a:p>
            <a:pPr indent="-317500" lvl="0" marL="457200" rtl="0" algn="l">
              <a:spcBef>
                <a:spcPts val="0"/>
              </a:spcBef>
              <a:spcAft>
                <a:spcPts val="0"/>
              </a:spcAft>
              <a:buSzPts val="1400"/>
              <a:buChar char="❖"/>
            </a:pPr>
            <a:r>
              <a:rPr lang="en" sz="1400"/>
              <a:t>Our principal duty was to interpret all of this data </a:t>
            </a:r>
            <a:r>
              <a:rPr lang="en" sz="1400"/>
              <a:t>and</a:t>
            </a:r>
            <a:r>
              <a:rPr lang="en" sz="1400"/>
              <a:t> filter the most relevant information for which to base our model on.</a:t>
            </a:r>
            <a:endParaRPr sz="1400"/>
          </a:p>
          <a:p>
            <a:pPr indent="-317500" lvl="0" marL="457200" rtl="0" algn="l">
              <a:spcBef>
                <a:spcPts val="0"/>
              </a:spcBef>
              <a:spcAft>
                <a:spcPts val="0"/>
              </a:spcAft>
              <a:buSzPts val="1400"/>
              <a:buChar char="❖"/>
            </a:pPr>
            <a:r>
              <a:rPr lang="en" sz="1400"/>
              <a:t>Once we identified the critical data, the next </a:t>
            </a:r>
            <a:r>
              <a:rPr lang="en" sz="1400"/>
              <a:t>hurdle</a:t>
            </a:r>
            <a:r>
              <a:rPr lang="en" sz="1400"/>
              <a:t> was to convert it into a modern Python program </a:t>
            </a:r>
            <a:r>
              <a:rPr lang="en" sz="1400"/>
              <a:t>which</a:t>
            </a:r>
            <a:r>
              <a:rPr lang="en" sz="1400"/>
              <a:t> could scale dynamically and be used in various context, such as in a 3D visualization environment. </a:t>
            </a:r>
            <a:endParaRPr sz="1400"/>
          </a:p>
        </p:txBody>
      </p:sp>
      <p:sp>
        <p:nvSpPr>
          <p:cNvPr id="139" name="Google Shape;139;p19"/>
          <p:cNvSpPr txBox="1"/>
          <p:nvPr/>
        </p:nvSpPr>
        <p:spPr>
          <a:xfrm>
            <a:off x="7331625" y="4565000"/>
            <a:ext cx="157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Lato"/>
                <a:ea typeface="Lato"/>
                <a:cs typeface="Lato"/>
                <a:sym typeface="Lato"/>
              </a:rPr>
              <a:t>Hugo Izquierdo</a:t>
            </a:r>
            <a:endParaRPr>
              <a:solidFill>
                <a:schemeClr val="accent1"/>
              </a:solidFill>
              <a:latin typeface="Lato"/>
              <a:ea typeface="Lato"/>
              <a:cs typeface="Lato"/>
              <a:sym typeface="Lato"/>
            </a:endParaRPr>
          </a:p>
        </p:txBody>
      </p:sp>
      <p:pic>
        <p:nvPicPr>
          <p:cNvPr id="140" name="Google Shape;140;p19"/>
          <p:cNvPicPr preferRelativeResize="0"/>
          <p:nvPr/>
        </p:nvPicPr>
        <p:blipFill>
          <a:blip r:embed="rId3">
            <a:alphaModFix/>
          </a:blip>
          <a:stretch>
            <a:fillRect/>
          </a:stretch>
        </p:blipFill>
        <p:spPr>
          <a:xfrm>
            <a:off x="5995050" y="774500"/>
            <a:ext cx="2935224" cy="1374851"/>
          </a:xfrm>
          <a:prstGeom prst="rect">
            <a:avLst/>
          </a:prstGeom>
          <a:noFill/>
          <a:ln>
            <a:noFill/>
          </a:ln>
        </p:spPr>
      </p:pic>
      <p:pic>
        <p:nvPicPr>
          <p:cNvPr id="141" name="Google Shape;141;p19"/>
          <p:cNvPicPr preferRelativeResize="0"/>
          <p:nvPr/>
        </p:nvPicPr>
        <p:blipFill>
          <a:blip r:embed="rId4">
            <a:alphaModFix/>
          </a:blip>
          <a:stretch>
            <a:fillRect/>
          </a:stretch>
        </p:blipFill>
        <p:spPr>
          <a:xfrm>
            <a:off x="5941950" y="2273375"/>
            <a:ext cx="3202051" cy="235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Interpreting the Data / Challenges</a:t>
            </a:r>
            <a:endParaRPr/>
          </a:p>
        </p:txBody>
      </p:sp>
      <p:sp>
        <p:nvSpPr>
          <p:cNvPr id="147" name="Google Shape;147;p20"/>
          <p:cNvSpPr txBox="1"/>
          <p:nvPr>
            <p:ph idx="1" type="body"/>
          </p:nvPr>
        </p:nvSpPr>
        <p:spPr>
          <a:xfrm>
            <a:off x="729450" y="2078875"/>
            <a:ext cx="4843200" cy="2789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One of the greatest challenges was interpreting the data and building something from it. </a:t>
            </a:r>
            <a:endParaRPr sz="1400"/>
          </a:p>
          <a:p>
            <a:pPr indent="-317500" lvl="0" marL="457200" rtl="0" algn="l">
              <a:lnSpc>
                <a:spcPct val="115000"/>
              </a:lnSpc>
              <a:spcBef>
                <a:spcPts val="0"/>
              </a:spcBef>
              <a:spcAft>
                <a:spcPts val="0"/>
              </a:spcAft>
              <a:buSzPts val="1400"/>
              <a:buChar char="❖"/>
            </a:pPr>
            <a:r>
              <a:rPr lang="en" sz="1400"/>
              <a:t>The doctorate-level </a:t>
            </a:r>
            <a:r>
              <a:rPr lang="en" sz="1400"/>
              <a:t>physics</a:t>
            </a:r>
            <a:r>
              <a:rPr lang="en" sz="1400"/>
              <a:t> behind many of our models became a major obstacle. </a:t>
            </a:r>
            <a:endParaRPr sz="1400"/>
          </a:p>
          <a:p>
            <a:pPr indent="-317500" lvl="0" marL="457200" rtl="0" algn="l">
              <a:lnSpc>
                <a:spcPct val="115000"/>
              </a:lnSpc>
              <a:spcBef>
                <a:spcPts val="0"/>
              </a:spcBef>
              <a:spcAft>
                <a:spcPts val="0"/>
              </a:spcAft>
              <a:buSzPts val="1400"/>
              <a:buChar char="❖"/>
            </a:pPr>
            <a:r>
              <a:rPr lang="en" sz="1400"/>
              <a:t>We tackled this problem by relying on the skills we do have: understanding programming and </a:t>
            </a:r>
            <a:r>
              <a:rPr lang="en" sz="1400"/>
              <a:t>algorithms</a:t>
            </a:r>
            <a:r>
              <a:rPr lang="en" sz="1400"/>
              <a:t>. </a:t>
            </a:r>
            <a:endParaRPr sz="1400"/>
          </a:p>
          <a:p>
            <a:pPr indent="-317500" lvl="0" marL="457200" rtl="0" algn="l">
              <a:lnSpc>
                <a:spcPct val="115000"/>
              </a:lnSpc>
              <a:spcBef>
                <a:spcPts val="0"/>
              </a:spcBef>
              <a:spcAft>
                <a:spcPts val="0"/>
              </a:spcAft>
              <a:buSzPts val="1400"/>
              <a:buChar char="❖"/>
            </a:pPr>
            <a:r>
              <a:rPr lang="en" sz="1400"/>
              <a:t>By converting the data to a familiar format, we were able to manipulate and test it with greater ease. </a:t>
            </a:r>
            <a:endParaRPr sz="1400"/>
          </a:p>
        </p:txBody>
      </p:sp>
      <p:sp>
        <p:nvSpPr>
          <p:cNvPr id="148" name="Google Shape;148;p20"/>
          <p:cNvSpPr txBox="1"/>
          <p:nvPr/>
        </p:nvSpPr>
        <p:spPr>
          <a:xfrm>
            <a:off x="7331625" y="4565000"/>
            <a:ext cx="157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Lato"/>
                <a:ea typeface="Lato"/>
                <a:cs typeface="Lato"/>
                <a:sym typeface="Lato"/>
              </a:rPr>
              <a:t>Hugo Izquierdo</a:t>
            </a:r>
            <a:endParaRPr>
              <a:solidFill>
                <a:schemeClr val="accent1"/>
              </a:solidFill>
              <a:latin typeface="Lato"/>
              <a:ea typeface="Lato"/>
              <a:cs typeface="Lato"/>
              <a:sym typeface="Lato"/>
            </a:endParaRPr>
          </a:p>
        </p:txBody>
      </p:sp>
      <p:pic>
        <p:nvPicPr>
          <p:cNvPr id="149" name="Google Shape;149;p20"/>
          <p:cNvPicPr preferRelativeResize="0"/>
          <p:nvPr/>
        </p:nvPicPr>
        <p:blipFill>
          <a:blip r:embed="rId3">
            <a:alphaModFix/>
          </a:blip>
          <a:stretch>
            <a:fillRect/>
          </a:stretch>
        </p:blipFill>
        <p:spPr>
          <a:xfrm>
            <a:off x="6449725" y="2078875"/>
            <a:ext cx="1968425" cy="1968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Python Detection Program</a:t>
            </a:r>
            <a:endParaRPr/>
          </a:p>
        </p:txBody>
      </p:sp>
      <p:sp>
        <p:nvSpPr>
          <p:cNvPr id="155" name="Google Shape;155;p21"/>
          <p:cNvSpPr txBox="1"/>
          <p:nvPr>
            <p:ph idx="1" type="body"/>
          </p:nvPr>
        </p:nvSpPr>
        <p:spPr>
          <a:xfrm>
            <a:off x="729450" y="1853850"/>
            <a:ext cx="7688700" cy="2865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Auditory Detection Model (ADM) was in VBA </a:t>
            </a:r>
            <a:endParaRPr sz="1400"/>
          </a:p>
          <a:p>
            <a:pPr indent="-317500" lvl="1" marL="914400" rtl="0" algn="l">
              <a:spcBef>
                <a:spcPts val="0"/>
              </a:spcBef>
              <a:spcAft>
                <a:spcPts val="0"/>
              </a:spcAft>
              <a:buSzPts val="1400"/>
              <a:buChar char="○"/>
            </a:pPr>
            <a:r>
              <a:rPr lang="en" sz="1400"/>
              <a:t>extremely limiting to work with</a:t>
            </a:r>
            <a:endParaRPr sz="1400"/>
          </a:p>
          <a:p>
            <a:pPr indent="-317500" lvl="1" marL="914400" rtl="0" algn="l">
              <a:spcBef>
                <a:spcPts val="0"/>
              </a:spcBef>
              <a:spcAft>
                <a:spcPts val="0"/>
              </a:spcAft>
              <a:buSzPts val="1400"/>
              <a:buChar char="○"/>
            </a:pPr>
            <a:r>
              <a:rPr lang="en" sz="1400"/>
              <a:t>forced to work through the excel sheet</a:t>
            </a:r>
            <a:endParaRPr sz="1400"/>
          </a:p>
          <a:p>
            <a:pPr indent="-317500" lvl="0" marL="457200" rtl="0" algn="l">
              <a:spcBef>
                <a:spcPts val="0"/>
              </a:spcBef>
              <a:spcAft>
                <a:spcPts val="0"/>
              </a:spcAft>
              <a:buSzPts val="1400"/>
              <a:buChar char="●"/>
            </a:pPr>
            <a:r>
              <a:rPr lang="en" sz="1400"/>
              <a:t>Translated the VBA macros into python </a:t>
            </a:r>
            <a:endParaRPr sz="1400"/>
          </a:p>
          <a:p>
            <a:pPr indent="-317500" lvl="0" marL="457200" rtl="0" algn="l">
              <a:spcBef>
                <a:spcPts val="0"/>
              </a:spcBef>
              <a:spcAft>
                <a:spcPts val="0"/>
              </a:spcAft>
              <a:buSzPts val="1400"/>
              <a:buChar char="●"/>
            </a:pPr>
            <a:r>
              <a:rPr lang="en" sz="1400"/>
              <a:t>Redesigned the pipeline to allow modularity and scalability</a:t>
            </a:r>
            <a:endParaRPr sz="1400"/>
          </a:p>
          <a:p>
            <a:pPr indent="-317500" lvl="1" marL="914400" rtl="0" algn="l">
              <a:spcBef>
                <a:spcPts val="0"/>
              </a:spcBef>
              <a:spcAft>
                <a:spcPts val="0"/>
              </a:spcAft>
              <a:buSzPts val="1400"/>
              <a:buChar char="○"/>
            </a:pPr>
            <a:r>
              <a:rPr lang="en" sz="1400"/>
              <a:t>Compartmentalized the framework - 3 python modules</a:t>
            </a:r>
            <a:endParaRPr sz="1400"/>
          </a:p>
          <a:p>
            <a:pPr indent="-317500" lvl="2" marL="1371600" rtl="0" algn="l">
              <a:spcBef>
                <a:spcPts val="0"/>
              </a:spcBef>
              <a:spcAft>
                <a:spcPts val="0"/>
              </a:spcAft>
              <a:buSzPts val="1400"/>
              <a:buChar char="■"/>
            </a:pPr>
            <a:r>
              <a:rPr lang="en" sz="1400"/>
              <a:t>ADM.py - main module to execute desired detection model</a:t>
            </a:r>
            <a:endParaRPr sz="1400"/>
          </a:p>
          <a:p>
            <a:pPr indent="-317500" lvl="2" marL="1371600" rtl="0" algn="l">
              <a:spcBef>
                <a:spcPts val="0"/>
              </a:spcBef>
              <a:spcAft>
                <a:spcPts val="0"/>
              </a:spcAft>
              <a:buSzPts val="1400"/>
              <a:buChar char="■"/>
            </a:pPr>
            <a:r>
              <a:rPr lang="en" sz="1400"/>
              <a:t>ADM_functions.py - functions that are used to calculate various detection parameters within each model</a:t>
            </a:r>
            <a:endParaRPr sz="1400"/>
          </a:p>
          <a:p>
            <a:pPr indent="-317500" lvl="2" marL="1371600" rtl="0" algn="l">
              <a:spcBef>
                <a:spcPts val="0"/>
              </a:spcBef>
              <a:spcAft>
                <a:spcPts val="0"/>
              </a:spcAft>
              <a:buSzPts val="1400"/>
              <a:buChar char="■"/>
            </a:pPr>
            <a:r>
              <a:rPr lang="en" sz="1400"/>
              <a:t>data_dict.py - dictionary that stores all parameters - listener, source, and environmental conditions</a:t>
            </a:r>
            <a:endParaRPr sz="1400"/>
          </a:p>
        </p:txBody>
      </p:sp>
      <p:sp>
        <p:nvSpPr>
          <p:cNvPr id="156" name="Google Shape;156;p21"/>
          <p:cNvSpPr txBox="1"/>
          <p:nvPr/>
        </p:nvSpPr>
        <p:spPr>
          <a:xfrm>
            <a:off x="7634725" y="4621825"/>
            <a:ext cx="110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Lato"/>
                <a:ea typeface="Lato"/>
                <a:cs typeface="Lato"/>
                <a:sym typeface="Lato"/>
              </a:rPr>
              <a:t>Peter Han</a:t>
            </a:r>
            <a:endParaRPr>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