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Zachary Verno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4-27T14:45:42.833">
    <p:pos x="6000" y="0"/>
    <p:text>May want to point out that concept art was produced by a team of design students in Fall 2022. Hopefully y'all used that in your prototype.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3799eae0a2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23799eae0a2_2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Introduce the whole team</a:t>
            </a:r>
            <a:endParaRPr/>
          </a:p>
          <a:p>
            <a:pPr indent="0" lvl="0" marL="0" rtl="0" algn="l">
              <a:lnSpc>
                <a:spcPct val="100000"/>
              </a:lnSpc>
              <a:spcBef>
                <a:spcPts val="0"/>
              </a:spcBef>
              <a:spcAft>
                <a:spcPts val="0"/>
              </a:spcAft>
              <a:buSzPts val="1100"/>
              <a:buNone/>
            </a:pPr>
            <a:r>
              <a:rPr lang="en-GB"/>
              <a:t>(each </a:t>
            </a:r>
            <a:r>
              <a:rPr lang="en-GB"/>
              <a:t>member</a:t>
            </a:r>
            <a:r>
              <a:rPr lang="en-GB"/>
              <a:t> waves when their name is said)</a:t>
            </a:r>
            <a:endParaRPr/>
          </a:p>
          <a:p>
            <a:pPr indent="0" lvl="0" marL="0" rtl="0" algn="l">
              <a:lnSpc>
                <a:spcPct val="100000"/>
              </a:lnSpc>
              <a:spcBef>
                <a:spcPts val="0"/>
              </a:spcBef>
              <a:spcAft>
                <a:spcPts val="0"/>
              </a:spcAft>
              <a:buSzPts val="1100"/>
              <a:buNone/>
            </a:pPr>
            <a:r>
              <a:rPr lang="en-GB"/>
              <a:t>-Hello everyone we are the arqive </a:t>
            </a:r>
            <a:endParaRPr/>
          </a:p>
          <a:p>
            <a:pPr indent="0" lvl="0" marL="0" rtl="0" algn="l">
              <a:lnSpc>
                <a:spcPct val="100000"/>
              </a:lnSpc>
              <a:spcBef>
                <a:spcPts val="0"/>
              </a:spcBef>
              <a:spcAft>
                <a:spcPts val="0"/>
              </a:spcAft>
              <a:buSzPts val="1100"/>
              <a:buNone/>
            </a:pPr>
            <a:r>
              <a:rPr lang="en-GB"/>
              <a:t>- </a:t>
            </a:r>
            <a:r>
              <a:rPr lang="en-GB"/>
              <a:t>sponsors (pronounce wang -&gt; wong)</a:t>
            </a:r>
            <a:endParaRPr/>
          </a:p>
          <a:p>
            <a:pPr indent="0" lvl="0" marL="0" rtl="0" algn="l">
              <a:lnSpc>
                <a:spcPct val="100000"/>
              </a:lnSpc>
              <a:spcBef>
                <a:spcPts val="0"/>
              </a:spcBef>
              <a:spcAft>
                <a:spcPts val="0"/>
              </a:spcAft>
              <a:buSzPts val="1100"/>
              <a:buNone/>
            </a:pPr>
            <a:r>
              <a:rPr lang="en-GB"/>
              <a:t>-advisors</a:t>
            </a:r>
            <a:endParaRPr/>
          </a:p>
          <a:p>
            <a:pPr indent="0" lvl="0" marL="0" rtl="0" algn="l">
              <a:lnSpc>
                <a:spcPct val="100000"/>
              </a:lnSpc>
              <a:spcBef>
                <a:spcPts val="0"/>
              </a:spcBef>
              <a:spcAft>
                <a:spcPts val="0"/>
              </a:spcAft>
              <a:buSzPts val="1100"/>
              <a:buNone/>
            </a:pPr>
            <a:r>
              <a:rPr lang="en-GB"/>
              <a:t>- myself entire team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3daa43fc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3daa43fc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Updated site while maintaining original functionality</a:t>
            </a:r>
            <a:endParaRPr/>
          </a:p>
          <a:p>
            <a:pPr indent="0" lvl="0" marL="0" rtl="0" algn="l">
              <a:spcBef>
                <a:spcPts val="0"/>
              </a:spcBef>
              <a:spcAft>
                <a:spcPts val="0"/>
              </a:spcAft>
              <a:buClr>
                <a:schemeClr val="dk1"/>
              </a:buClr>
              <a:buSzPts val="1100"/>
              <a:buFont typeface="Arial"/>
              <a:buNone/>
            </a:pPr>
            <a:r>
              <a:rPr lang="en-GB"/>
              <a:t>Imported new icons</a:t>
            </a:r>
            <a:endParaRPr/>
          </a:p>
          <a:p>
            <a:pPr indent="0" lvl="0" marL="0" rtl="0" algn="l">
              <a:spcBef>
                <a:spcPts val="0"/>
              </a:spcBef>
              <a:spcAft>
                <a:spcPts val="0"/>
              </a:spcAft>
              <a:buClr>
                <a:schemeClr val="dk1"/>
              </a:buClr>
              <a:buSzPts val="1100"/>
              <a:buFont typeface="Arial"/>
              <a:buNone/>
            </a:pPr>
            <a:r>
              <a:rPr lang="en-GB"/>
              <a:t>Formatted text and structuring for readability</a:t>
            </a:r>
            <a:endParaRPr/>
          </a:p>
          <a:p>
            <a:pPr indent="0" lvl="0" marL="0" rtl="0" algn="l">
              <a:spcBef>
                <a:spcPts val="0"/>
              </a:spcBef>
              <a:spcAft>
                <a:spcPts val="0"/>
              </a:spcAft>
              <a:buClr>
                <a:schemeClr val="dk1"/>
              </a:buClr>
              <a:buSzPts val="1100"/>
              <a:buFont typeface="Arial"/>
              <a:buNone/>
            </a:pPr>
            <a:r>
              <a:rPr lang="en-GB"/>
              <a:t>Cleaned up CSS and styling for story components</a:t>
            </a:r>
            <a:endParaRPr/>
          </a:p>
          <a:p>
            <a:pPr indent="0" lvl="0" marL="0" rtl="0" algn="l">
              <a:spcBef>
                <a:spcPts val="0"/>
              </a:spcBef>
              <a:spcAft>
                <a:spcPts val="0"/>
              </a:spcAft>
              <a:buClr>
                <a:schemeClr val="dk1"/>
              </a:buClr>
              <a:buSzPts val="1100"/>
              <a:buFont typeface="Arial"/>
              <a:buNone/>
            </a:pPr>
            <a:r>
              <a:rPr lang="en-GB"/>
              <a:t>Created color labeling for current story</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3e294e26ee_1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3e294e26ee_1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Updated site while maintaining original functionality</a:t>
            </a:r>
            <a:endParaRPr/>
          </a:p>
          <a:p>
            <a:pPr indent="0" lvl="0" marL="0" rtl="0" algn="l">
              <a:spcBef>
                <a:spcPts val="0"/>
              </a:spcBef>
              <a:spcAft>
                <a:spcPts val="0"/>
              </a:spcAft>
              <a:buClr>
                <a:schemeClr val="dk1"/>
              </a:buClr>
              <a:buSzPts val="1100"/>
              <a:buFont typeface="Arial"/>
              <a:buNone/>
            </a:pPr>
            <a:r>
              <a:rPr lang="en-GB"/>
              <a:t>Imported new icons</a:t>
            </a:r>
            <a:endParaRPr/>
          </a:p>
          <a:p>
            <a:pPr indent="0" lvl="0" marL="0" rtl="0" algn="l">
              <a:spcBef>
                <a:spcPts val="0"/>
              </a:spcBef>
              <a:spcAft>
                <a:spcPts val="0"/>
              </a:spcAft>
              <a:buClr>
                <a:schemeClr val="dk1"/>
              </a:buClr>
              <a:buSzPts val="1100"/>
              <a:buFont typeface="Arial"/>
              <a:buNone/>
            </a:pPr>
            <a:r>
              <a:rPr lang="en-GB"/>
              <a:t>Formatted text and structuring for readability</a:t>
            </a:r>
            <a:endParaRPr/>
          </a:p>
          <a:p>
            <a:pPr indent="0" lvl="0" marL="0" rtl="0" algn="l">
              <a:spcBef>
                <a:spcPts val="0"/>
              </a:spcBef>
              <a:spcAft>
                <a:spcPts val="0"/>
              </a:spcAft>
              <a:buClr>
                <a:schemeClr val="dk1"/>
              </a:buClr>
              <a:buSzPts val="1100"/>
              <a:buFont typeface="Arial"/>
              <a:buNone/>
            </a:pPr>
            <a:r>
              <a:rPr lang="en-GB"/>
              <a:t>Cleaned up CSS and styling for story components</a:t>
            </a:r>
            <a:endParaRPr/>
          </a:p>
          <a:p>
            <a:pPr indent="0" lvl="0" marL="0" rtl="0" algn="l">
              <a:spcBef>
                <a:spcPts val="0"/>
              </a:spcBef>
              <a:spcAft>
                <a:spcPts val="0"/>
              </a:spcAft>
              <a:buClr>
                <a:schemeClr val="dk1"/>
              </a:buClr>
              <a:buSzPts val="1100"/>
              <a:buFont typeface="Arial"/>
              <a:buNone/>
            </a:pPr>
            <a:r>
              <a:rPr lang="en-GB"/>
              <a:t>Created color labeling for current story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3b8a16f50e_39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23b8a16f50e_39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Bryan</a:t>
            </a:r>
            <a:endParaRPr/>
          </a:p>
          <a:p>
            <a:pPr indent="-298450" lvl="0" marL="457200" rtl="0" algn="l">
              <a:lnSpc>
                <a:spcPct val="100000"/>
              </a:lnSpc>
              <a:spcBef>
                <a:spcPts val="0"/>
              </a:spcBef>
              <a:spcAft>
                <a:spcPts val="0"/>
              </a:spcAft>
              <a:buSzPts val="1100"/>
              <a:buChar char="●"/>
            </a:pPr>
            <a:r>
              <a:rPr lang="en-GB"/>
              <a:t>changed icons and overlaid buttons on top of map instead of them sandwiching the map</a:t>
            </a:r>
            <a:endParaRPr/>
          </a:p>
          <a:p>
            <a:pPr indent="-298450" lvl="0" marL="457200" rtl="0" algn="l">
              <a:lnSpc>
                <a:spcPct val="100000"/>
              </a:lnSpc>
              <a:spcBef>
                <a:spcPts val="0"/>
              </a:spcBef>
              <a:spcAft>
                <a:spcPts val="0"/>
              </a:spcAft>
              <a:buSzPts val="1100"/>
              <a:buChar char="●"/>
            </a:pPr>
            <a:r>
              <a:rPr lang="en-GB"/>
              <a:t>the bottom tab has access to map, bookmark, nearby, notification, and profile</a:t>
            </a:r>
            <a:endParaRPr/>
          </a:p>
          <a:p>
            <a:pPr indent="-298450" lvl="0" marL="457200" rtl="0" algn="l">
              <a:lnSpc>
                <a:spcPct val="100000"/>
              </a:lnSpc>
              <a:spcBef>
                <a:spcPts val="0"/>
              </a:spcBef>
              <a:spcAft>
                <a:spcPts val="0"/>
              </a:spcAft>
              <a:buSzPts val="1100"/>
              <a:buChar char="●"/>
            </a:pPr>
            <a:r>
              <a:rPr lang="en-GB"/>
              <a:t>the top right dots menu button moved to the hamburger menu button on the top left</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3b8a16f50e_39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g23b8a16f50e_39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Bryan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3799eae0a2_2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23799eae0a2_2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Jorge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3799eae0a2_2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23799eae0a2_2_1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Jorge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3aadbc550a_3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g23aadbc550a_36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Jorge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21810e55a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221810e55a1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COntent is served with URL that have header/tokens attached to so user has access to storage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3799eae0a2_2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g23799eae0a2_2_1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Misael</a:t>
            </a:r>
            <a:endParaRPr/>
          </a:p>
          <a:p>
            <a:pPr indent="0" lvl="0" marL="0" rtl="0" algn="l">
              <a:lnSpc>
                <a:spcPct val="100000"/>
              </a:lnSpc>
              <a:spcBef>
                <a:spcPts val="0"/>
              </a:spcBef>
              <a:spcAft>
                <a:spcPts val="0"/>
              </a:spcAft>
              <a:buClr>
                <a:schemeClr val="dk1"/>
              </a:buClr>
              <a:buSzPts val="1100"/>
              <a:buFont typeface="Arial"/>
              <a:buNone/>
            </a:pPr>
            <a:r>
              <a:rPr lang="en-GB"/>
              <a:t>📸    Remote storage is handled by serializers and tracked by the Django database</a:t>
            </a:r>
            <a:endParaRPr/>
          </a:p>
          <a:p>
            <a:pPr indent="0" lvl="0" marL="0" rtl="0" algn="l">
              <a:lnSpc>
                <a:spcPct val="100000"/>
              </a:lnSpc>
              <a:spcBef>
                <a:spcPts val="0"/>
              </a:spcBef>
              <a:spcAft>
                <a:spcPts val="0"/>
              </a:spcAft>
              <a:buClr>
                <a:schemeClr val="dk1"/>
              </a:buClr>
              <a:buSzPts val="1100"/>
              <a:buFont typeface="Arial"/>
              <a:buNone/>
            </a:pPr>
            <a:r>
              <a:rPr lang="en-GB"/>
              <a:t>📸    Unique names enforced during storage</a:t>
            </a:r>
            <a:endParaRPr/>
          </a:p>
          <a:p>
            <a:pPr indent="0" lvl="0" marL="0" rtl="0" algn="l">
              <a:lnSpc>
                <a:spcPct val="100000"/>
              </a:lnSpc>
              <a:spcBef>
                <a:spcPts val="0"/>
              </a:spcBef>
              <a:spcAft>
                <a:spcPts val="0"/>
              </a:spcAft>
              <a:buClr>
                <a:srgbClr val="000000"/>
              </a:buClr>
              <a:buSzPts val="1100"/>
              <a:buFont typeface="Arial"/>
              <a:buNone/>
            </a:pPr>
            <a:r>
              <a:rPr lang="en-GB"/>
              <a:t>📸    Storage of images secured behind access keys</a:t>
            </a:r>
            <a:endParaRPr/>
          </a:p>
          <a:p>
            <a:pPr indent="0" lvl="0" marL="0" rtl="0" algn="l">
              <a:lnSpc>
                <a:spcPct val="100000"/>
              </a:lnSpc>
              <a:spcBef>
                <a:spcPts val="0"/>
              </a:spcBef>
              <a:spcAft>
                <a:spcPts val="0"/>
              </a:spcAft>
              <a:buClr>
                <a:srgbClr val="000000"/>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GB"/>
              <a:t>no identifying information about users</a:t>
            </a:r>
            <a:endParaRPr/>
          </a:p>
          <a:p>
            <a:pPr indent="0" lvl="0" marL="0" rtl="0" algn="l">
              <a:lnSpc>
                <a:spcPct val="100000"/>
              </a:lnSpc>
              <a:spcBef>
                <a:spcPts val="0"/>
              </a:spcBef>
              <a:spcAft>
                <a:spcPts val="0"/>
              </a:spcAft>
              <a:buClr>
                <a:schemeClr val="dk1"/>
              </a:buClr>
              <a:buSzPts val="1100"/>
              <a:buFont typeface="Arial"/>
              <a:buNone/>
            </a:pPr>
            <a:r>
              <a:rPr lang="en-GB"/>
              <a:t>opens up other media possibilities for Arqive</a:t>
            </a:r>
            <a:endParaRPr/>
          </a:p>
          <a:p>
            <a:pPr indent="0" lvl="0" marL="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3b8a16f50e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23b8a16f50e_0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COntent is served with URL that have header/tokens attached to so user has access to storage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3799eae0a2_2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g23799eae0a2_2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 The sentence that introduces everything </a:t>
            </a:r>
            <a:endParaRPr/>
          </a:p>
          <a:p>
            <a:pPr indent="0" lvl="0" marL="0" rtl="0" algn="l">
              <a:lnSpc>
                <a:spcPct val="100000"/>
              </a:lnSpc>
              <a:spcBef>
                <a:spcPts val="0"/>
              </a:spcBef>
              <a:spcAft>
                <a:spcPts val="0"/>
              </a:spcAft>
              <a:buSzPts val="1100"/>
              <a:buNone/>
            </a:pPr>
            <a:r>
              <a:rPr lang="en-GB"/>
              <a:t>-Explain arqive </a:t>
            </a:r>
            <a:endParaRPr/>
          </a:p>
          <a:p>
            <a:pPr indent="0" lvl="0" marL="0" rtl="0" algn="l">
              <a:lnSpc>
                <a:spcPct val="100000"/>
              </a:lnSpc>
              <a:spcBef>
                <a:spcPts val="0"/>
              </a:spcBef>
              <a:spcAft>
                <a:spcPts val="0"/>
              </a:spcAft>
              <a:buSzPts val="1100"/>
              <a:buNone/>
            </a:pPr>
            <a:r>
              <a:rPr lang="en-GB"/>
              <a:t>-What we set out to do this semester (explain)</a:t>
            </a:r>
            <a:endParaRPr/>
          </a:p>
          <a:p>
            <a:pPr indent="0" lvl="0" marL="0" rtl="0" algn="l">
              <a:lnSpc>
                <a:spcPct val="100000"/>
              </a:lnSpc>
              <a:spcBef>
                <a:spcPts val="0"/>
              </a:spcBef>
              <a:spcAft>
                <a:spcPts val="0"/>
              </a:spcAft>
              <a:buSzPts val="1100"/>
              <a:buNone/>
            </a:pPr>
            <a:r>
              <a:rPr lang="en-GB"/>
              <a:t>- An we will then present what we learned along the way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3dc810f3f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23dc810f3f9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COntent is served with URL that have header/tokens attached to so user has access to storage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3dc810f3f9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23dc810f3f9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COntent is served with URL that have header/tokens attached to so user has access to storage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1ec9ec6ce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1ec9ec6ce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3799eae0a2_2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23799eae0a2_2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Kennard</a:t>
            </a:r>
            <a:endParaRPr/>
          </a:p>
          <a:p>
            <a:pPr indent="0" lvl="0" marL="0" rtl="0" algn="l">
              <a:lnSpc>
                <a:spcPct val="100000"/>
              </a:lnSpc>
              <a:spcBef>
                <a:spcPts val="0"/>
              </a:spcBef>
              <a:spcAft>
                <a:spcPts val="0"/>
              </a:spcAft>
              <a:buSzPts val="1100"/>
              <a:buNone/>
            </a:pPr>
            <a:r>
              <a:rPr lang="en-GB"/>
              <a:t>This slide shows the current versions of software in our stack and our previous versions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As you can see from the legend, much of our stack is no longer </a:t>
            </a:r>
            <a:endParaRPr/>
          </a:p>
          <a:p>
            <a:pPr indent="0" lvl="0" marL="0" rtl="0" algn="l">
              <a:lnSpc>
                <a:spcPct val="100000"/>
              </a:lnSpc>
              <a:spcBef>
                <a:spcPts val="0"/>
              </a:spcBef>
              <a:spcAft>
                <a:spcPts val="0"/>
              </a:spcAft>
              <a:buSzPts val="1100"/>
              <a:buNone/>
            </a:pPr>
            <a:r>
              <a:rPr lang="en-GB"/>
              <a:t>Supported for feature updates or security.</a:t>
            </a:r>
            <a:endParaRPr/>
          </a:p>
          <a:p>
            <a:pPr indent="0" lvl="0" marL="0" rtl="0" algn="l">
              <a:lnSpc>
                <a:spcPct val="100000"/>
              </a:lnSpc>
              <a:spcBef>
                <a:spcPts val="0"/>
              </a:spcBef>
              <a:spcAft>
                <a:spcPts val="0"/>
              </a:spcAft>
              <a:buSzPts val="1100"/>
              <a:buNone/>
            </a:pPr>
            <a:r>
              <a:rPr lang="en-GB"/>
              <a:t>After updating the versions all critical software will have at least a year or more of support.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Mentions the dependency hell + a lot of tech debt from around 3 years</a:t>
            </a:r>
            <a:endParaRPr/>
          </a:p>
          <a:p>
            <a:pPr indent="0" lvl="0" marL="0" rtl="0" algn="l">
              <a:lnSpc>
                <a:spcPct val="100000"/>
              </a:lnSpc>
              <a:spcBef>
                <a:spcPts val="0"/>
              </a:spcBef>
              <a:spcAft>
                <a:spcPts val="0"/>
              </a:spcAft>
              <a:buSzPts val="1100"/>
              <a:buNone/>
            </a:pPr>
            <a:r>
              <a:rPr lang="en-GB"/>
              <a:t>Ubuntu update was mostly safe</a:t>
            </a:r>
            <a:endParaRPr/>
          </a:p>
          <a:p>
            <a:pPr indent="0" lvl="0" marL="0" rtl="0" algn="l">
              <a:lnSpc>
                <a:spcPct val="100000"/>
              </a:lnSpc>
              <a:spcBef>
                <a:spcPts val="0"/>
              </a:spcBef>
              <a:spcAft>
                <a:spcPts val="0"/>
              </a:spcAft>
              <a:buSzPts val="1100"/>
              <a:buNone/>
            </a:pPr>
            <a:r>
              <a:rPr lang="en-GB"/>
              <a:t>Postgresql had a </a:t>
            </a:r>
            <a:r>
              <a:rPr lang="en-GB"/>
              <a:t>little</a:t>
            </a:r>
            <a:r>
              <a:rPr lang="en-GB"/>
              <a:t> trouble with backward </a:t>
            </a:r>
            <a:r>
              <a:rPr lang="en-GB"/>
              <a:t>compatibility</a:t>
            </a:r>
            <a:endParaRPr/>
          </a:p>
          <a:p>
            <a:pPr indent="0" lvl="0" marL="0" rtl="0" algn="l">
              <a:lnSpc>
                <a:spcPct val="100000"/>
              </a:lnSpc>
              <a:spcBef>
                <a:spcPts val="0"/>
              </a:spcBef>
              <a:spcAft>
                <a:spcPts val="0"/>
              </a:spcAft>
              <a:buSzPts val="1100"/>
              <a:buNone/>
            </a:pPr>
            <a:r>
              <a:rPr lang="en-GB"/>
              <a:t>Django depends on Python, and python tends to make breaking changes and dependency issues + change import names and api calls</a:t>
            </a:r>
            <a:endParaRPr/>
          </a:p>
          <a:p>
            <a:pPr indent="0" lvl="0" marL="0" rtl="0" algn="l">
              <a:lnSpc>
                <a:spcPct val="100000"/>
              </a:lnSpc>
              <a:spcBef>
                <a:spcPts val="0"/>
              </a:spcBef>
              <a:spcAft>
                <a:spcPts val="0"/>
              </a:spcAft>
              <a:buSzPts val="1100"/>
              <a:buNone/>
            </a:pPr>
            <a:r>
              <a:rPr lang="en-GB"/>
              <a:t>React Native was an entire 10 version behind</a:t>
            </a:r>
            <a:endParaRPr/>
          </a:p>
          <a:p>
            <a:pPr indent="0" lvl="0" marL="0" rtl="0" algn="l">
              <a:lnSpc>
                <a:spcPct val="100000"/>
              </a:lnSpc>
              <a:spcBef>
                <a:spcPts val="0"/>
              </a:spcBef>
              <a:spcAft>
                <a:spcPts val="0"/>
              </a:spcAft>
              <a:buSzPts val="1100"/>
              <a:buNone/>
            </a:pPr>
            <a:r>
              <a:rPr lang="en-GB"/>
              <a:t>Expo had to be updated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Node is close to being updated to around 16 (updated node branch)</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3799eae0a2_2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23799eae0a2_2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Implemented Docker development environment</a:t>
            </a:r>
            <a:endParaRPr/>
          </a:p>
          <a:p>
            <a:pPr indent="0" lvl="0" marL="0" rtl="0" algn="l">
              <a:lnSpc>
                <a:spcPct val="100000"/>
              </a:lnSpc>
              <a:spcBef>
                <a:spcPts val="0"/>
              </a:spcBef>
              <a:spcAft>
                <a:spcPts val="0"/>
              </a:spcAft>
              <a:buSzPts val="1100"/>
              <a:buNone/>
            </a:pPr>
            <a:r>
              <a:rPr b="1" lang="en-GB"/>
              <a:t>This will help future teams get started working on the project</a:t>
            </a:r>
            <a:endParaRPr b="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Clr>
                <a:schemeClr val="dk1"/>
              </a:buClr>
              <a:buSzPts val="1100"/>
              <a:buFont typeface="Arial"/>
              <a:buNone/>
            </a:pPr>
            <a:r>
              <a:rPr lang="en-GB"/>
              <a:t>Created various tutorials for onboarding </a:t>
            </a:r>
            <a:endParaRPr/>
          </a:p>
          <a:p>
            <a:pPr indent="457200" lvl="0" marL="0" rtl="0" algn="l">
              <a:lnSpc>
                <a:spcPct val="100000"/>
              </a:lnSpc>
              <a:spcBef>
                <a:spcPts val="0"/>
              </a:spcBef>
              <a:spcAft>
                <a:spcPts val="0"/>
              </a:spcAft>
              <a:buClr>
                <a:schemeClr val="dk1"/>
              </a:buClr>
              <a:buSzPts val="1100"/>
              <a:buFont typeface="Arial"/>
              <a:buNone/>
            </a:pPr>
            <a:r>
              <a:rPr lang="en-GB"/>
              <a:t>The arqive Docker Documentation</a:t>
            </a:r>
            <a:endParaRPr/>
          </a:p>
          <a:p>
            <a:pPr indent="457200" lvl="0" marL="0" rtl="0" algn="l">
              <a:lnSpc>
                <a:spcPct val="100000"/>
              </a:lnSpc>
              <a:spcBef>
                <a:spcPts val="0"/>
              </a:spcBef>
              <a:spcAft>
                <a:spcPts val="0"/>
              </a:spcAft>
              <a:buSzPts val="1100"/>
              <a:buNone/>
            </a:pPr>
            <a:r>
              <a:rPr lang="en-GB"/>
              <a:t>Github playground</a:t>
            </a:r>
            <a:endParaRPr/>
          </a:p>
          <a:p>
            <a:pPr indent="457200" lvl="0" marL="0" rtl="0" algn="l">
              <a:lnSpc>
                <a:spcPct val="100000"/>
              </a:lnSpc>
              <a:spcBef>
                <a:spcPts val="0"/>
              </a:spcBef>
              <a:spcAft>
                <a:spcPts val="0"/>
              </a:spcAft>
              <a:buSzPts val="1100"/>
              <a:buNone/>
            </a:pPr>
            <a:r>
              <a:rPr lang="en-GB"/>
              <a:t>Deployment Documentation</a:t>
            </a:r>
            <a:endParaRPr/>
          </a:p>
          <a:p>
            <a:pPr indent="0" lvl="0" marL="0" rtl="0" algn="l">
              <a:spcBef>
                <a:spcPts val="0"/>
              </a:spcBef>
              <a:spcAft>
                <a:spcPts val="0"/>
              </a:spcAft>
              <a:buSzPts val="1100"/>
              <a:buNone/>
            </a:pPr>
            <a:r>
              <a:rPr b="1" lang="en-GB">
                <a:solidFill>
                  <a:schemeClr val="dk1"/>
                </a:solidFill>
              </a:rPr>
              <a:t>Next years team will likely not have experience working with these frameworks so this will provide a roadmap of how the project works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t>Created and automated a backup of the database to a different cloud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GB"/>
              <a:t>Fixed server’s email routing</a:t>
            </a:r>
            <a:endParaRPr/>
          </a:p>
          <a:p>
            <a:pPr indent="0" lvl="0" marL="0" rtl="0" algn="l">
              <a:lnSpc>
                <a:spcPct val="100000"/>
              </a:lnSpc>
              <a:spcBef>
                <a:spcPts val="0"/>
              </a:spcBef>
              <a:spcAft>
                <a:spcPts val="0"/>
              </a:spcAft>
              <a:buClr>
                <a:schemeClr val="dk1"/>
              </a:buClr>
              <a:buSzPts val="1100"/>
              <a:buFont typeface="Arial"/>
              <a:buNone/>
            </a:pPr>
            <a:r>
              <a:rPr b="1" lang="en-GB"/>
              <a:t>Google changed their protocol for sending email so the service was broken temporarily. Email allows the server to report errors and handles contact from its users and this is operational again. </a:t>
            </a:r>
            <a:endParaRPr b="1"/>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3799eae0a2_2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0" name="Google Shape;310;g23799eae0a2_2_2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Erik</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3b8a16f50e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23b8a16f50e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Working with an existing code base mean you have a full functioning system or the blueprints already drawn up for you</a:t>
            </a:r>
            <a:endParaRPr/>
          </a:p>
          <a:p>
            <a:pPr indent="0" lvl="0" marL="0" rtl="0" algn="l">
              <a:lnSpc>
                <a:spcPct val="100000"/>
              </a:lnSpc>
              <a:spcBef>
                <a:spcPts val="0"/>
              </a:spcBef>
              <a:spcAft>
                <a:spcPts val="0"/>
              </a:spcAft>
              <a:buSzPts val="1100"/>
              <a:buNone/>
            </a:pPr>
            <a:r>
              <a:rPr lang="en-GB"/>
              <a:t>It can be a daunting to figure out where to start and what is too large of a project to take on</a:t>
            </a:r>
            <a:endParaRPr/>
          </a:p>
          <a:p>
            <a:pPr indent="0" lvl="0" marL="0" rtl="0" algn="l">
              <a:lnSpc>
                <a:spcPct val="100000"/>
              </a:lnSpc>
              <a:spcBef>
                <a:spcPts val="0"/>
              </a:spcBef>
              <a:spcAft>
                <a:spcPts val="0"/>
              </a:spcAft>
              <a:buSzPts val="1100"/>
              <a:buNone/>
            </a:pPr>
            <a:r>
              <a:rPr lang="en-GB"/>
              <a:t>We were not able to rebase our code to a newer version of react or node</a:t>
            </a:r>
            <a:endParaRPr/>
          </a:p>
          <a:p>
            <a:pPr indent="0" lvl="0" marL="0" rtl="0" algn="l">
              <a:lnSpc>
                <a:spcPct val="100000"/>
              </a:lnSpc>
              <a:spcBef>
                <a:spcPts val="0"/>
              </a:spcBef>
              <a:spcAft>
                <a:spcPts val="0"/>
              </a:spcAft>
              <a:buSzPts val="1100"/>
              <a:buNone/>
            </a:pPr>
            <a:r>
              <a:rPr lang="en-GB"/>
              <a:t>And although security patches are available for older versions of react the core functionality of newer versions changes</a:t>
            </a:r>
            <a:endParaRPr/>
          </a:p>
          <a:p>
            <a:pPr indent="0" lvl="0" marL="0" rtl="0" algn="l">
              <a:lnSpc>
                <a:spcPct val="100000"/>
              </a:lnSpc>
              <a:spcBef>
                <a:spcPts val="0"/>
              </a:spcBef>
              <a:spcAft>
                <a:spcPts val="0"/>
              </a:spcAft>
              <a:buSzPts val="1100"/>
              <a:buNone/>
            </a:pPr>
            <a:r>
              <a:rPr lang="en-GB"/>
              <a:t>We had a hard time figuring out what versions of packages were causing errors</a:t>
            </a:r>
            <a:endParaRPr/>
          </a:p>
          <a:p>
            <a:pPr indent="0" lvl="0" marL="0" rtl="0" algn="l">
              <a:lnSpc>
                <a:spcPct val="100000"/>
              </a:lnSpc>
              <a:spcBef>
                <a:spcPts val="0"/>
              </a:spcBef>
              <a:spcAft>
                <a:spcPts val="0"/>
              </a:spcAft>
              <a:buSzPts val="1100"/>
              <a:buNone/>
            </a:pPr>
            <a:r>
              <a:rPr lang="en-GB"/>
              <a:t>  base has its challenges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3abe8c5b0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23abe8c5b0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Bryan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3e294e26ee_1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23e294e26ee_1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Bryan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3ac4f08cd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8" name="Google Shape;338;g23ac4f08cd8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Summary of key points</a:t>
            </a:r>
            <a:endParaRPr/>
          </a:p>
          <a:p>
            <a:pPr indent="0" lvl="0" marL="0" rtl="0" algn="l">
              <a:lnSpc>
                <a:spcPct val="100000"/>
              </a:lnSpc>
              <a:spcBef>
                <a:spcPts val="0"/>
              </a:spcBef>
              <a:spcAft>
                <a:spcPts val="0"/>
              </a:spcAft>
              <a:buSzPts val="1100"/>
              <a:buNone/>
            </a:pPr>
            <a:r>
              <a:rPr lang="en-GB"/>
              <a:t>What we want the audience to walk away knowing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3799eae0a2_2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23799eae0a2_2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Jorge</a:t>
            </a:r>
            <a:endParaRPr/>
          </a:p>
          <a:p>
            <a:pPr indent="0" lvl="0" marL="0" rtl="0" algn="l">
              <a:lnSpc>
                <a:spcPct val="100000"/>
              </a:lnSpc>
              <a:spcBef>
                <a:spcPts val="0"/>
              </a:spcBef>
              <a:spcAft>
                <a:spcPts val="0"/>
              </a:spcAft>
              <a:buSzPts val="1100"/>
              <a:buNone/>
            </a:pPr>
            <a:r>
              <a:rPr lang="en-GB"/>
              <a:t>Main purpose of arqive.</a:t>
            </a:r>
            <a:endParaRPr/>
          </a:p>
          <a:p>
            <a:pPr indent="0" lvl="0" marL="0" rtl="0" algn="l">
              <a:lnSpc>
                <a:spcPct val="100000"/>
              </a:lnSpc>
              <a:spcBef>
                <a:spcPts val="0"/>
              </a:spcBef>
              <a:spcAft>
                <a:spcPts val="0"/>
              </a:spcAft>
              <a:buSzPts val="1100"/>
              <a:buNone/>
            </a:pPr>
            <a:r>
              <a:rPr b="1" lang="en-GB"/>
              <a:t>DON'T say "What is the arqive"</a:t>
            </a:r>
            <a:endParaRPr b="1"/>
          </a:p>
          <a:p>
            <a:pPr indent="0" lvl="0" marL="0" rtl="0" algn="l">
              <a:lnSpc>
                <a:spcPct val="100000"/>
              </a:lnSpc>
              <a:spcBef>
                <a:spcPts val="0"/>
              </a:spcBef>
              <a:spcAft>
                <a:spcPts val="0"/>
              </a:spcAft>
              <a:buSzPts val="1100"/>
              <a:buNone/>
            </a:pPr>
            <a:r>
              <a:rPr lang="en-GB"/>
              <a:t>Say "the arqive is"</a:t>
            </a:r>
            <a:endParaRPr/>
          </a:p>
          <a:p>
            <a:pPr indent="0" lvl="0" marL="0" rtl="0" algn="l">
              <a:lnSpc>
                <a:spcPct val="100000"/>
              </a:lnSpc>
              <a:spcBef>
                <a:spcPts val="0"/>
              </a:spcBef>
              <a:spcAft>
                <a:spcPts val="0"/>
              </a:spcAft>
              <a:buSzPts val="1100"/>
              <a:buNone/>
            </a:pPr>
            <a:r>
              <a:rPr lang="en-GB" sz="1200">
                <a:solidFill>
                  <a:schemeClr val="dk1"/>
                </a:solidFill>
                <a:highlight>
                  <a:schemeClr val="lt1"/>
                </a:highlight>
              </a:rPr>
              <a:t>The arqive is an </a:t>
            </a:r>
            <a:r>
              <a:rPr lang="en-GB" sz="1200">
                <a:solidFill>
                  <a:schemeClr val="dk1"/>
                </a:solidFill>
                <a:highlight>
                  <a:schemeClr val="lt1"/>
                </a:highlight>
              </a:rPr>
              <a:t>online</a:t>
            </a:r>
            <a:r>
              <a:rPr lang="en-GB" sz="1200">
                <a:solidFill>
                  <a:schemeClr val="dk1"/>
                </a:solidFill>
                <a:highlight>
                  <a:schemeClr val="lt1"/>
                </a:highlight>
              </a:rPr>
              <a:t> story telling map for the LGBTQ+ stories that represent (community events, personal experiences and historical events). </a:t>
            </a:r>
            <a:endParaRPr sz="1200">
              <a:solidFill>
                <a:schemeClr val="dk1"/>
              </a:solidFill>
              <a:highlight>
                <a:schemeClr val="lt1"/>
              </a:highlight>
            </a:endParaRPr>
          </a:p>
          <a:p>
            <a:pPr indent="0" lvl="0" marL="0" rtl="0" algn="l">
              <a:lnSpc>
                <a:spcPct val="100000"/>
              </a:lnSpc>
              <a:spcBef>
                <a:spcPts val="0"/>
              </a:spcBef>
              <a:spcAft>
                <a:spcPts val="0"/>
              </a:spcAft>
              <a:buSzPts val="1100"/>
              <a:buNone/>
            </a:pPr>
            <a:r>
              <a:t/>
            </a:r>
            <a:endParaRPr sz="1200">
              <a:solidFill>
                <a:schemeClr val="dk1"/>
              </a:solidFill>
              <a:highlight>
                <a:schemeClr val="lt1"/>
              </a:highlight>
            </a:endParaRPr>
          </a:p>
          <a:p>
            <a:pPr indent="0" lvl="0" marL="0" rtl="0" algn="l">
              <a:lnSpc>
                <a:spcPct val="100000"/>
              </a:lnSpc>
              <a:spcBef>
                <a:spcPts val="0"/>
              </a:spcBef>
              <a:spcAft>
                <a:spcPts val="0"/>
              </a:spcAft>
              <a:buSzPts val="1100"/>
              <a:buNone/>
            </a:pPr>
            <a:r>
              <a:t/>
            </a:r>
            <a:endParaRPr sz="1200">
              <a:solidFill>
                <a:schemeClr val="dk1"/>
              </a:solidFill>
              <a:highlight>
                <a:schemeClr val="lt1"/>
              </a:highligh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3b8a16f50e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g23b8a16f50e_0_1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GB"/>
              <a:t>Web development exposes the complexity of computer science that we interact with daily.</a:t>
            </a:r>
            <a:endParaRPr/>
          </a:p>
          <a:p>
            <a:pPr indent="0" lvl="0" marL="0" rtl="0" algn="l">
              <a:lnSpc>
                <a:spcPct val="100000"/>
              </a:lnSpc>
              <a:spcBef>
                <a:spcPts val="0"/>
              </a:spcBef>
              <a:spcAft>
                <a:spcPts val="0"/>
              </a:spcAft>
              <a:buSzPts val="1100"/>
              <a:buNone/>
            </a:pPr>
            <a:r>
              <a:rPr b="1" lang="en-GB"/>
              <a:t>Although we could not implement </a:t>
            </a:r>
            <a:r>
              <a:rPr b="1" lang="en-GB"/>
              <a:t>everything</a:t>
            </a:r>
            <a:r>
              <a:rPr b="1" lang="en-GB"/>
              <a:t> we set out to with our project we all learned a great deal.</a:t>
            </a:r>
            <a:endParaRPr b="1"/>
          </a:p>
          <a:p>
            <a:pPr indent="0" lvl="0" marL="0" rtl="0" algn="l">
              <a:lnSpc>
                <a:spcPct val="100000"/>
              </a:lnSpc>
              <a:spcBef>
                <a:spcPts val="0"/>
              </a:spcBef>
              <a:spcAft>
                <a:spcPts val="0"/>
              </a:spcAft>
              <a:buSzPts val="1100"/>
              <a:buNone/>
            </a:pPr>
            <a:r>
              <a:rPr b="1" lang="en-GB"/>
              <a:t>We developed real world skills for working on large codebases and with web frameworks.</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Rest APIs Django, Linux, Docker ,Git version control React, React Native </a:t>
            </a:r>
            <a:endParaRPr b="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Clr>
                <a:schemeClr val="dk1"/>
              </a:buClr>
              <a:buSzPts val="1100"/>
              <a:buFont typeface="Arial"/>
              <a:buNone/>
            </a:pPr>
            <a:r>
              <a:rPr lang="en-GB"/>
              <a:t>What we accomplished:</a:t>
            </a:r>
            <a:endParaRPr/>
          </a:p>
          <a:p>
            <a:pPr indent="-298450" lvl="0" marL="457200" rtl="0" algn="l">
              <a:lnSpc>
                <a:spcPct val="100000"/>
              </a:lnSpc>
              <a:spcBef>
                <a:spcPts val="0"/>
              </a:spcBef>
              <a:spcAft>
                <a:spcPts val="0"/>
              </a:spcAft>
              <a:buSzPts val="1100"/>
              <a:buChar char="●"/>
            </a:pPr>
            <a:r>
              <a:rPr lang="en-GB"/>
              <a:t>Autocomplete - </a:t>
            </a:r>
            <a:r>
              <a:rPr b="1" lang="en-GB"/>
              <a:t>A more intuitive and professional site </a:t>
            </a:r>
            <a:endParaRPr b="1"/>
          </a:p>
          <a:p>
            <a:pPr indent="-298450" lvl="0" marL="457200" rtl="0" algn="l">
              <a:lnSpc>
                <a:spcPct val="100000"/>
              </a:lnSpc>
              <a:spcBef>
                <a:spcPts val="0"/>
              </a:spcBef>
              <a:spcAft>
                <a:spcPts val="0"/>
              </a:spcAft>
              <a:buSzPts val="1100"/>
              <a:buChar char="●"/>
            </a:pPr>
            <a:r>
              <a:rPr lang="en-GB"/>
              <a:t>Media Upload - </a:t>
            </a:r>
            <a:r>
              <a:rPr b="1" lang="en-GB"/>
              <a:t>Allows users to share in more than just text, a picture says a thousand words</a:t>
            </a:r>
            <a:endParaRPr b="1"/>
          </a:p>
          <a:p>
            <a:pPr indent="-298450" lvl="0" marL="457200" rtl="0" algn="l">
              <a:lnSpc>
                <a:spcPct val="100000"/>
              </a:lnSpc>
              <a:spcBef>
                <a:spcPts val="0"/>
              </a:spcBef>
              <a:spcAft>
                <a:spcPts val="0"/>
              </a:spcAft>
              <a:buSzPts val="1100"/>
              <a:buChar char="●"/>
            </a:pPr>
            <a:r>
              <a:rPr lang="en-GB"/>
              <a:t>UI/UX improvements - </a:t>
            </a:r>
            <a:r>
              <a:rPr b="1" lang="en-GB"/>
              <a:t>Improves site’s usability and user retention</a:t>
            </a:r>
            <a:endParaRPr b="1"/>
          </a:p>
          <a:p>
            <a:pPr indent="-298450" lvl="0" marL="457200" rtl="0" algn="l">
              <a:lnSpc>
                <a:spcPct val="100000"/>
              </a:lnSpc>
              <a:spcBef>
                <a:spcPts val="0"/>
              </a:spcBef>
              <a:spcAft>
                <a:spcPts val="0"/>
              </a:spcAft>
              <a:buSzPts val="1100"/>
              <a:buChar char="●"/>
            </a:pPr>
            <a:r>
              <a:rPr lang="en-GB"/>
              <a:t>Updated Stack - </a:t>
            </a:r>
            <a:r>
              <a:rPr b="1" lang="en-GB"/>
              <a:t>GIves the next developers a stronger start</a:t>
            </a:r>
            <a:endParaRPr b="1"/>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GB"/>
              <a:t>TODO:</a:t>
            </a:r>
            <a:endParaRPr/>
          </a:p>
          <a:p>
            <a:pPr indent="-298450" lvl="0" marL="457200" rtl="0" algn="l">
              <a:lnSpc>
                <a:spcPct val="100000"/>
              </a:lnSpc>
              <a:spcBef>
                <a:spcPts val="0"/>
              </a:spcBef>
              <a:spcAft>
                <a:spcPts val="0"/>
              </a:spcAft>
              <a:buSzPts val="1100"/>
              <a:buChar char="●"/>
            </a:pPr>
            <a:r>
              <a:rPr lang="en-GB"/>
              <a:t>Rewrite Web Frontend -</a:t>
            </a:r>
            <a:r>
              <a:rPr b="1" lang="en-GB"/>
              <a:t>Our projects web frontend needs rewrite due to rapidly advancing React Versions and package dependencies</a:t>
            </a:r>
            <a:endParaRPr b="1"/>
          </a:p>
          <a:p>
            <a:pPr indent="-298450" lvl="0" marL="457200" rtl="0" algn="l">
              <a:lnSpc>
                <a:spcPct val="100000"/>
              </a:lnSpc>
              <a:spcBef>
                <a:spcPts val="0"/>
              </a:spcBef>
              <a:spcAft>
                <a:spcPts val="0"/>
              </a:spcAft>
              <a:buSzPts val="1100"/>
              <a:buChar char="●"/>
            </a:pPr>
            <a:r>
              <a:rPr lang="en-GB"/>
              <a:t>Media Upload and ACM - </a:t>
            </a:r>
            <a:r>
              <a:rPr b="1" lang="en-GB"/>
              <a:t>The implementations of the features we created this semester should seamlessly integrate into the new version</a:t>
            </a:r>
            <a:endParaRPr b="1"/>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rPr lang="en-GB"/>
              <a:t>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Summary of key point of presentation Results, Difficulties </a:t>
            </a:r>
            <a:endParaRPr>
              <a:solidFill>
                <a:schemeClr val="dk1"/>
              </a:solidFill>
            </a:endParaRPr>
          </a:p>
          <a:p>
            <a:pPr indent="0" lvl="0" marL="0" rtl="0" algn="l">
              <a:spcBef>
                <a:spcPts val="0"/>
              </a:spcBef>
              <a:spcAft>
                <a:spcPts val="0"/>
              </a:spcAft>
              <a:buSzPts val="1100"/>
              <a:buNone/>
            </a:pPr>
            <a:r>
              <a:rPr lang="en-GB">
                <a:solidFill>
                  <a:schemeClr val="dk1"/>
                </a:solidFill>
              </a:rPr>
              <a:t>Overview what should we know walking away from this presentation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3ac4f08cd8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g23ac4f08cd8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Alex</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2184cb4a2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2184cb4a2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Point out how the search are choosing locations close to what was previously put 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Misael:</a:t>
            </a:r>
            <a:br>
              <a:rPr lang="en-GB"/>
            </a:br>
            <a:r>
              <a:rPr lang="en-GB"/>
              <a:t>Show the use of the links generated. Preferably, show the link when you create the image (in browser), show the link after you update the image (in browser, just refresh the page), and show the link after you delete the image (refresh). Send video to Jorge (Before 11:00pm)</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3ac4f08cd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g23ac4f08cd8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Alex</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3b8a16f50e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23b8a16f50e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3b8a16f50e_39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g23b8a16f50e_39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Bryan</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3ac4f08cd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g23ac4f08cd8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Cesar</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1ef983aa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1ef983aa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2182e680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2182e680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3dd5ad398f_2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3dd5ad398f_2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3799eae0a2_2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g23799eae0a2_2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t>Describe the arqive’s m</a:t>
            </a:r>
            <a:r>
              <a:rPr lang="en-GB"/>
              <a:t>ain functionality.</a:t>
            </a:r>
            <a:endParaRPr/>
          </a:p>
          <a:p>
            <a:pPr indent="0" lvl="0" marL="0" rtl="0" algn="l">
              <a:lnSpc>
                <a:spcPct val="100000"/>
              </a:lnSpc>
              <a:spcBef>
                <a:spcPts val="0"/>
              </a:spcBef>
              <a:spcAft>
                <a:spcPts val="0"/>
              </a:spcAft>
              <a:buNone/>
            </a:pPr>
            <a:r>
              <a:rPr lang="en-GB"/>
              <a:t>-Explain the </a:t>
            </a:r>
            <a:r>
              <a:rPr lang="en-GB"/>
              <a:t>website</a:t>
            </a:r>
            <a:r>
              <a:rPr lang="en-GB"/>
              <a:t> briefly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3ac4f08cd8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g23ac4f08cd8_0_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Bryan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3ac4f08cd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g23ac4f08cd8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Bryan</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3b8a16f50e_39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3b8a16f50e_39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Dustin</a:t>
            </a:r>
            <a:endParaRPr/>
          </a:p>
          <a:p>
            <a:pPr indent="0" lvl="0" marL="0" rtl="0" algn="l">
              <a:spcBef>
                <a:spcPts val="0"/>
              </a:spcBef>
              <a:spcAft>
                <a:spcPts val="0"/>
              </a:spcAft>
              <a:buNone/>
            </a:pPr>
            <a:r>
              <a:rPr lang="en-GB"/>
              <a:t>Change the text to black (more contrast)</a:t>
            </a:r>
            <a:endParaRPr/>
          </a:p>
          <a:p>
            <a:pPr indent="0" lvl="0" marL="0" rtl="0" algn="l">
              <a:spcBef>
                <a:spcPts val="0"/>
              </a:spcBef>
              <a:spcAft>
                <a:spcPts val="0"/>
              </a:spcAft>
              <a:buNone/>
            </a:pPr>
            <a:r>
              <a:rPr lang="en-GB"/>
              <a:t>Change the purple (#f2f2f9 hexcode)</a:t>
            </a:r>
            <a:endParaRPr/>
          </a:p>
          <a:p>
            <a:pPr indent="0" lvl="0" marL="0" rtl="0" algn="l">
              <a:spcBef>
                <a:spcPts val="0"/>
              </a:spcBef>
              <a:spcAft>
                <a:spcPts val="0"/>
              </a:spcAft>
              <a:buNone/>
            </a:pPr>
            <a:r>
              <a:rPr lang="en-GB"/>
              <a:t>Wait for hexcode from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t>Updated site while maintaining original functionality</a:t>
            </a:r>
            <a:endParaRPr/>
          </a:p>
          <a:p>
            <a:pPr indent="0" lvl="0" marL="0" rtl="0" algn="l">
              <a:spcBef>
                <a:spcPts val="0"/>
              </a:spcBef>
              <a:spcAft>
                <a:spcPts val="0"/>
              </a:spcAft>
              <a:buClr>
                <a:schemeClr val="dk1"/>
              </a:buClr>
              <a:buSzPts val="1100"/>
              <a:buFont typeface="Arial"/>
              <a:buNone/>
            </a:pPr>
            <a:r>
              <a:rPr lang="en-GB"/>
              <a:t>Imported new icons</a:t>
            </a:r>
            <a:endParaRPr/>
          </a:p>
          <a:p>
            <a:pPr indent="0" lvl="0" marL="0" rtl="0" algn="l">
              <a:spcBef>
                <a:spcPts val="0"/>
              </a:spcBef>
              <a:spcAft>
                <a:spcPts val="0"/>
              </a:spcAft>
              <a:buClr>
                <a:schemeClr val="dk1"/>
              </a:buClr>
              <a:buSzPts val="1100"/>
              <a:buFont typeface="Arial"/>
              <a:buNone/>
            </a:pPr>
            <a:r>
              <a:rPr lang="en-GB"/>
              <a:t>Formatted text and structuring for readability</a:t>
            </a:r>
            <a:endParaRPr/>
          </a:p>
          <a:p>
            <a:pPr indent="0" lvl="0" marL="0" rtl="0" algn="l">
              <a:spcBef>
                <a:spcPts val="0"/>
              </a:spcBef>
              <a:spcAft>
                <a:spcPts val="0"/>
              </a:spcAft>
              <a:buClr>
                <a:schemeClr val="dk1"/>
              </a:buClr>
              <a:buSzPts val="1100"/>
              <a:buFont typeface="Arial"/>
              <a:buNone/>
            </a:pPr>
            <a:r>
              <a:rPr lang="en-GB"/>
              <a:t>Cleaned up CSS and styling for story components</a:t>
            </a:r>
            <a:endParaRPr/>
          </a:p>
          <a:p>
            <a:pPr indent="0" lvl="0" marL="0" rtl="0" algn="l">
              <a:spcBef>
                <a:spcPts val="0"/>
              </a:spcBef>
              <a:spcAft>
                <a:spcPts val="0"/>
              </a:spcAft>
              <a:buClr>
                <a:schemeClr val="dk1"/>
              </a:buClr>
              <a:buSzPts val="1100"/>
              <a:buFont typeface="Arial"/>
              <a:buNone/>
            </a:pPr>
            <a:r>
              <a:rPr lang="en-GB"/>
              <a:t>Created color labeling for current story</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3799eae0a2_2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1" name="Google Shape;421;g23799eae0a2_2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514350" lvl="0" marL="514350" rtl="0" algn="l">
              <a:lnSpc>
                <a:spcPct val="150000"/>
              </a:lnSpc>
              <a:spcBef>
                <a:spcPts val="0"/>
              </a:spcBef>
              <a:spcAft>
                <a:spcPts val="0"/>
              </a:spcAft>
              <a:buSzPts val="1100"/>
              <a:buNone/>
            </a:pPr>
            <a:r>
              <a:rPr lang="en-GB" sz="1200">
                <a:solidFill>
                  <a:schemeClr val="dk1"/>
                </a:solidFill>
                <a:latin typeface="Courier New"/>
                <a:ea typeface="Courier New"/>
                <a:cs typeface="Courier New"/>
                <a:sym typeface="Courier New"/>
              </a:rPr>
              <a:t>Our Ar/VR prototype has successfully demonstrated an immersive and interactive user experience, made possible through the use of Ar.js and the A-frame framework. Our research has shown that these technologies have the potential to engage users with content throughout our site, allowing for unprecedented interaction with digital content.</a:t>
            </a:r>
            <a:endParaRPr sz="1200">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SzPts val="1100"/>
              <a:buNone/>
            </a:pPr>
            <a:r>
              <a:rPr lang="en-GB" sz="1200">
                <a:solidFill>
                  <a:schemeClr val="dk1"/>
                </a:solidFill>
                <a:latin typeface="Courier New"/>
                <a:ea typeface="Courier New"/>
                <a:cs typeface="Courier New"/>
                <a:sym typeface="Courier New"/>
              </a:rPr>
              <a:t>~Ar/VR prototype provides an immersive and interactive user experience.</a:t>
            </a:r>
            <a:endParaRPr sz="1200">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SzPts val="1100"/>
              <a:buNone/>
            </a:pPr>
            <a:r>
              <a:rPr lang="en-GB" sz="1200">
                <a:solidFill>
                  <a:schemeClr val="dk1"/>
                </a:solidFill>
                <a:latin typeface="Courier New"/>
                <a:ea typeface="Courier New"/>
                <a:cs typeface="Courier New"/>
                <a:sym typeface="Courier New"/>
              </a:rPr>
              <a:t>~Ar.js and the A-frame framework enable user engagement with content throughout the site.</a:t>
            </a:r>
            <a:endParaRPr sz="1200">
              <a:solidFill>
                <a:schemeClr val="dk1"/>
              </a:solidFill>
              <a:latin typeface="Courier New"/>
              <a:ea typeface="Courier New"/>
              <a:cs typeface="Courier New"/>
              <a:sym typeface="Courier New"/>
            </a:endParaRPr>
          </a:p>
          <a:p>
            <a:pPr indent="-514350" lvl="0" marL="514350" rtl="0" algn="l">
              <a:lnSpc>
                <a:spcPct val="150000"/>
              </a:lnSpc>
              <a:spcBef>
                <a:spcPts val="0"/>
              </a:spcBef>
              <a:spcAft>
                <a:spcPts val="0"/>
              </a:spcAft>
              <a:buClr>
                <a:schemeClr val="dk1"/>
              </a:buClr>
              <a:buSzPts val="1100"/>
              <a:buFont typeface="Arial"/>
              <a:buNone/>
            </a:pPr>
            <a:r>
              <a:rPr lang="en-GB" sz="1200">
                <a:solidFill>
                  <a:schemeClr val="dk1"/>
                </a:solidFill>
                <a:latin typeface="Courier New"/>
                <a:ea typeface="Courier New"/>
                <a:cs typeface="Courier New"/>
                <a:sym typeface="Courier New"/>
              </a:rPr>
              <a:t>~Successful demo of Ar.js showcases the capabilities of generating and manipulating scenes.</a:t>
            </a:r>
            <a:endParaRPr sz="1200">
              <a:solidFill>
                <a:schemeClr val="dk1"/>
              </a:solidFill>
              <a:latin typeface="Courier New"/>
              <a:ea typeface="Courier New"/>
              <a:cs typeface="Courier New"/>
              <a:sym typeface="Courier New"/>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23b8a16f50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g23b8a16f50e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514350" lvl="0" marL="514350" rtl="0" algn="l">
              <a:lnSpc>
                <a:spcPct val="150000"/>
              </a:lnSpc>
              <a:spcBef>
                <a:spcPts val="0"/>
              </a:spcBef>
              <a:spcAft>
                <a:spcPts val="0"/>
              </a:spcAft>
              <a:buClr>
                <a:schemeClr val="dk1"/>
              </a:buClr>
              <a:buSzPts val="1100"/>
              <a:buFont typeface="Arial"/>
              <a:buNone/>
            </a:pPr>
            <a:r>
              <a:rPr lang="en-GB" sz="1200">
                <a:solidFill>
                  <a:schemeClr val="dk1"/>
                </a:solidFill>
                <a:latin typeface="Courier New"/>
                <a:ea typeface="Courier New"/>
                <a:cs typeface="Courier New"/>
                <a:sym typeface="Courier New"/>
              </a:rPr>
              <a:t>Although we were not able to successfully implement a location-based system, we were able to create a demo showcasing the capabilities of Ar.js and how scenes can be generated and manipulated. Through our demo, we were able to generate marker tracking, enabling developers to present specific 3D objects. Additionally, our 360 imaging technology provides users with a realistic experience, as if they were physically present at the location. Ultimately, for future works within the AR/VR prototype a user may want to continue research in order to incorporate a location-based ar/vr system.</a:t>
            </a:r>
            <a:endParaRPr sz="1200">
              <a:solidFill>
                <a:schemeClr val="dk1"/>
              </a:solidFill>
              <a:latin typeface="Courier New"/>
              <a:ea typeface="Courier New"/>
              <a:cs typeface="Courier New"/>
              <a:sym typeface="Courier New"/>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3799eae0a2_2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g23799eae0a2_2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Kalvin</a:t>
            </a:r>
            <a:endParaRPr/>
          </a:p>
          <a:p>
            <a:pPr indent="0" lvl="0" marL="0" rtl="0" algn="l">
              <a:lnSpc>
                <a:spcPct val="100000"/>
              </a:lnSpc>
              <a:spcBef>
                <a:spcPts val="0"/>
              </a:spcBef>
              <a:spcAft>
                <a:spcPts val="0"/>
              </a:spcAft>
              <a:buSzPts val="1100"/>
              <a:buNone/>
            </a:pPr>
            <a:r>
              <a:rPr lang="en-GB"/>
              <a:t>NodeJS handles the server-side logic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Talk about the changes of versions andt lts</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3799eae0a2_2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g23799eae0a2_2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Kalvin</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3799eae0a2_2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g23799eae0a2_2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Kalvin</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23799eae0a2_2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g23799eae0a2_2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Dustin</a:t>
            </a:r>
            <a:endParaRPr/>
          </a:p>
          <a:p>
            <a:pPr indent="-298450" lvl="0" marL="457200" rtl="0" algn="l">
              <a:lnSpc>
                <a:spcPct val="100000"/>
              </a:lnSpc>
              <a:spcBef>
                <a:spcPts val="0"/>
              </a:spcBef>
              <a:spcAft>
                <a:spcPts val="0"/>
              </a:spcAft>
              <a:buSzPts val="1100"/>
              <a:buChar char="●"/>
            </a:pPr>
            <a:r>
              <a:rPr lang="en-GB"/>
              <a:t>High-level web framework written PYTHON</a:t>
            </a:r>
            <a:endParaRPr/>
          </a:p>
          <a:p>
            <a:pPr indent="-298450" lvl="0" marL="457200" rtl="0" algn="l">
              <a:lnSpc>
                <a:spcPct val="100000"/>
              </a:lnSpc>
              <a:spcBef>
                <a:spcPts val="0"/>
              </a:spcBef>
              <a:spcAft>
                <a:spcPts val="0"/>
              </a:spcAft>
              <a:buSzPts val="1100"/>
              <a:buChar char="●"/>
            </a:pPr>
            <a:r>
              <a:rPr lang="en-GB"/>
              <a:t>This allows us to integrate Scikit-learn and other python packages into our web app</a:t>
            </a:r>
            <a:endParaRPr/>
          </a:p>
          <a:p>
            <a:pPr indent="-298450" lvl="0" marL="457200" rtl="0" algn="l">
              <a:lnSpc>
                <a:spcPct val="100000"/>
              </a:lnSpc>
              <a:spcBef>
                <a:spcPts val="0"/>
              </a:spcBef>
              <a:spcAft>
                <a:spcPts val="0"/>
              </a:spcAft>
              <a:buSzPts val="1100"/>
              <a:buChar char="●"/>
            </a:pPr>
            <a:r>
              <a:rPr lang="en-GB"/>
              <a:t>MVC design gives organization  </a:t>
            </a:r>
            <a:endParaRPr/>
          </a:p>
          <a:p>
            <a:pPr indent="-298450" lvl="0" marL="457200" rtl="0" algn="l">
              <a:lnSpc>
                <a:spcPct val="100000"/>
              </a:lnSpc>
              <a:spcBef>
                <a:spcPts val="0"/>
              </a:spcBef>
              <a:spcAft>
                <a:spcPts val="0"/>
              </a:spcAft>
              <a:buSzPts val="1100"/>
              <a:buChar char="●"/>
            </a:pPr>
            <a:r>
              <a:rPr lang="en-GB"/>
              <a:t>Provides REST API for ReAct to access database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3799eae0a2_2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0" name="Google Shape;470;g23799eae0a2_2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Dustin</a:t>
            </a:r>
            <a:endParaRPr/>
          </a:p>
          <a:p>
            <a:pPr indent="0" lvl="0" marL="0" rtl="0" algn="l">
              <a:lnSpc>
                <a:spcPct val="100000"/>
              </a:lnSpc>
              <a:spcBef>
                <a:spcPts val="0"/>
              </a:spcBef>
              <a:spcAft>
                <a:spcPts val="0"/>
              </a:spcAft>
              <a:buSzPts val="1100"/>
              <a:buNone/>
            </a:pPr>
            <a:r>
              <a:t/>
            </a:r>
            <a:endParaRPr/>
          </a:p>
          <a:p>
            <a:pPr indent="0" lvl="0" marL="0" rtl="0" algn="l">
              <a:lnSpc>
                <a:spcPct val="115000"/>
              </a:lnSpc>
              <a:spcBef>
                <a:spcPts val="0"/>
              </a:spcBef>
              <a:spcAft>
                <a:spcPts val="0"/>
              </a:spcAft>
              <a:buSzPts val="1100"/>
              <a:buNone/>
            </a:pPr>
            <a:r>
              <a:rPr lang="en-GB"/>
              <a:t>The sponsors of The arqive want users to be more engaged with the platform so we</a:t>
            </a:r>
            <a:endParaRPr/>
          </a:p>
          <a:p>
            <a:pPr indent="0" lvl="0" marL="0" rtl="0" algn="l">
              <a:lnSpc>
                <a:spcPct val="115000"/>
              </a:lnSpc>
              <a:spcBef>
                <a:spcPts val="0"/>
              </a:spcBef>
              <a:spcAft>
                <a:spcPts val="0"/>
              </a:spcAft>
              <a:buSzPts val="1100"/>
              <a:buNone/>
            </a:pPr>
            <a:r>
              <a:rPr lang="en-GB"/>
              <a:t>Plan to implement badges for user’s profiles.  Badges will denote achievements like</a:t>
            </a:r>
            <a:endParaRPr/>
          </a:p>
          <a:p>
            <a:pPr indent="0" lvl="0" marL="0" rtl="0" algn="l">
              <a:lnSpc>
                <a:spcPct val="115000"/>
              </a:lnSpc>
              <a:spcBef>
                <a:spcPts val="0"/>
              </a:spcBef>
              <a:spcAft>
                <a:spcPts val="0"/>
              </a:spcAft>
              <a:buSzPts val="1100"/>
              <a:buNone/>
            </a:pPr>
            <a:r>
              <a:rPr lang="en-GB"/>
              <a:t>First person to post about a location. Hopefully this will make posting stories,</a:t>
            </a:r>
            <a:endParaRPr/>
          </a:p>
          <a:p>
            <a:pPr indent="0" lvl="0" marL="0" rtl="0" algn="l">
              <a:lnSpc>
                <a:spcPct val="115000"/>
              </a:lnSpc>
              <a:spcBef>
                <a:spcPts val="0"/>
              </a:spcBef>
              <a:spcAft>
                <a:spcPts val="0"/>
              </a:spcAft>
              <a:buSzPts val="1100"/>
              <a:buNone/>
            </a:pPr>
            <a:r>
              <a:rPr lang="en-GB"/>
              <a:t>Resources and historical accounts a more captivating experience.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3799eae0a2_2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23799eae0a2_2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Bu</a:t>
            </a:r>
            <a:endParaRPr/>
          </a:p>
          <a:p>
            <a:pPr indent="0" lvl="0" marL="0" rtl="0" algn="l">
              <a:lnSpc>
                <a:spcPct val="100000"/>
              </a:lnSpc>
              <a:spcBef>
                <a:spcPts val="0"/>
              </a:spcBef>
              <a:spcAft>
                <a:spcPts val="0"/>
              </a:spcAft>
              <a:buSzPts val="1100"/>
              <a:buNone/>
            </a:pPr>
            <a:r>
              <a:rPr lang="en-GB"/>
              <a:t>Our web application stack is comprised of:</a:t>
            </a:r>
            <a:endParaRPr/>
          </a:p>
          <a:p>
            <a:pPr indent="-298450" lvl="0" marL="457200" rtl="0" algn="l">
              <a:lnSpc>
                <a:spcPct val="100000"/>
              </a:lnSpc>
              <a:spcBef>
                <a:spcPts val="0"/>
              </a:spcBef>
              <a:spcAft>
                <a:spcPts val="0"/>
              </a:spcAft>
              <a:buSzPts val="1100"/>
              <a:buChar char="-"/>
            </a:pPr>
            <a:r>
              <a:rPr lang="en-GB"/>
              <a:t>An Ubuntu Server running on DigitalOcean</a:t>
            </a:r>
            <a:endParaRPr/>
          </a:p>
          <a:p>
            <a:pPr indent="-298450" lvl="0" marL="457200" rtl="0" algn="l">
              <a:lnSpc>
                <a:spcPct val="100000"/>
              </a:lnSpc>
              <a:spcBef>
                <a:spcPts val="0"/>
              </a:spcBef>
              <a:spcAft>
                <a:spcPts val="0"/>
              </a:spcAft>
              <a:buSzPts val="1100"/>
              <a:buChar char="-"/>
            </a:pPr>
            <a:r>
              <a:rPr lang="en-GB"/>
              <a:t>PostgresSQL for our database</a:t>
            </a:r>
            <a:endParaRPr/>
          </a:p>
          <a:p>
            <a:pPr indent="-298450" lvl="0" marL="457200" rtl="0" algn="l">
              <a:lnSpc>
                <a:spcPct val="100000"/>
              </a:lnSpc>
              <a:spcBef>
                <a:spcPts val="0"/>
              </a:spcBef>
              <a:spcAft>
                <a:spcPts val="0"/>
              </a:spcAft>
              <a:buSzPts val="1100"/>
              <a:buChar char="-"/>
            </a:pPr>
            <a:r>
              <a:rPr lang="en-GB"/>
              <a:t>Django REST for our API and web framework</a:t>
            </a:r>
            <a:endParaRPr/>
          </a:p>
          <a:p>
            <a:pPr indent="-298450" lvl="0" marL="457200" rtl="0" algn="l">
              <a:lnSpc>
                <a:spcPct val="100000"/>
              </a:lnSpc>
              <a:spcBef>
                <a:spcPts val="0"/>
              </a:spcBef>
              <a:spcAft>
                <a:spcPts val="0"/>
              </a:spcAft>
              <a:buSzPts val="1100"/>
              <a:buChar char="-"/>
            </a:pPr>
            <a:r>
              <a:rPr lang="en-GB"/>
              <a:t>React web and native for UI </a:t>
            </a:r>
            <a:endParaRPr/>
          </a:p>
          <a:p>
            <a:pPr indent="-298450" lvl="0" marL="457200" rtl="0" algn="l">
              <a:lnSpc>
                <a:spcPct val="100000"/>
              </a:lnSpc>
              <a:spcBef>
                <a:spcPts val="0"/>
              </a:spcBef>
              <a:spcAft>
                <a:spcPts val="0"/>
              </a:spcAft>
              <a:buSzPts val="1100"/>
              <a:buChar char="-"/>
            </a:pPr>
            <a:r>
              <a:rPr lang="en-GB"/>
              <a:t>NodeJS backend JS</a:t>
            </a:r>
            <a:endParaRPr/>
          </a:p>
          <a:p>
            <a:pPr indent="-298450" lvl="0" marL="457200" rtl="0" algn="l">
              <a:lnSpc>
                <a:spcPct val="100000"/>
              </a:lnSpc>
              <a:spcBef>
                <a:spcPts val="0"/>
              </a:spcBef>
              <a:spcAft>
                <a:spcPts val="0"/>
              </a:spcAft>
              <a:buSzPts val="1100"/>
              <a:buChar char="-"/>
            </a:pPr>
            <a:r>
              <a:rPr lang="en-GB"/>
              <a:t>SciKit-learn for Machine Learning</a:t>
            </a:r>
            <a:endParaRPr/>
          </a:p>
          <a:p>
            <a:pPr indent="-298450" lvl="0" marL="457200" rtl="0" algn="l">
              <a:lnSpc>
                <a:spcPct val="100000"/>
              </a:lnSpc>
              <a:spcBef>
                <a:spcPts val="0"/>
              </a:spcBef>
              <a:spcAft>
                <a:spcPts val="0"/>
              </a:spcAft>
              <a:buSzPts val="1100"/>
              <a:buChar char="-"/>
            </a:pPr>
            <a:r>
              <a:rPr lang="en-GB"/>
              <a:t>AR.js for AR/VR</a:t>
            </a:r>
            <a:endParaRPr/>
          </a:p>
          <a:p>
            <a:pPr indent="-298450" lvl="0" marL="457200" rtl="0" algn="l">
              <a:lnSpc>
                <a:spcPct val="100000"/>
              </a:lnSpc>
              <a:spcBef>
                <a:spcPts val="0"/>
              </a:spcBef>
              <a:spcAft>
                <a:spcPts val="0"/>
              </a:spcAft>
              <a:buSzPts val="1100"/>
              <a:buChar char="-"/>
            </a:pPr>
            <a:r>
              <a:rPr lang="en-GB"/>
              <a:t>And OpenStreetMap for our geolocation services</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3799eae0a2_2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g23799eae0a2_2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Misael</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3799eae0a2_2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g23799eae0a2_2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Misael</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3799eae0a2_2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g23799eae0a2_2_2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Alex</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23799eae0a2_2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g23799eae0a2_2_2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1500"/>
              <a:t>Erik</a:t>
            </a:r>
            <a:endParaRPr sz="1500"/>
          </a:p>
          <a:p>
            <a:pPr indent="0" lvl="0" marL="0" rtl="0" algn="l">
              <a:lnSpc>
                <a:spcPct val="100000"/>
              </a:lnSpc>
              <a:spcBef>
                <a:spcPts val="0"/>
              </a:spcBef>
              <a:spcAft>
                <a:spcPts val="0"/>
              </a:spcAft>
              <a:buSzPts val="1100"/>
              <a:buNone/>
            </a:pPr>
            <a:r>
              <a:t/>
            </a:r>
            <a:endParaRPr sz="1500"/>
          </a:p>
          <a:p>
            <a:pPr indent="0" lvl="0" marL="0" rtl="0" algn="l">
              <a:lnSpc>
                <a:spcPct val="100000"/>
              </a:lnSpc>
              <a:spcBef>
                <a:spcPts val="0"/>
              </a:spcBef>
              <a:spcAft>
                <a:spcPts val="0"/>
              </a:spcAft>
              <a:buSzPts val="1100"/>
              <a:buNone/>
            </a:pPr>
            <a:r>
              <a:rPr lang="en-GB" sz="1500"/>
              <a:t>Greetings my name is Erik Blood, I'm part of the backend team and I've been tasked with Build/Deploy and AR/VR.</a:t>
            </a:r>
            <a:endParaRPr sz="1500"/>
          </a:p>
          <a:p>
            <a:pPr indent="0" lvl="0" marL="0" rtl="0" algn="l">
              <a:lnSpc>
                <a:spcPct val="100000"/>
              </a:lnSpc>
              <a:spcBef>
                <a:spcPts val="0"/>
              </a:spcBef>
              <a:spcAft>
                <a:spcPts val="0"/>
              </a:spcAft>
              <a:buSzPts val="1100"/>
              <a:buNone/>
            </a:pPr>
            <a:r>
              <a:rPr lang="en-GB" sz="1500"/>
              <a:t>My colleague Jonathan will tell you more about the AR/VR.</a:t>
            </a:r>
            <a:endParaRPr sz="1500"/>
          </a:p>
          <a:p>
            <a:pPr indent="0" lvl="0" marL="0" rtl="0" algn="l">
              <a:lnSpc>
                <a:spcPct val="100000"/>
              </a:lnSpc>
              <a:spcBef>
                <a:spcPts val="0"/>
              </a:spcBef>
              <a:spcAft>
                <a:spcPts val="0"/>
              </a:spcAft>
              <a:buSzPts val="1100"/>
              <a:buNone/>
            </a:pPr>
            <a:r>
              <a:rPr lang="en-GB" sz="1500">
                <a:solidFill>
                  <a:schemeClr val="dk1"/>
                </a:solidFill>
              </a:rPr>
              <a:t>The first order of business with Build/Deploy was creating a development environment for our team.</a:t>
            </a:r>
            <a:endParaRPr sz="1500"/>
          </a:p>
          <a:p>
            <a:pPr indent="0" lvl="0" marL="0" rtl="0" algn="l">
              <a:lnSpc>
                <a:spcPct val="100000"/>
              </a:lnSpc>
              <a:spcBef>
                <a:spcPts val="0"/>
              </a:spcBef>
              <a:spcAft>
                <a:spcPts val="0"/>
              </a:spcAft>
              <a:buSzPts val="1100"/>
              <a:buNone/>
            </a:pPr>
            <a:r>
              <a:t/>
            </a:r>
            <a:endParaRPr sz="1500">
              <a:solidFill>
                <a:schemeClr val="dk1"/>
              </a:solidFill>
            </a:endParaRPr>
          </a:p>
          <a:p>
            <a:pPr indent="0" lvl="0" marL="0" rtl="0" algn="l">
              <a:lnSpc>
                <a:spcPct val="100000"/>
              </a:lnSpc>
              <a:spcBef>
                <a:spcPts val="0"/>
              </a:spcBef>
              <a:spcAft>
                <a:spcPts val="0"/>
              </a:spcAft>
              <a:buSzPts val="1100"/>
              <a:buNone/>
            </a:pPr>
            <a:r>
              <a:rPr lang="en-GB" sz="1500">
                <a:solidFill>
                  <a:schemeClr val="dk1"/>
                </a:solidFill>
              </a:rPr>
              <a:t>** The stack is a complex set of interdependent systems that require specific configuration and versioning **</a:t>
            </a:r>
            <a:endParaRPr sz="1500">
              <a:solidFill>
                <a:schemeClr val="dk1"/>
              </a:solidFill>
            </a:endParaRPr>
          </a:p>
          <a:p>
            <a:pPr indent="0" lvl="0" marL="0" rtl="0" algn="l">
              <a:lnSpc>
                <a:spcPct val="100000"/>
              </a:lnSpc>
              <a:spcBef>
                <a:spcPts val="0"/>
              </a:spcBef>
              <a:spcAft>
                <a:spcPts val="0"/>
              </a:spcAft>
              <a:buSzPts val="1100"/>
              <a:buNone/>
            </a:pPr>
            <a:r>
              <a:rPr lang="en-GB" sz="1500">
                <a:solidFill>
                  <a:schemeClr val="dk1"/>
                </a:solidFill>
              </a:rPr>
              <a:t>The stack we are talking about here is the web stack or web application stack. </a:t>
            </a:r>
            <a:endParaRPr sz="1500">
              <a:solidFill>
                <a:schemeClr val="dk1"/>
              </a:solidFill>
            </a:endParaRPr>
          </a:p>
          <a:p>
            <a:pPr indent="0" lvl="0" marL="0" rtl="0" algn="l">
              <a:lnSpc>
                <a:spcPct val="100000"/>
              </a:lnSpc>
              <a:spcBef>
                <a:spcPts val="0"/>
              </a:spcBef>
              <a:spcAft>
                <a:spcPts val="0"/>
              </a:spcAft>
              <a:buSzPts val="1100"/>
              <a:buNone/>
            </a:pPr>
            <a:r>
              <a:rPr lang="en-GB" sz="1500">
                <a:solidFill>
                  <a:schemeClr val="dk1"/>
                </a:solidFill>
              </a:rPr>
              <a:t>The set of software used to serve our site, store and manipulate data, display data to the user, handle input from users… you get the idea.</a:t>
            </a:r>
            <a:endParaRPr sz="1500">
              <a:solidFill>
                <a:schemeClr val="dk1"/>
              </a:solidFill>
            </a:endParaRPr>
          </a:p>
          <a:p>
            <a:pPr indent="0" lvl="0" marL="0" rtl="0" algn="l">
              <a:lnSpc>
                <a:spcPct val="100000"/>
              </a:lnSpc>
              <a:spcBef>
                <a:spcPts val="0"/>
              </a:spcBef>
              <a:spcAft>
                <a:spcPts val="0"/>
              </a:spcAft>
              <a:buSzPts val="1100"/>
              <a:buNone/>
            </a:pPr>
            <a:r>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500">
                <a:solidFill>
                  <a:schemeClr val="dk1"/>
                </a:solidFill>
              </a:rPr>
              <a:t>Due to this we need a development approach that accounts for how these systems interact with each other</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500">
                <a:solidFill>
                  <a:schemeClr val="dk1"/>
                </a:solidFill>
              </a:rPr>
              <a:t>While allowing us to switch in new versions of software.</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sz="1500">
                <a:solidFill>
                  <a:schemeClr val="dk1"/>
                </a:solidFill>
              </a:rPr>
              <a:t>Here are the options we had to choose from:</a:t>
            </a:r>
            <a:endParaRPr sz="1500">
              <a:solidFill>
                <a:schemeClr val="dk1"/>
              </a:solidFill>
            </a:endParaRPr>
          </a:p>
          <a:p>
            <a:pPr indent="0" lvl="0" marL="457200" rtl="0" algn="l">
              <a:lnSpc>
                <a:spcPct val="150000"/>
              </a:lnSpc>
              <a:spcBef>
                <a:spcPts val="0"/>
              </a:spcBef>
              <a:spcAft>
                <a:spcPts val="0"/>
              </a:spcAft>
              <a:buClr>
                <a:schemeClr val="dk1"/>
              </a:buClr>
              <a:buSzPts val="1100"/>
              <a:buFont typeface="Arial"/>
              <a:buNone/>
            </a:pPr>
            <a:r>
              <a:rPr b="1" lang="en-GB" sz="1500">
                <a:solidFill>
                  <a:schemeClr val="dk1"/>
                </a:solidFill>
              </a:rPr>
              <a:t>Local Development</a:t>
            </a:r>
            <a:r>
              <a:rPr lang="en-GB" sz="1500">
                <a:solidFill>
                  <a:schemeClr val="dk1"/>
                </a:solidFill>
              </a:rPr>
              <a:t>: Create stack on local computer</a:t>
            </a:r>
            <a:endParaRPr sz="1500">
              <a:solidFill>
                <a:schemeClr val="dk1"/>
              </a:solidFill>
            </a:endParaRPr>
          </a:p>
          <a:p>
            <a:pPr indent="0" lvl="0" marL="457200" rtl="0" algn="l">
              <a:lnSpc>
                <a:spcPct val="150000"/>
              </a:lnSpc>
              <a:spcBef>
                <a:spcPts val="0"/>
              </a:spcBef>
              <a:spcAft>
                <a:spcPts val="0"/>
              </a:spcAft>
              <a:buClr>
                <a:schemeClr val="dk1"/>
              </a:buClr>
              <a:buSzPts val="1100"/>
              <a:buFont typeface="Arial"/>
              <a:buNone/>
            </a:pPr>
            <a:r>
              <a:rPr b="1" lang="en-GB" sz="1500">
                <a:solidFill>
                  <a:schemeClr val="dk1"/>
                </a:solidFill>
              </a:rPr>
              <a:t>Remote Development</a:t>
            </a:r>
            <a:r>
              <a:rPr lang="en-GB" sz="1500">
                <a:solidFill>
                  <a:schemeClr val="dk1"/>
                </a:solidFill>
              </a:rPr>
              <a:t>: Copy production server</a:t>
            </a:r>
            <a:endParaRPr sz="1500">
              <a:solidFill>
                <a:schemeClr val="dk1"/>
              </a:solidFill>
            </a:endParaRPr>
          </a:p>
          <a:p>
            <a:pPr indent="0" lvl="0" marL="457200" rtl="0" algn="l">
              <a:lnSpc>
                <a:spcPct val="150000"/>
              </a:lnSpc>
              <a:spcBef>
                <a:spcPts val="0"/>
              </a:spcBef>
              <a:spcAft>
                <a:spcPts val="0"/>
              </a:spcAft>
              <a:buClr>
                <a:schemeClr val="dk1"/>
              </a:buClr>
              <a:buSzPts val="1100"/>
              <a:buFont typeface="Arial"/>
              <a:buNone/>
            </a:pPr>
            <a:r>
              <a:rPr b="1" lang="en-GB" sz="1500">
                <a:solidFill>
                  <a:schemeClr val="dk1"/>
                </a:solidFill>
              </a:rPr>
              <a:t>Virtual Machines</a:t>
            </a:r>
            <a:r>
              <a:rPr lang="en-GB" sz="1500">
                <a:solidFill>
                  <a:schemeClr val="dk1"/>
                </a:solidFill>
              </a:rPr>
              <a:t>: Virtualize production server locally (using something like VMware or Virtual Box)</a:t>
            </a:r>
            <a:endParaRPr sz="1500">
              <a:solidFill>
                <a:schemeClr val="dk1"/>
              </a:solidFill>
            </a:endParaRPr>
          </a:p>
          <a:p>
            <a:pPr indent="0" lvl="0" marL="457200" rtl="0" algn="l">
              <a:lnSpc>
                <a:spcPct val="150000"/>
              </a:lnSpc>
              <a:spcBef>
                <a:spcPts val="0"/>
              </a:spcBef>
              <a:spcAft>
                <a:spcPts val="0"/>
              </a:spcAft>
              <a:buClr>
                <a:schemeClr val="dk1"/>
              </a:buClr>
              <a:buSzPts val="1100"/>
              <a:buFont typeface="Arial"/>
              <a:buNone/>
            </a:pPr>
            <a:r>
              <a:rPr b="1" lang="en-GB" sz="1500">
                <a:solidFill>
                  <a:schemeClr val="dk1"/>
                </a:solidFill>
              </a:rPr>
              <a:t>Containerize</a:t>
            </a:r>
            <a:r>
              <a:rPr lang="en-GB" sz="1500">
                <a:solidFill>
                  <a:schemeClr val="dk1"/>
                </a:solidFill>
              </a:rPr>
              <a:t>: Create individual services for each component of the stack (Docker / Kubernetes)</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3799eae0a2_2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7" name="Google Shape;507;g23799eae0a2_2_2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Erik</a:t>
            </a:r>
            <a:endParaRPr/>
          </a:p>
          <a:p>
            <a:pPr indent="0" lvl="0" marL="0" rtl="0" algn="l">
              <a:lnSpc>
                <a:spcPct val="100000"/>
              </a:lnSpc>
              <a:spcBef>
                <a:spcPts val="0"/>
              </a:spcBef>
              <a:spcAft>
                <a:spcPts val="0"/>
              </a:spcAft>
              <a:buSzPts val="1100"/>
              <a:buNone/>
            </a:pPr>
            <a:r>
              <a:rPr lang="en-GB"/>
              <a:t> </a:t>
            </a:r>
            <a:endParaRPr sz="1500"/>
          </a:p>
          <a:p>
            <a:pPr indent="0" lvl="0" marL="0" rtl="0" algn="l">
              <a:lnSpc>
                <a:spcPct val="100000"/>
              </a:lnSpc>
              <a:spcBef>
                <a:spcPts val="0"/>
              </a:spcBef>
              <a:spcAft>
                <a:spcPts val="0"/>
              </a:spcAft>
              <a:buSzPts val="1100"/>
              <a:buNone/>
            </a:pPr>
            <a:r>
              <a:rPr lang="en-GB" sz="1500"/>
              <a:t>Local development is great if you’re writing in one language or a small aspect of a project and you can be</a:t>
            </a:r>
            <a:endParaRPr sz="1500"/>
          </a:p>
          <a:p>
            <a:pPr indent="0" lvl="0" marL="0" rtl="0" algn="l">
              <a:lnSpc>
                <a:spcPct val="100000"/>
              </a:lnSpc>
              <a:spcBef>
                <a:spcPts val="0"/>
              </a:spcBef>
              <a:spcAft>
                <a:spcPts val="0"/>
              </a:spcAft>
              <a:buSzPts val="1100"/>
              <a:buNone/>
            </a:pPr>
            <a:r>
              <a:rPr lang="en-GB" sz="1500"/>
              <a:t>Sure your changes are affected by other changes and vice versa.</a:t>
            </a:r>
            <a:endParaRPr sz="1500"/>
          </a:p>
          <a:p>
            <a:pPr indent="0" lvl="0" marL="0" rtl="0" algn="l">
              <a:lnSpc>
                <a:spcPct val="100000"/>
              </a:lnSpc>
              <a:spcBef>
                <a:spcPts val="0"/>
              </a:spcBef>
              <a:spcAft>
                <a:spcPts val="0"/>
              </a:spcAft>
              <a:buSzPts val="1100"/>
              <a:buNone/>
            </a:pPr>
            <a:r>
              <a:t/>
            </a:r>
            <a:endParaRPr sz="1500"/>
          </a:p>
          <a:p>
            <a:pPr indent="0" lvl="0" marL="0" rtl="0" algn="l">
              <a:lnSpc>
                <a:spcPct val="100000"/>
              </a:lnSpc>
              <a:spcBef>
                <a:spcPts val="0"/>
              </a:spcBef>
              <a:spcAft>
                <a:spcPts val="0"/>
              </a:spcAft>
              <a:buSzPts val="1100"/>
              <a:buNone/>
            </a:pPr>
            <a:r>
              <a:rPr lang="en-GB" sz="1500"/>
              <a:t>However this comes with issues:</a:t>
            </a:r>
            <a:endParaRPr sz="1500"/>
          </a:p>
          <a:p>
            <a:pPr indent="0" lvl="0" marL="0" rtl="0" algn="l">
              <a:lnSpc>
                <a:spcPct val="100000"/>
              </a:lnSpc>
              <a:spcBef>
                <a:spcPts val="0"/>
              </a:spcBef>
              <a:spcAft>
                <a:spcPts val="0"/>
              </a:spcAft>
              <a:buSzPts val="1100"/>
              <a:buNone/>
            </a:pPr>
            <a:r>
              <a:t/>
            </a:r>
            <a:endParaRPr sz="1500"/>
          </a:p>
          <a:p>
            <a:pPr indent="0" lvl="0" marL="0" rtl="0" algn="l">
              <a:lnSpc>
                <a:spcPct val="100000"/>
              </a:lnSpc>
              <a:spcBef>
                <a:spcPts val="0"/>
              </a:spcBef>
              <a:spcAft>
                <a:spcPts val="0"/>
              </a:spcAft>
              <a:buClr>
                <a:schemeClr val="dk1"/>
              </a:buClr>
              <a:buSzPts val="1100"/>
              <a:buFont typeface="Arial"/>
              <a:buNone/>
            </a:pPr>
            <a:r>
              <a:rPr lang="en-GB" sz="1500"/>
              <a:t> Stack software conflicts</a:t>
            </a:r>
            <a:endParaRPr sz="1500"/>
          </a:p>
          <a:p>
            <a:pPr indent="0" lvl="0" marL="0" rtl="0" algn="l">
              <a:lnSpc>
                <a:spcPct val="100000"/>
              </a:lnSpc>
              <a:spcBef>
                <a:spcPts val="0"/>
              </a:spcBef>
              <a:spcAft>
                <a:spcPts val="0"/>
              </a:spcAft>
              <a:buClr>
                <a:schemeClr val="dk1"/>
              </a:buClr>
              <a:buSzPts val="1100"/>
              <a:buFont typeface="Arial"/>
              <a:buNone/>
            </a:pPr>
            <a:r>
              <a:rPr lang="en-GB" sz="1500"/>
              <a:t> OS Issues: Mac, Windows, Linux</a:t>
            </a:r>
            <a:endParaRPr sz="1500"/>
          </a:p>
          <a:p>
            <a:pPr indent="0" lvl="0" marL="0" rtl="0" algn="l">
              <a:lnSpc>
                <a:spcPct val="100000"/>
              </a:lnSpc>
              <a:spcBef>
                <a:spcPts val="0"/>
              </a:spcBef>
              <a:spcAft>
                <a:spcPts val="0"/>
              </a:spcAft>
              <a:buClr>
                <a:schemeClr val="dk1"/>
              </a:buClr>
              <a:buSzPts val="1100"/>
              <a:buFont typeface="Arial"/>
              <a:buNone/>
            </a:pPr>
            <a:r>
              <a:rPr lang="en-GB" sz="1500"/>
              <a:t> Required knowledge of how the stack interacts</a:t>
            </a:r>
            <a:endParaRPr sz="1500"/>
          </a:p>
          <a:p>
            <a:pPr indent="0" lvl="0" marL="0" rtl="0" algn="l">
              <a:lnSpc>
                <a:spcPct val="100000"/>
              </a:lnSpc>
              <a:spcBef>
                <a:spcPts val="0"/>
              </a:spcBef>
              <a:spcAft>
                <a:spcPts val="0"/>
              </a:spcAft>
              <a:buClr>
                <a:schemeClr val="dk1"/>
              </a:buClr>
              <a:buSzPts val="1100"/>
              <a:buFont typeface="Arial"/>
              <a:buNone/>
            </a:pPr>
            <a:r>
              <a:rPr lang="en-GB" sz="1500"/>
              <a:t> Individual configuration and Troubleshooting</a:t>
            </a:r>
            <a:endParaRPr sz="1500"/>
          </a:p>
          <a:p>
            <a:pPr indent="0" lvl="0" marL="0" rtl="0" algn="l">
              <a:lnSpc>
                <a:spcPct val="100000"/>
              </a:lnSpc>
              <a:spcBef>
                <a:spcPts val="0"/>
              </a:spcBef>
              <a:spcAft>
                <a:spcPts val="0"/>
              </a:spcAft>
              <a:buClr>
                <a:schemeClr val="dk1"/>
              </a:buClr>
              <a:buSzPts val="1100"/>
              <a:buFont typeface="Arial"/>
              <a:buNone/>
            </a:pPr>
            <a:r>
              <a:t/>
            </a:r>
            <a:endParaRPr sz="1500"/>
          </a:p>
          <a:p>
            <a:pPr indent="0" lvl="0" marL="0" rtl="0" algn="l">
              <a:lnSpc>
                <a:spcPct val="100000"/>
              </a:lnSpc>
              <a:spcBef>
                <a:spcPts val="0"/>
              </a:spcBef>
              <a:spcAft>
                <a:spcPts val="0"/>
              </a:spcAft>
              <a:buSzPts val="1100"/>
              <a:buNone/>
            </a:pPr>
            <a:r>
              <a:rPr lang="en-GB" sz="1500"/>
              <a:t>Remote development was another option, great if you have the money for an individual server for development</a:t>
            </a:r>
            <a:endParaRPr sz="1500"/>
          </a:p>
          <a:p>
            <a:pPr indent="0" lvl="0" marL="0" rtl="0" algn="l">
              <a:lnSpc>
                <a:spcPct val="100000"/>
              </a:lnSpc>
              <a:spcBef>
                <a:spcPts val="0"/>
              </a:spcBef>
              <a:spcAft>
                <a:spcPts val="0"/>
              </a:spcAft>
              <a:buSzPts val="1100"/>
              <a:buNone/>
            </a:pPr>
            <a:r>
              <a:rPr lang="en-GB" sz="1500"/>
              <a:t>Or if you are not making changes to the software and frameworks that other services depend on.</a:t>
            </a:r>
            <a:endParaRPr sz="1500"/>
          </a:p>
          <a:p>
            <a:pPr indent="0" lvl="0" marL="0" rtl="0" algn="l">
              <a:lnSpc>
                <a:spcPct val="100000"/>
              </a:lnSpc>
              <a:spcBef>
                <a:spcPts val="0"/>
              </a:spcBef>
              <a:spcAft>
                <a:spcPts val="0"/>
              </a:spcAft>
              <a:buSzPts val="1100"/>
              <a:buNone/>
            </a:pPr>
            <a:r>
              <a:t/>
            </a:r>
            <a:endParaRPr sz="1500"/>
          </a:p>
          <a:p>
            <a:pPr indent="0" lvl="0" marL="0" rtl="0" algn="l">
              <a:lnSpc>
                <a:spcPct val="100000"/>
              </a:lnSpc>
              <a:spcBef>
                <a:spcPts val="0"/>
              </a:spcBef>
              <a:spcAft>
                <a:spcPts val="0"/>
              </a:spcAft>
              <a:buSzPts val="1100"/>
              <a:buNone/>
            </a:pPr>
            <a:r>
              <a:rPr lang="en-GB" sz="1500"/>
              <a:t>However, this process came with its own problems:</a:t>
            </a:r>
            <a:endParaRPr sz="1500"/>
          </a:p>
          <a:p>
            <a:pPr indent="0" lvl="0" marL="0" rtl="0" algn="l">
              <a:lnSpc>
                <a:spcPct val="100000"/>
              </a:lnSpc>
              <a:spcBef>
                <a:spcPts val="0"/>
              </a:spcBef>
              <a:spcAft>
                <a:spcPts val="0"/>
              </a:spcAft>
              <a:buSzPts val="1100"/>
              <a:buNone/>
            </a:pPr>
            <a:r>
              <a:t/>
            </a:r>
            <a:endParaRPr sz="1500"/>
          </a:p>
          <a:p>
            <a:pPr indent="0" lvl="0" marL="0" rtl="0" algn="l">
              <a:lnSpc>
                <a:spcPct val="100000"/>
              </a:lnSpc>
              <a:spcBef>
                <a:spcPts val="0"/>
              </a:spcBef>
              <a:spcAft>
                <a:spcPts val="0"/>
              </a:spcAft>
              <a:buClr>
                <a:schemeClr val="dk1"/>
              </a:buClr>
              <a:buSzPts val="1100"/>
              <a:buFont typeface="Arial"/>
              <a:buNone/>
            </a:pPr>
            <a:r>
              <a:t/>
            </a:r>
            <a:endParaRPr sz="1500"/>
          </a:p>
          <a:p>
            <a:pPr indent="0" lvl="0" marL="0" rtl="0" algn="l">
              <a:lnSpc>
                <a:spcPct val="100000"/>
              </a:lnSpc>
              <a:spcBef>
                <a:spcPts val="0"/>
              </a:spcBef>
              <a:spcAft>
                <a:spcPts val="0"/>
              </a:spcAft>
              <a:buClr>
                <a:schemeClr val="dk1"/>
              </a:buClr>
              <a:buSzPts val="1100"/>
              <a:buFont typeface="Arial"/>
              <a:buNone/>
            </a:pPr>
            <a:r>
              <a:rPr lang="en-GB" sz="1500"/>
              <a:t> One user at a time</a:t>
            </a:r>
            <a:endParaRPr sz="1500"/>
          </a:p>
          <a:p>
            <a:pPr indent="0" lvl="0" marL="0" rtl="0" algn="l">
              <a:lnSpc>
                <a:spcPct val="100000"/>
              </a:lnSpc>
              <a:spcBef>
                <a:spcPts val="0"/>
              </a:spcBef>
              <a:spcAft>
                <a:spcPts val="0"/>
              </a:spcAft>
              <a:buClr>
                <a:schemeClr val="dk1"/>
              </a:buClr>
              <a:buSzPts val="1100"/>
              <a:buFont typeface="Arial"/>
              <a:buNone/>
            </a:pPr>
            <a:r>
              <a:rPr lang="en-GB" sz="1500"/>
              <a:t> Costly</a:t>
            </a:r>
            <a:endParaRPr sz="1500"/>
          </a:p>
          <a:p>
            <a:pPr indent="0" lvl="0" marL="0" rtl="0" algn="l">
              <a:lnSpc>
                <a:spcPct val="100000"/>
              </a:lnSpc>
              <a:spcBef>
                <a:spcPts val="0"/>
              </a:spcBef>
              <a:spcAft>
                <a:spcPts val="0"/>
              </a:spcAft>
              <a:buClr>
                <a:schemeClr val="dk1"/>
              </a:buClr>
              <a:buSzPts val="1100"/>
              <a:buFont typeface="Arial"/>
              <a:buNone/>
            </a:pPr>
            <a:r>
              <a:rPr lang="en-GB" sz="1500"/>
              <a:t> One stack configuration at a time</a:t>
            </a:r>
            <a:endParaRPr sz="1500"/>
          </a:p>
          <a:p>
            <a:pPr indent="0" lvl="0" marL="0" rtl="0" algn="l">
              <a:lnSpc>
                <a:spcPct val="100000"/>
              </a:lnSpc>
              <a:spcBef>
                <a:spcPts val="0"/>
              </a:spcBef>
              <a:spcAft>
                <a:spcPts val="0"/>
              </a:spcAft>
              <a:buClr>
                <a:schemeClr val="dk1"/>
              </a:buClr>
              <a:buSzPts val="1100"/>
              <a:buFont typeface="Arial"/>
              <a:buNone/>
            </a:pPr>
            <a:r>
              <a:t/>
            </a:r>
            <a:endParaRPr sz="1500"/>
          </a:p>
          <a:p>
            <a:pPr indent="0" lvl="0" marL="0" rtl="0" algn="l">
              <a:lnSpc>
                <a:spcPct val="100000"/>
              </a:lnSpc>
              <a:spcBef>
                <a:spcPts val="0"/>
              </a:spcBef>
              <a:spcAft>
                <a:spcPts val="0"/>
              </a:spcAft>
              <a:buSzPts val="1100"/>
              <a:buNone/>
            </a:pPr>
            <a:r>
              <a:t/>
            </a:r>
            <a:endParaRPr sz="150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3799eae0a2_2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23799eae0a2_2_2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Erik</a:t>
            </a:r>
            <a:endParaRPr/>
          </a:p>
          <a:p>
            <a:pPr indent="0" lvl="0" marL="0" rtl="0" algn="l">
              <a:lnSpc>
                <a:spcPct val="100000"/>
              </a:lnSpc>
              <a:spcBef>
                <a:spcPts val="0"/>
              </a:spcBef>
              <a:spcAft>
                <a:spcPts val="0"/>
              </a:spcAft>
              <a:buSzPts val="1100"/>
              <a:buNone/>
            </a:pPr>
            <a:r>
              <a:rPr lang="en-GB" sz="1600"/>
              <a:t>Luckily with the help of a friend I was introduced to Docker and it was</a:t>
            </a:r>
            <a:endParaRPr sz="1600"/>
          </a:p>
          <a:p>
            <a:pPr indent="0" lvl="0" marL="0" rtl="0" algn="l">
              <a:lnSpc>
                <a:spcPct val="100000"/>
              </a:lnSpc>
              <a:spcBef>
                <a:spcPts val="0"/>
              </a:spcBef>
              <a:spcAft>
                <a:spcPts val="0"/>
              </a:spcAft>
              <a:buSzPts val="1100"/>
              <a:buNone/>
            </a:pPr>
            <a:r>
              <a:rPr lang="en-GB" sz="1600"/>
              <a:t>The perfect solutions (Goldilocks joke here)</a:t>
            </a:r>
            <a:endParaRPr sz="1600"/>
          </a:p>
          <a:p>
            <a:pPr indent="0" lvl="0" marL="0" rtl="0" algn="l">
              <a:lnSpc>
                <a:spcPct val="100000"/>
              </a:lnSpc>
              <a:spcBef>
                <a:spcPts val="0"/>
              </a:spcBef>
              <a:spcAft>
                <a:spcPts val="0"/>
              </a:spcAft>
              <a:buSzPts val="1100"/>
              <a:buNone/>
            </a:pPr>
            <a:r>
              <a:t/>
            </a:r>
            <a:endParaRPr sz="1600"/>
          </a:p>
          <a:p>
            <a:pPr indent="0" lvl="0" marL="0" rtl="0" algn="l">
              <a:lnSpc>
                <a:spcPct val="100000"/>
              </a:lnSpc>
              <a:spcBef>
                <a:spcPts val="0"/>
              </a:spcBef>
              <a:spcAft>
                <a:spcPts val="0"/>
              </a:spcAft>
              <a:buSzPts val="1100"/>
              <a:buNone/>
            </a:pPr>
            <a:r>
              <a:rPr lang="en-GB" sz="1600"/>
              <a:t>** Docker is platform as a service that uses OS-level virtualization to deliver software in packages called containers **</a:t>
            </a:r>
            <a:endParaRPr sz="1600"/>
          </a:p>
          <a:p>
            <a:pPr indent="0" lvl="0" marL="0" rtl="0" algn="l">
              <a:lnSpc>
                <a:spcPct val="100000"/>
              </a:lnSpc>
              <a:spcBef>
                <a:spcPts val="0"/>
              </a:spcBef>
              <a:spcAft>
                <a:spcPts val="0"/>
              </a:spcAft>
              <a:buSzPts val="1100"/>
              <a:buNone/>
            </a:pPr>
            <a:r>
              <a:t/>
            </a:r>
            <a:endParaRPr sz="1600"/>
          </a:p>
          <a:p>
            <a:pPr indent="0" lvl="0" marL="0" rtl="0" algn="l">
              <a:lnSpc>
                <a:spcPct val="100000"/>
              </a:lnSpc>
              <a:spcBef>
                <a:spcPts val="0"/>
              </a:spcBef>
              <a:spcAft>
                <a:spcPts val="0"/>
              </a:spcAft>
              <a:buSzPts val="1100"/>
              <a:buNone/>
            </a:pPr>
            <a:r>
              <a:rPr lang="en-GB" sz="1600"/>
              <a:t>What does this mean? Docker uses a to that describe an environment, called a container, and many of these</a:t>
            </a:r>
            <a:endParaRPr sz="1600"/>
          </a:p>
          <a:p>
            <a:pPr indent="0" lvl="0" marL="0" rtl="0" algn="l">
              <a:lnSpc>
                <a:spcPct val="100000"/>
              </a:lnSpc>
              <a:spcBef>
                <a:spcPts val="0"/>
              </a:spcBef>
              <a:spcAft>
                <a:spcPts val="0"/>
              </a:spcAft>
              <a:buSzPts val="1100"/>
              <a:buNone/>
            </a:pPr>
            <a:r>
              <a:rPr lang="en-GB" sz="1600"/>
              <a:t>Containers can be created and ran synchronously as a application.</a:t>
            </a:r>
            <a:endParaRPr sz="160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23799eae0a2_2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2" name="Google Shape;522;g23799eae0a2_2_1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Bryan</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3799eae0a2_2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g23799eae0a2_2_1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3799eae0a2_2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6" name="Google Shape;536;g23799eae0a2_2_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Cesar</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3799eae0a2_2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g23799eae0a2_2_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Jonathan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3799eae0a2_2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23799eae0a2_2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Bu</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23799eae0a2_2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1" name="Google Shape;551;g23799eae0a2_2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3799eae0a2_2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6" name="Google Shape;556;g23799eae0a2_2_2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3799eae0a2_2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g23799eae0a2_2_2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3ac4f08c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23ac4f08cd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GB" sz="1200">
                <a:solidFill>
                  <a:schemeClr val="dk1"/>
                </a:solidFill>
              </a:rPr>
              <a:t>Bu</a:t>
            </a:r>
            <a:endParaRPr sz="1200">
              <a:solidFill>
                <a:schemeClr val="dk1"/>
              </a:solidFill>
            </a:endParaRPr>
          </a:p>
          <a:p>
            <a:pPr indent="0" lvl="0" marL="0" rtl="0" algn="l">
              <a:lnSpc>
                <a:spcPct val="115000"/>
              </a:lnSpc>
              <a:spcBef>
                <a:spcPts val="0"/>
              </a:spcBef>
              <a:spcAft>
                <a:spcPts val="0"/>
              </a:spcAft>
              <a:buSzPts val="1100"/>
              <a:buNone/>
            </a:pPr>
            <a:r>
              <a:rPr lang="en-GB" sz="1200">
                <a:solidFill>
                  <a:schemeClr val="dk1"/>
                </a:solidFill>
              </a:rPr>
              <a:t>Introduce the feature and WHY it is wanted / needed in one </a:t>
            </a:r>
            <a:r>
              <a:rPr lang="en-GB" sz="1200">
                <a:solidFill>
                  <a:schemeClr val="dk1"/>
                </a:solidFill>
              </a:rPr>
              <a:t>sentence</a:t>
            </a:r>
            <a:r>
              <a:rPr lang="en-GB" sz="1200">
                <a:solidFill>
                  <a:schemeClr val="dk1"/>
                </a:solidFill>
              </a:rPr>
              <a:t>.</a:t>
            </a:r>
            <a:endParaRPr sz="1200">
              <a:solidFill>
                <a:schemeClr val="dk1"/>
              </a:solidFill>
            </a:endParaRPr>
          </a:p>
          <a:p>
            <a:pPr indent="0" lvl="0" marL="0" rtl="0" algn="l">
              <a:lnSpc>
                <a:spcPct val="115000"/>
              </a:lnSpc>
              <a:spcBef>
                <a:spcPts val="1000"/>
              </a:spcBef>
              <a:spcAft>
                <a:spcPts val="0"/>
              </a:spcAft>
              <a:buSzPts val="1800"/>
              <a:buNone/>
            </a:pPr>
            <a:r>
              <a:rPr lang="en-GB" sz="1200">
                <a:solidFill>
                  <a:schemeClr val="dk1"/>
                </a:solidFill>
              </a:rPr>
              <a:t>This year's project for The arqive will focus on expanding the website and mobile applications.</a:t>
            </a:r>
            <a:endParaRPr sz="1200">
              <a:solidFill>
                <a:schemeClr val="dk1"/>
              </a:solidFill>
            </a:endParaRPr>
          </a:p>
          <a:p>
            <a:pPr indent="0" lvl="0" marL="0" rtl="0" algn="l">
              <a:lnSpc>
                <a:spcPct val="115000"/>
              </a:lnSpc>
              <a:spcBef>
                <a:spcPts val="1000"/>
              </a:spcBef>
              <a:spcAft>
                <a:spcPts val="0"/>
              </a:spcAft>
              <a:buSzPts val="1800"/>
              <a:buNone/>
            </a:pPr>
            <a:r>
              <a:rPr lang="en-GB" sz="1200">
                <a:solidFill>
                  <a:schemeClr val="dk1"/>
                </a:solidFill>
              </a:rPr>
              <a:t>This includes: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rPr>
              <a:t>Automated Content Moderation using machine learning</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rPr>
              <a:t>Location Autofill​ - To replace autofill provided by open street maps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rPr>
              <a:t>Media Upload​ - To allow users to upload pictures along with their posts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rPr>
              <a:t>UX/UI Improvements​ - To conform to the design provided by the design team</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rPr>
              <a:t>Update Software Stack  - Upgrading the stack to avoid security and compatibility issues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GB" sz="1200">
                <a:solidFill>
                  <a:schemeClr val="dk1"/>
                </a:solidFill>
              </a:rPr>
              <a:t>AR/VR Prototype​​</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1000"/>
              </a:spcBef>
              <a:spcAft>
                <a:spcPts val="0"/>
              </a:spcAft>
              <a:buSzPts val="1100"/>
              <a:buNone/>
            </a:pPr>
            <a:r>
              <a:t/>
            </a:r>
            <a:endParaRPr sz="12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3ac4f08cd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23ac4f08cd8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Alex</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3799eae0a2_2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g23799eae0a2_2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Alex</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To </a:t>
            </a:r>
            <a:r>
              <a:rPr lang="en-GB"/>
              <a:t>showcase</a:t>
            </a:r>
            <a:r>
              <a:rPr lang="en-GB"/>
              <a:t> the features that we developed my </a:t>
            </a:r>
            <a:r>
              <a:rPr lang="en-GB"/>
              <a:t>teammates</a:t>
            </a:r>
            <a:r>
              <a:rPr lang="en-GB"/>
              <a:t> will explain what we have accomplished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 name="Google Shape;60;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1" name="Google Shape;6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grpSp>
        <p:nvGrpSpPr>
          <p:cNvPr id="62" name="Google Shape;62;p15"/>
          <p:cNvGrpSpPr/>
          <p:nvPr/>
        </p:nvGrpSpPr>
        <p:grpSpPr>
          <a:xfrm>
            <a:off x="0" y="4743270"/>
            <a:ext cx="9143875" cy="400225"/>
            <a:chOff x="0" y="3792300"/>
            <a:chExt cx="9143875" cy="1351200"/>
          </a:xfrm>
        </p:grpSpPr>
        <p:sp>
          <p:nvSpPr>
            <p:cNvPr id="63" name="Google Shape;63;p15"/>
            <p:cNvSpPr/>
            <p:nvPr/>
          </p:nvSpPr>
          <p:spPr>
            <a:xfrm>
              <a:off x="1513700" y="3792300"/>
              <a:ext cx="1527000" cy="13512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5"/>
            <p:cNvSpPr/>
            <p:nvPr/>
          </p:nvSpPr>
          <p:spPr>
            <a:xfrm>
              <a:off x="3042838" y="3792300"/>
              <a:ext cx="1527000" cy="1351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5"/>
            <p:cNvSpPr/>
            <p:nvPr/>
          </p:nvSpPr>
          <p:spPr>
            <a:xfrm>
              <a:off x="4572000" y="3792300"/>
              <a:ext cx="1527000" cy="1351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5"/>
            <p:cNvSpPr/>
            <p:nvPr/>
          </p:nvSpPr>
          <p:spPr>
            <a:xfrm>
              <a:off x="6085675" y="3792300"/>
              <a:ext cx="1527000" cy="1351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5"/>
            <p:cNvSpPr/>
            <p:nvPr/>
          </p:nvSpPr>
          <p:spPr>
            <a:xfrm>
              <a:off x="0" y="3792300"/>
              <a:ext cx="1527000" cy="1351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5"/>
            <p:cNvSpPr/>
            <p:nvPr/>
          </p:nvSpPr>
          <p:spPr>
            <a:xfrm>
              <a:off x="7612675" y="3792300"/>
              <a:ext cx="1531200" cy="13512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9" name="Shape 69"/>
        <p:cNvGrpSpPr/>
        <p:nvPr/>
      </p:nvGrpSpPr>
      <p:grpSpPr>
        <a:xfrm>
          <a:off x="0" y="0"/>
          <a:ext cx="0" cy="0"/>
          <a:chOff x="0" y="0"/>
          <a:chExt cx="0" cy="0"/>
        </a:xfrm>
      </p:grpSpPr>
      <p:sp>
        <p:nvSpPr>
          <p:cNvPr id="70" name="Google Shape;70;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71" name="Google Shape;71;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4" name="Shape 74"/>
        <p:cNvGrpSpPr/>
        <p:nvPr/>
      </p:nvGrpSpPr>
      <p:grpSpPr>
        <a:xfrm>
          <a:off x="0" y="0"/>
          <a:ext cx="0" cy="0"/>
          <a:chOff x="0" y="0"/>
          <a:chExt cx="0" cy="0"/>
        </a:xfrm>
      </p:grpSpPr>
      <p:sp>
        <p:nvSpPr>
          <p:cNvPr id="75" name="Google Shape;75;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6" name="Google Shape;76;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7" name="Google Shape;77;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8" name="Google Shape;7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2" name="Shape 82"/>
        <p:cNvGrpSpPr/>
        <p:nvPr/>
      </p:nvGrpSpPr>
      <p:grpSpPr>
        <a:xfrm>
          <a:off x="0" y="0"/>
          <a:ext cx="0" cy="0"/>
          <a:chOff x="0" y="0"/>
          <a:chExt cx="0" cy="0"/>
        </a:xfrm>
      </p:grpSpPr>
      <p:sp>
        <p:nvSpPr>
          <p:cNvPr id="83" name="Google Shape;83;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84" name="Google Shape;84;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85" name="Google Shape;8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6" name="Shape 86"/>
        <p:cNvGrpSpPr/>
        <p:nvPr/>
      </p:nvGrpSpPr>
      <p:grpSpPr>
        <a:xfrm>
          <a:off x="0" y="0"/>
          <a:ext cx="0" cy="0"/>
          <a:chOff x="0" y="0"/>
          <a:chExt cx="0" cy="0"/>
        </a:xfrm>
      </p:grpSpPr>
      <p:sp>
        <p:nvSpPr>
          <p:cNvPr id="87" name="Google Shape;87;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8" name="Google Shape;8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9" name="Shape 89"/>
        <p:cNvGrpSpPr/>
        <p:nvPr/>
      </p:nvGrpSpPr>
      <p:grpSpPr>
        <a:xfrm>
          <a:off x="0" y="0"/>
          <a:ext cx="0" cy="0"/>
          <a:chOff x="0" y="0"/>
          <a:chExt cx="0" cy="0"/>
        </a:xfrm>
      </p:grpSpPr>
      <p:sp>
        <p:nvSpPr>
          <p:cNvPr id="90" name="Google Shape;90;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92" name="Google Shape;92;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3" name="Google Shape;93;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4" name="Google Shape;9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97" name="Google Shape;9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8" name="Shape 98"/>
        <p:cNvGrpSpPr/>
        <p:nvPr/>
      </p:nvGrpSpPr>
      <p:grpSpPr>
        <a:xfrm>
          <a:off x="0" y="0"/>
          <a:ext cx="0" cy="0"/>
          <a:chOff x="0" y="0"/>
          <a:chExt cx="0" cy="0"/>
        </a:xfrm>
      </p:grpSpPr>
      <p:sp>
        <p:nvSpPr>
          <p:cNvPr id="99" name="Google Shape;99;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0" name="Google Shape;100;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01" name="Google Shape;10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hyperlink" Target="http://drive.google.com/file/d/1TPWCA-L8FO65IeM3lVaocb4RspaTjpwL/view" TargetMode="Externa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23.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hyperlink" Target="http://drive.google.com/file/d/1EDVgDyL4x04yvP-Ov98y3AZuNmDhT7Ij/view" TargetMode="Externa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hyperlink" Target="http://drive.google.com/file/d/1RblmEpDtx6XsWL4KUh7HE9E8CQjWhmlc/view" TargetMode="External"/><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comments" Target="../comments/comment1.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image" Target="../media/image38.pn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40.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3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image" Target="../media/image3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1.xml"/><Relationship Id="rId3" Type="http://schemas.openxmlformats.org/officeDocument/2006/relationships/hyperlink" Target="http://drive.google.com/file/d/1gbW5D40D3GjVjaVdB--8NxkXpyTroP37/view" TargetMode="External"/><Relationship Id="rId4" Type="http://schemas.openxmlformats.org/officeDocument/2006/relationships/image" Target="../media/image3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pic>
        <p:nvPicPr>
          <p:cNvPr id="106" name="Google Shape;106;p25"/>
          <p:cNvPicPr preferRelativeResize="0"/>
          <p:nvPr/>
        </p:nvPicPr>
        <p:blipFill rotWithShape="1">
          <a:blip r:embed="rId3">
            <a:alphaModFix/>
          </a:blip>
          <a:srcRect b="0" l="0" r="4140" t="14965"/>
          <a:stretch/>
        </p:blipFill>
        <p:spPr>
          <a:xfrm>
            <a:off x="1551762" y="191882"/>
            <a:ext cx="6040474" cy="2410575"/>
          </a:xfrm>
          <a:prstGeom prst="rect">
            <a:avLst/>
          </a:prstGeom>
          <a:noFill/>
          <a:ln>
            <a:noFill/>
          </a:ln>
        </p:spPr>
      </p:pic>
      <p:sp>
        <p:nvSpPr>
          <p:cNvPr id="107" name="Google Shape;107;p25"/>
          <p:cNvSpPr txBox="1"/>
          <p:nvPr/>
        </p:nvSpPr>
        <p:spPr>
          <a:xfrm>
            <a:off x="339550" y="2343150"/>
            <a:ext cx="8468700" cy="2627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lang="en-GB" sz="1800">
                <a:solidFill>
                  <a:schemeClr val="dk1"/>
                </a:solidFill>
              </a:rPr>
              <a:t>s</a:t>
            </a:r>
            <a:r>
              <a:rPr b="1" i="0" lang="en-GB" sz="1800" u="none" cap="none" strike="noStrike">
                <a:solidFill>
                  <a:schemeClr val="dk1"/>
                </a:solidFill>
              </a:rPr>
              <a:t>ponsors</a:t>
            </a:r>
            <a:endParaRPr b="1" i="0" sz="1800" u="none" cap="none" strike="noStrike">
              <a:solidFill>
                <a:schemeClr val="dk1"/>
              </a:solidFill>
            </a:endParaRPr>
          </a:p>
          <a:p>
            <a:pPr indent="0" lvl="0" marL="0" marR="0" rtl="0" algn="ctr">
              <a:lnSpc>
                <a:spcPct val="100000"/>
              </a:lnSpc>
              <a:spcBef>
                <a:spcPts val="1000"/>
              </a:spcBef>
              <a:spcAft>
                <a:spcPts val="0"/>
              </a:spcAft>
              <a:buClr>
                <a:srgbClr val="000000"/>
              </a:buClr>
              <a:buSzPts val="1400"/>
              <a:buFont typeface="Arial"/>
              <a:buNone/>
            </a:pPr>
            <a:r>
              <a:rPr b="0" i="0" lang="en-GB" sz="1400" u="none" cap="none" strike="noStrike">
                <a:solidFill>
                  <a:schemeClr val="dk1"/>
                </a:solidFill>
                <a:latin typeface="Courier New"/>
                <a:ea typeface="Courier New"/>
                <a:cs typeface="Courier New"/>
                <a:sym typeface="Courier New"/>
              </a:rPr>
              <a:t>Cynthia Wang, Zachary Vernon</a:t>
            </a:r>
            <a:endParaRPr b="0" i="0" sz="1400" u="none" cap="none" strike="noStrike">
              <a:solidFill>
                <a:schemeClr val="dk1"/>
              </a:solidFill>
              <a:latin typeface="Courier New"/>
              <a:ea typeface="Courier New"/>
              <a:cs typeface="Courier New"/>
              <a:sym typeface="Courier New"/>
            </a:endParaRPr>
          </a:p>
          <a:p>
            <a:pPr indent="0" lvl="0" marL="0" rtl="0" algn="ctr">
              <a:spcBef>
                <a:spcPts val="1000"/>
              </a:spcBef>
              <a:spcAft>
                <a:spcPts val="0"/>
              </a:spcAft>
              <a:buClr>
                <a:schemeClr val="dk1"/>
              </a:buClr>
              <a:buSzPts val="1600"/>
              <a:buFont typeface="Arial"/>
              <a:buNone/>
            </a:pPr>
            <a:r>
              <a:rPr b="1" lang="en-GB" sz="1800">
                <a:solidFill>
                  <a:schemeClr val="dk1"/>
                </a:solidFill>
              </a:rPr>
              <a:t>a</a:t>
            </a:r>
            <a:r>
              <a:rPr b="1" lang="en-GB" sz="1800">
                <a:solidFill>
                  <a:schemeClr val="dk1"/>
                </a:solidFill>
              </a:rPr>
              <a:t>dvisor</a:t>
            </a:r>
            <a:endParaRPr b="1" sz="1800">
              <a:solidFill>
                <a:schemeClr val="dk1"/>
              </a:solidFill>
            </a:endParaRPr>
          </a:p>
          <a:p>
            <a:pPr indent="0" lvl="0" marL="0" rtl="0" algn="ctr">
              <a:spcBef>
                <a:spcPts val="1000"/>
              </a:spcBef>
              <a:spcAft>
                <a:spcPts val="0"/>
              </a:spcAft>
              <a:buClr>
                <a:schemeClr val="dk1"/>
              </a:buClr>
              <a:buSzPts val="1600"/>
              <a:buFont typeface="Arial"/>
              <a:buNone/>
            </a:pPr>
            <a:r>
              <a:rPr lang="en-GB">
                <a:solidFill>
                  <a:schemeClr val="dk1"/>
                </a:solidFill>
                <a:latin typeface="Courier New"/>
                <a:ea typeface="Courier New"/>
                <a:cs typeface="Courier New"/>
                <a:sym typeface="Courier New"/>
              </a:rPr>
              <a:t>John Hurley</a:t>
            </a:r>
            <a:endParaRPr>
              <a:solidFill>
                <a:schemeClr val="dk1"/>
              </a:solidFill>
              <a:latin typeface="Courier New"/>
              <a:ea typeface="Courier New"/>
              <a:cs typeface="Courier New"/>
              <a:sym typeface="Courier New"/>
            </a:endParaRPr>
          </a:p>
          <a:p>
            <a:pPr indent="0" lvl="0" marL="0" rtl="0" algn="ctr">
              <a:lnSpc>
                <a:spcPct val="106666"/>
              </a:lnSpc>
              <a:spcBef>
                <a:spcPts val="1000"/>
              </a:spcBef>
              <a:spcAft>
                <a:spcPts val="0"/>
              </a:spcAft>
              <a:buClr>
                <a:schemeClr val="dk1"/>
              </a:buClr>
              <a:buSzPts val="1100"/>
              <a:buFont typeface="Arial"/>
              <a:buNone/>
            </a:pPr>
            <a:r>
              <a:rPr b="1" lang="en-GB" sz="1800">
                <a:solidFill>
                  <a:schemeClr val="dk1"/>
                </a:solidFill>
              </a:rPr>
              <a:t>current developers</a:t>
            </a:r>
            <a:endParaRPr sz="1800">
              <a:solidFill>
                <a:schemeClr val="dk1"/>
              </a:solidFill>
            </a:endParaRPr>
          </a:p>
          <a:p>
            <a:pPr indent="0" lvl="0" marL="0" rtl="0" algn="ctr">
              <a:spcBef>
                <a:spcPts val="800"/>
              </a:spcBef>
              <a:spcAft>
                <a:spcPts val="0"/>
              </a:spcAft>
              <a:buClr>
                <a:schemeClr val="dk1"/>
              </a:buClr>
              <a:buSzPts val="1100"/>
              <a:buFont typeface="Arial"/>
              <a:buNone/>
            </a:pPr>
            <a:r>
              <a:rPr lang="en-GB">
                <a:solidFill>
                  <a:schemeClr val="dk1"/>
                </a:solidFill>
                <a:latin typeface="Courier New"/>
                <a:ea typeface="Courier New"/>
                <a:cs typeface="Courier New"/>
                <a:sym typeface="Courier New"/>
              </a:rPr>
              <a:t>Cesar Ayala, Songtao Bu, Alejandro Ceballos, Bryan Chan, Erik Donovan-Blood, Kennard Lim, Jorge Mata, </a:t>
            </a:r>
            <a:r>
              <a:rPr lang="en-GB">
                <a:solidFill>
                  <a:schemeClr val="dk1"/>
                </a:solidFill>
                <a:latin typeface="Courier New"/>
                <a:ea typeface="Courier New"/>
                <a:cs typeface="Courier New"/>
                <a:sym typeface="Courier New"/>
              </a:rPr>
              <a:t>Kalvin Mateo</a:t>
            </a:r>
            <a:r>
              <a:rPr lang="en-GB">
                <a:solidFill>
                  <a:schemeClr val="dk1"/>
                </a:solidFill>
                <a:latin typeface="Courier New"/>
                <a:ea typeface="Courier New"/>
                <a:cs typeface="Courier New"/>
                <a:sym typeface="Courier New"/>
              </a:rPr>
              <a:t>, Misael Ortega, Jonathan Saldivar, Dustin Shin</a:t>
            </a:r>
            <a:endParaRPr>
              <a:solidFill>
                <a:schemeClr val="dk1"/>
              </a:solidFill>
              <a:latin typeface="Courier New"/>
              <a:ea typeface="Courier New"/>
              <a:cs typeface="Courier New"/>
              <a:sym typeface="Courier New"/>
            </a:endParaRPr>
          </a:p>
          <a:p>
            <a:pPr indent="0" lvl="0" marL="0" rtl="0" algn="ctr">
              <a:spcBef>
                <a:spcPts val="0"/>
              </a:spcBef>
              <a:spcAft>
                <a:spcPts val="0"/>
              </a:spcAft>
              <a:buClr>
                <a:schemeClr val="dk1"/>
              </a:buClr>
              <a:buSzPts val="1600"/>
              <a:buFont typeface="Arial"/>
              <a:buNone/>
            </a:pPr>
            <a:r>
              <a:t/>
            </a:r>
            <a:endParaRPr>
              <a:solidFill>
                <a:schemeClr val="dk1"/>
              </a:solidFill>
              <a:latin typeface="Courier New"/>
              <a:ea typeface="Courier New"/>
              <a:cs typeface="Courier New"/>
              <a:sym typeface="Courier New"/>
            </a:endParaRPr>
          </a:p>
          <a:p>
            <a:pPr indent="0" lvl="0" marL="0" marR="0" rtl="0" algn="ctr">
              <a:lnSpc>
                <a:spcPct val="100000"/>
              </a:lnSpc>
              <a:spcBef>
                <a:spcPts val="1000"/>
              </a:spcBef>
              <a:spcAft>
                <a:spcPts val="0"/>
              </a:spcAft>
              <a:buClr>
                <a:srgbClr val="000000"/>
              </a:buClr>
              <a:buSzPts val="1400"/>
              <a:buFont typeface="Arial"/>
              <a:buNone/>
            </a:pPr>
            <a:r>
              <a:t/>
            </a:r>
            <a:endParaRPr>
              <a:solidFill>
                <a:schemeClr val="dk1"/>
              </a:solidFill>
              <a:latin typeface="Courier New"/>
              <a:ea typeface="Courier New"/>
              <a:cs typeface="Courier New"/>
              <a:sym typeface="Courier New"/>
            </a:endParaRPr>
          </a:p>
        </p:txBody>
      </p:sp>
      <p:sp>
        <p:nvSpPr>
          <p:cNvPr id="108" name="Google Shape;108;p25"/>
          <p:cNvSpPr txBox="1"/>
          <p:nvPr/>
        </p:nvSpPr>
        <p:spPr>
          <a:xfrm>
            <a:off x="339550" y="226375"/>
            <a:ext cx="7243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5"/>
          <p:cNvSpPr txBox="1"/>
          <p:nvPr/>
        </p:nvSpPr>
        <p:spPr>
          <a:xfrm>
            <a:off x="-1242500" y="652475"/>
            <a:ext cx="399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ui/ux improvements </a:t>
            </a:r>
            <a:r>
              <a:rPr b="1" lang="en-GB"/>
              <a:t>-</a:t>
            </a:r>
            <a:r>
              <a:rPr b="1" lang="en-GB"/>
              <a:t> web</a:t>
            </a:r>
            <a:endParaRPr b="1"/>
          </a:p>
        </p:txBody>
      </p:sp>
      <p:pic>
        <p:nvPicPr>
          <p:cNvPr id="171" name="Google Shape;171;p34"/>
          <p:cNvPicPr preferRelativeResize="0"/>
          <p:nvPr/>
        </p:nvPicPr>
        <p:blipFill rotWithShape="1">
          <a:blip r:embed="rId3">
            <a:alphaModFix/>
          </a:blip>
          <a:srcRect b="0" l="0" r="-120" t="10112"/>
          <a:stretch/>
        </p:blipFill>
        <p:spPr>
          <a:xfrm>
            <a:off x="5091900" y="2508750"/>
            <a:ext cx="3507199" cy="2189699"/>
          </a:xfrm>
          <a:prstGeom prst="rect">
            <a:avLst/>
          </a:prstGeom>
          <a:noFill/>
          <a:ln>
            <a:noFill/>
          </a:ln>
          <a:effectLst>
            <a:outerShdw blurRad="57150" rotWithShape="0" algn="bl" dir="5400000" dist="19050">
              <a:srgbClr val="000000">
                <a:alpha val="50000"/>
              </a:srgbClr>
            </a:outerShdw>
          </a:effectLst>
        </p:spPr>
      </p:pic>
      <p:pic>
        <p:nvPicPr>
          <p:cNvPr id="172" name="Google Shape;172;p34"/>
          <p:cNvPicPr preferRelativeResize="0"/>
          <p:nvPr/>
        </p:nvPicPr>
        <p:blipFill rotWithShape="1">
          <a:blip r:embed="rId4">
            <a:alphaModFix/>
          </a:blip>
          <a:srcRect b="5909" l="773" r="0" t="9178"/>
          <a:stretch/>
        </p:blipFill>
        <p:spPr>
          <a:xfrm>
            <a:off x="5113700" y="335225"/>
            <a:ext cx="3485400" cy="2111625"/>
          </a:xfrm>
          <a:prstGeom prst="rect">
            <a:avLst/>
          </a:prstGeom>
          <a:noFill/>
          <a:ln>
            <a:noFill/>
          </a:ln>
          <a:effectLst>
            <a:outerShdw blurRad="57150" rotWithShape="0" algn="bl" dir="5400000" dist="19050">
              <a:srgbClr val="000000">
                <a:alpha val="50000"/>
              </a:srgbClr>
            </a:outerShdw>
          </a:effectLst>
        </p:spPr>
      </p:pic>
      <p:sp>
        <p:nvSpPr>
          <p:cNvPr id="173" name="Google Shape;173;p34"/>
          <p:cNvSpPr txBox="1"/>
          <p:nvPr/>
        </p:nvSpPr>
        <p:spPr>
          <a:xfrm>
            <a:off x="547075" y="1191500"/>
            <a:ext cx="4714800" cy="333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4"/>
          <p:cNvSpPr txBox="1"/>
          <p:nvPr/>
        </p:nvSpPr>
        <p:spPr>
          <a:xfrm>
            <a:off x="567025" y="1151650"/>
            <a:ext cx="4505400" cy="32694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1"/>
              </a:buClr>
              <a:buSzPts val="1600"/>
              <a:buFont typeface="Courier New"/>
              <a:buChar char="○"/>
            </a:pPr>
            <a:r>
              <a:rPr lang="en-GB" sz="1800">
                <a:solidFill>
                  <a:schemeClr val="dk1"/>
                </a:solidFill>
                <a:latin typeface="Courier New"/>
                <a:ea typeface="Courier New"/>
                <a:cs typeface="Courier New"/>
                <a:sym typeface="Courier New"/>
              </a:rPr>
              <a:t>Imported new icons </a:t>
            </a:r>
            <a:endParaRPr sz="1800">
              <a:solidFill>
                <a:schemeClr val="dk1"/>
              </a:solidFill>
              <a:latin typeface="Courier New"/>
              <a:ea typeface="Courier New"/>
              <a:cs typeface="Courier New"/>
              <a:sym typeface="Courier New"/>
            </a:endParaRPr>
          </a:p>
          <a:p>
            <a:pPr indent="-330200" lvl="0" marL="457200" rtl="0" algn="l">
              <a:lnSpc>
                <a:spcPct val="115000"/>
              </a:lnSpc>
              <a:spcBef>
                <a:spcPts val="1000"/>
              </a:spcBef>
              <a:spcAft>
                <a:spcPts val="0"/>
              </a:spcAft>
              <a:buClr>
                <a:schemeClr val="dk1"/>
              </a:buClr>
              <a:buSzPts val="1600"/>
              <a:buFont typeface="Courier New"/>
              <a:buChar char="○"/>
            </a:pPr>
            <a:r>
              <a:rPr lang="en-GB" sz="1800">
                <a:solidFill>
                  <a:schemeClr val="dk1"/>
                </a:solidFill>
                <a:latin typeface="Courier New"/>
                <a:ea typeface="Courier New"/>
                <a:cs typeface="Courier New"/>
                <a:sym typeface="Courier New"/>
              </a:rPr>
              <a:t>Formatted text and structuring for readability</a:t>
            </a:r>
            <a:endParaRPr sz="1800">
              <a:solidFill>
                <a:schemeClr val="dk1"/>
              </a:solidFill>
              <a:latin typeface="Courier New"/>
              <a:ea typeface="Courier New"/>
              <a:cs typeface="Courier New"/>
              <a:sym typeface="Courier New"/>
            </a:endParaRPr>
          </a:p>
          <a:p>
            <a:pPr indent="-330200" lvl="0" marL="457200" rtl="0" algn="l">
              <a:lnSpc>
                <a:spcPct val="115000"/>
              </a:lnSpc>
              <a:spcBef>
                <a:spcPts val="1000"/>
              </a:spcBef>
              <a:spcAft>
                <a:spcPts val="0"/>
              </a:spcAft>
              <a:buClr>
                <a:schemeClr val="dk1"/>
              </a:buClr>
              <a:buSzPts val="1600"/>
              <a:buFont typeface="Courier New"/>
              <a:buChar char="○"/>
            </a:pPr>
            <a:r>
              <a:rPr lang="en-GB" sz="1800">
                <a:solidFill>
                  <a:schemeClr val="dk1"/>
                </a:solidFill>
                <a:latin typeface="Courier New"/>
                <a:ea typeface="Courier New"/>
                <a:cs typeface="Courier New"/>
                <a:sym typeface="Courier New"/>
              </a:rPr>
              <a:t>Cleaned up CSS and styling for story components </a:t>
            </a:r>
            <a:endParaRPr sz="1800">
              <a:solidFill>
                <a:schemeClr val="dk1"/>
              </a:solidFill>
              <a:latin typeface="Courier New"/>
              <a:ea typeface="Courier New"/>
              <a:cs typeface="Courier New"/>
              <a:sym typeface="Courier New"/>
            </a:endParaRPr>
          </a:p>
          <a:p>
            <a:pPr indent="-330200" lvl="0" marL="457200" rtl="0" algn="l">
              <a:lnSpc>
                <a:spcPct val="115000"/>
              </a:lnSpc>
              <a:spcBef>
                <a:spcPts val="1000"/>
              </a:spcBef>
              <a:spcAft>
                <a:spcPts val="0"/>
              </a:spcAft>
              <a:buClr>
                <a:schemeClr val="dk1"/>
              </a:buClr>
              <a:buSzPts val="1600"/>
              <a:buFont typeface="Courier New"/>
              <a:buChar char="○"/>
            </a:pPr>
            <a:r>
              <a:rPr lang="en-GB" sz="1800">
                <a:solidFill>
                  <a:schemeClr val="dk1"/>
                </a:solidFill>
                <a:latin typeface="Courier New"/>
                <a:ea typeface="Courier New"/>
                <a:cs typeface="Courier New"/>
                <a:sym typeface="Courier New"/>
              </a:rPr>
              <a:t>Created color labeling for current story </a:t>
            </a:r>
            <a:endParaRPr sz="1800">
              <a:solidFill>
                <a:schemeClr val="dk1"/>
              </a:solidFill>
              <a:latin typeface="Courier New"/>
              <a:ea typeface="Courier New"/>
              <a:cs typeface="Courier New"/>
              <a:sym typeface="Courier New"/>
            </a:endParaRPr>
          </a:p>
          <a:p>
            <a:pPr indent="0" lvl="0" marL="0" rtl="0" algn="l">
              <a:spcBef>
                <a:spcPts val="1000"/>
              </a:spcBef>
              <a:spcAft>
                <a:spcPts val="0"/>
              </a:spcAft>
              <a:buNone/>
            </a:pPr>
            <a:r>
              <a:t/>
            </a:r>
            <a:endParaRPr/>
          </a:p>
        </p:txBody>
      </p:sp>
      <p:sp>
        <p:nvSpPr>
          <p:cNvPr id="175" name="Google Shape;175;p34"/>
          <p:cNvSpPr/>
          <p:nvPr/>
        </p:nvSpPr>
        <p:spPr>
          <a:xfrm>
            <a:off x="6604050" y="2278900"/>
            <a:ext cx="532500" cy="400200"/>
          </a:xfrm>
          <a:prstGeom prst="downArrow">
            <a:avLst>
              <a:gd fmla="val 50000" name="adj1"/>
              <a:gd fmla="val 50000" name="adj2"/>
            </a:avLst>
          </a:prstGeom>
          <a:gradFill>
            <a:gsLst>
              <a:gs pos="0">
                <a:srgbClr val="B7B7B7"/>
              </a:gs>
              <a:gs pos="100000">
                <a:schemeClr val="lt1"/>
              </a:gs>
            </a:gsLst>
            <a:lin ang="16200038" scaled="0"/>
          </a:gradFill>
          <a:ln cap="flat" cmpd="sng" w="9525">
            <a:solidFill>
              <a:schemeClr val="lt2"/>
            </a:solidFill>
            <a:prstDash val="solid"/>
            <a:round/>
            <a:headEnd len="sm" w="sm" type="none"/>
            <a:tailEnd len="sm" w="sm" type="none"/>
          </a:ln>
          <a:effectLst>
            <a:outerShdw blurRad="57150" rotWithShape="0" algn="bl" dir="5400000" dist="1905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ui/ux improvements - web cont</a:t>
            </a:r>
            <a:endParaRPr b="1"/>
          </a:p>
        </p:txBody>
      </p:sp>
      <p:pic>
        <p:nvPicPr>
          <p:cNvPr id="181" name="Google Shape;181;p35"/>
          <p:cNvPicPr preferRelativeResize="0"/>
          <p:nvPr/>
        </p:nvPicPr>
        <p:blipFill>
          <a:blip r:embed="rId3">
            <a:alphaModFix/>
          </a:blip>
          <a:stretch>
            <a:fillRect/>
          </a:stretch>
        </p:blipFill>
        <p:spPr>
          <a:xfrm>
            <a:off x="397700" y="1162625"/>
            <a:ext cx="4131475" cy="3012550"/>
          </a:xfrm>
          <a:prstGeom prst="rect">
            <a:avLst/>
          </a:prstGeom>
          <a:noFill/>
          <a:ln>
            <a:noFill/>
          </a:ln>
          <a:effectLst>
            <a:outerShdw blurRad="57150" rotWithShape="0" algn="bl" dir="5400000" dist="19050">
              <a:srgbClr val="000000">
                <a:alpha val="50000"/>
              </a:srgbClr>
            </a:outerShdw>
          </a:effectLst>
        </p:spPr>
      </p:pic>
      <p:pic>
        <p:nvPicPr>
          <p:cNvPr id="182" name="Google Shape;182;p35"/>
          <p:cNvPicPr preferRelativeResize="0"/>
          <p:nvPr/>
        </p:nvPicPr>
        <p:blipFill>
          <a:blip r:embed="rId4">
            <a:alphaModFix/>
          </a:blip>
          <a:stretch>
            <a:fillRect/>
          </a:stretch>
        </p:blipFill>
        <p:spPr>
          <a:xfrm>
            <a:off x="4650650" y="1162635"/>
            <a:ext cx="4131475" cy="3012539"/>
          </a:xfrm>
          <a:prstGeom prst="rect">
            <a:avLst/>
          </a:prstGeom>
          <a:noFill/>
          <a:ln>
            <a:noFill/>
          </a:ln>
          <a:effectLst>
            <a:outerShdw blurRad="57150" rotWithShape="0" algn="bl" dir="5400000" dist="19050">
              <a:srgbClr val="000000">
                <a:alpha val="50000"/>
              </a:srgbClr>
            </a:outerShdw>
          </a:effectLst>
        </p:spPr>
      </p:pic>
      <p:sp>
        <p:nvSpPr>
          <p:cNvPr id="183" name="Google Shape;183;p35"/>
          <p:cNvSpPr/>
          <p:nvPr/>
        </p:nvSpPr>
        <p:spPr>
          <a:xfrm rot="-5400000">
            <a:off x="4305750" y="2371650"/>
            <a:ext cx="532500" cy="400200"/>
          </a:xfrm>
          <a:prstGeom prst="downArrow">
            <a:avLst>
              <a:gd fmla="val 50000" name="adj1"/>
              <a:gd fmla="val 50000" name="adj2"/>
            </a:avLst>
          </a:prstGeom>
          <a:gradFill>
            <a:gsLst>
              <a:gs pos="0">
                <a:srgbClr val="B7B7B7"/>
              </a:gs>
              <a:gs pos="100000">
                <a:schemeClr val="lt1"/>
              </a:gs>
            </a:gsLst>
            <a:lin ang="16200038" scaled="0"/>
          </a:gradFill>
          <a:ln cap="flat" cmpd="sng" w="9525">
            <a:solidFill>
              <a:schemeClr val="lt2"/>
            </a:solidFill>
            <a:prstDash val="solid"/>
            <a:round/>
            <a:headEnd len="sm" w="sm" type="none"/>
            <a:tailEnd len="sm" w="sm" type="none"/>
          </a:ln>
          <a:effectLst>
            <a:outerShdw blurRad="57150" rotWithShape="0" algn="bl" dir="5400000" dist="19050">
              <a:srgbClr val="000000"/>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39285"/>
              <a:buNone/>
            </a:pPr>
            <a:r>
              <a:rPr b="1" lang="en-GB"/>
              <a:t>ui/ux improvements - mobile</a:t>
            </a:r>
            <a:endParaRPr>
              <a:latin typeface="Courier New"/>
              <a:ea typeface="Courier New"/>
              <a:cs typeface="Courier New"/>
              <a:sym typeface="Courier New"/>
            </a:endParaRPr>
          </a:p>
        </p:txBody>
      </p:sp>
      <p:pic>
        <p:nvPicPr>
          <p:cNvPr id="189" name="Google Shape;189;p36"/>
          <p:cNvPicPr preferRelativeResize="0"/>
          <p:nvPr/>
        </p:nvPicPr>
        <p:blipFill rotWithShape="1">
          <a:blip r:embed="rId3">
            <a:alphaModFix/>
          </a:blip>
          <a:srcRect b="9" l="0" r="0" t="3511"/>
          <a:stretch/>
        </p:blipFill>
        <p:spPr>
          <a:xfrm>
            <a:off x="4254000" y="923500"/>
            <a:ext cx="2149300" cy="3686602"/>
          </a:xfrm>
          <a:prstGeom prst="rect">
            <a:avLst/>
          </a:prstGeom>
          <a:noFill/>
          <a:ln>
            <a:noFill/>
          </a:ln>
          <a:effectLst>
            <a:outerShdw blurRad="57150" rotWithShape="0" algn="bl" dir="5400000" dist="19050">
              <a:srgbClr val="000000">
                <a:alpha val="50000"/>
              </a:srgbClr>
            </a:outerShdw>
          </a:effectLst>
        </p:spPr>
      </p:pic>
      <p:pic>
        <p:nvPicPr>
          <p:cNvPr id="190" name="Google Shape;190;p36"/>
          <p:cNvPicPr preferRelativeResize="0"/>
          <p:nvPr/>
        </p:nvPicPr>
        <p:blipFill rotWithShape="1">
          <a:blip r:embed="rId4">
            <a:alphaModFix/>
          </a:blip>
          <a:srcRect b="9" l="0" r="1341" t="3511"/>
          <a:stretch/>
        </p:blipFill>
        <p:spPr>
          <a:xfrm>
            <a:off x="6555700" y="923500"/>
            <a:ext cx="2120526" cy="3686602"/>
          </a:xfrm>
          <a:prstGeom prst="rect">
            <a:avLst/>
          </a:prstGeom>
          <a:noFill/>
          <a:ln>
            <a:noFill/>
          </a:ln>
          <a:effectLst>
            <a:outerShdw blurRad="57150" rotWithShape="0" algn="bl" dir="5400000" dist="19050">
              <a:srgbClr val="000000">
                <a:alpha val="50000"/>
              </a:srgbClr>
            </a:outerShdw>
          </a:effectLst>
        </p:spPr>
      </p:pic>
      <p:sp>
        <p:nvSpPr>
          <p:cNvPr id="191" name="Google Shape;191;p36"/>
          <p:cNvSpPr txBox="1"/>
          <p:nvPr>
            <p:ph idx="1" type="body"/>
          </p:nvPr>
        </p:nvSpPr>
        <p:spPr>
          <a:xfrm>
            <a:off x="311700" y="1152475"/>
            <a:ext cx="3789900" cy="3416400"/>
          </a:xfrm>
          <a:prstGeom prst="rect">
            <a:avLst/>
          </a:prstGeom>
          <a:noFill/>
          <a:ln>
            <a:noFill/>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GB">
                <a:solidFill>
                  <a:schemeClr val="dk1"/>
                </a:solidFill>
                <a:latin typeface="Courier New"/>
                <a:ea typeface="Courier New"/>
                <a:cs typeface="Courier New"/>
                <a:sym typeface="Courier New"/>
              </a:rPr>
              <a:t>Map Screen</a:t>
            </a:r>
            <a:endParaRPr>
              <a:solidFill>
                <a:schemeClr val="dk1"/>
              </a:solidFill>
              <a:latin typeface="Courier New"/>
              <a:ea typeface="Courier New"/>
              <a:cs typeface="Courier New"/>
              <a:sym typeface="Courier New"/>
            </a:endParaRPr>
          </a:p>
          <a:p>
            <a:pPr indent="-330200" lvl="0" marL="450000" rtl="0" algn="l">
              <a:spcBef>
                <a:spcPts val="100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From sandwiched interface to more open design</a:t>
            </a:r>
            <a:endParaRPr>
              <a:solidFill>
                <a:schemeClr val="dk1"/>
              </a:solidFill>
              <a:latin typeface="Courier New"/>
              <a:ea typeface="Courier New"/>
              <a:cs typeface="Courier New"/>
              <a:sym typeface="Courier New"/>
            </a:endParaRPr>
          </a:p>
          <a:p>
            <a:pPr indent="-330200" lvl="0" marL="450000" rtl="0" algn="l">
              <a:lnSpc>
                <a:spcPct val="115000"/>
              </a:lnSpc>
              <a:spcBef>
                <a:spcPts val="100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Ov</a:t>
            </a:r>
            <a:r>
              <a:rPr lang="en-GB">
                <a:solidFill>
                  <a:schemeClr val="dk1"/>
                </a:solidFill>
                <a:latin typeface="Courier New"/>
                <a:ea typeface="Courier New"/>
                <a:cs typeface="Courier New"/>
                <a:sym typeface="Courier New"/>
              </a:rPr>
              <a:t>erlaid buttons on top of map </a:t>
            </a:r>
            <a:endParaRPr>
              <a:solidFill>
                <a:schemeClr val="dk1"/>
              </a:solidFill>
              <a:latin typeface="Courier New"/>
              <a:ea typeface="Courier New"/>
              <a:cs typeface="Courier New"/>
              <a:sym typeface="Courier New"/>
            </a:endParaRPr>
          </a:p>
          <a:p>
            <a:pPr indent="-330200" lvl="0" marL="450000" rtl="0" algn="l">
              <a:lnSpc>
                <a:spcPct val="115000"/>
              </a:lnSpc>
              <a:spcBef>
                <a:spcPts val="1000"/>
              </a:spcBef>
              <a:spcAft>
                <a:spcPts val="1000"/>
              </a:spcAft>
              <a:buClr>
                <a:schemeClr val="dk1"/>
              </a:buClr>
              <a:buSzPts val="1600"/>
              <a:buFont typeface="Courier New"/>
              <a:buChar char="○"/>
            </a:pPr>
            <a:r>
              <a:rPr lang="en-GB">
                <a:solidFill>
                  <a:schemeClr val="dk1"/>
                </a:solidFill>
                <a:latin typeface="Courier New"/>
                <a:ea typeface="Courier New"/>
                <a:cs typeface="Courier New"/>
                <a:sym typeface="Courier New"/>
              </a:rPr>
              <a:t>Bottom tab has access to map, bookmark, nearby, notification, and profile</a:t>
            </a:r>
            <a:endParaRPr>
              <a:solidFill>
                <a:schemeClr val="dk1"/>
              </a:solidFill>
              <a:latin typeface="Courier New"/>
              <a:ea typeface="Courier New"/>
              <a:cs typeface="Courier New"/>
              <a:sym typeface="Courier Ne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GB"/>
              <a:t>ui/ux improvements - mobile</a:t>
            </a:r>
            <a:endParaRPr>
              <a:latin typeface="Courier New"/>
              <a:ea typeface="Courier New"/>
              <a:cs typeface="Courier New"/>
              <a:sym typeface="Courier New"/>
            </a:endParaRPr>
          </a:p>
        </p:txBody>
      </p:sp>
      <p:sp>
        <p:nvSpPr>
          <p:cNvPr id="197" name="Google Shape;197;p37"/>
          <p:cNvSpPr txBox="1"/>
          <p:nvPr>
            <p:ph idx="1" type="body"/>
          </p:nvPr>
        </p:nvSpPr>
        <p:spPr>
          <a:xfrm>
            <a:off x="311700" y="1152475"/>
            <a:ext cx="3789900" cy="3416400"/>
          </a:xfrm>
          <a:prstGeom prst="rect">
            <a:avLst/>
          </a:prstGeom>
          <a:noFill/>
          <a:ln>
            <a:noFill/>
          </a:ln>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GB">
                <a:solidFill>
                  <a:schemeClr val="dk1"/>
                </a:solidFill>
                <a:latin typeface="Courier New"/>
                <a:ea typeface="Courier New"/>
                <a:cs typeface="Courier New"/>
                <a:sym typeface="Courier New"/>
              </a:rPr>
              <a:t>Story</a:t>
            </a:r>
            <a:r>
              <a:rPr b="1" lang="en-GB">
                <a:solidFill>
                  <a:schemeClr val="dk1"/>
                </a:solidFill>
                <a:latin typeface="Courier New"/>
                <a:ea typeface="Courier New"/>
                <a:cs typeface="Courier New"/>
                <a:sym typeface="Courier New"/>
              </a:rPr>
              <a:t> Screen</a:t>
            </a:r>
            <a:endParaRPr>
              <a:solidFill>
                <a:schemeClr val="dk1"/>
              </a:solidFill>
              <a:latin typeface="Courier New"/>
              <a:ea typeface="Courier New"/>
              <a:cs typeface="Courier New"/>
              <a:sym typeface="Courier New"/>
            </a:endParaRPr>
          </a:p>
          <a:p>
            <a:pPr indent="-330200" lvl="0" marL="457200" rtl="0" algn="l">
              <a:lnSpc>
                <a:spcPct val="115000"/>
              </a:lnSpc>
              <a:spcBef>
                <a:spcPts val="100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Formatting adjustments</a:t>
            </a:r>
            <a:endParaRPr>
              <a:solidFill>
                <a:schemeClr val="dk1"/>
              </a:solidFill>
              <a:latin typeface="Courier New"/>
              <a:ea typeface="Courier New"/>
              <a:cs typeface="Courier New"/>
              <a:sym typeface="Courier New"/>
            </a:endParaRPr>
          </a:p>
          <a:p>
            <a:pPr indent="-330200" lvl="0" marL="457200" rtl="0" algn="l">
              <a:lnSpc>
                <a:spcPct val="115000"/>
              </a:lnSpc>
              <a:spcBef>
                <a:spcPts val="100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S</a:t>
            </a:r>
            <a:r>
              <a:rPr lang="en-GB">
                <a:solidFill>
                  <a:schemeClr val="dk1"/>
                </a:solidFill>
                <a:latin typeface="Courier New"/>
                <a:ea typeface="Courier New"/>
                <a:cs typeface="Courier New"/>
                <a:sym typeface="Courier New"/>
              </a:rPr>
              <a:t>hows the map and centers on the location of story opened </a:t>
            </a:r>
            <a:endParaRPr>
              <a:solidFill>
                <a:schemeClr val="dk1"/>
              </a:solidFill>
              <a:latin typeface="Courier New"/>
              <a:ea typeface="Courier New"/>
              <a:cs typeface="Courier New"/>
              <a:sym typeface="Courier New"/>
            </a:endParaRPr>
          </a:p>
          <a:p>
            <a:pPr indent="0" lvl="0" marL="0" rtl="0" algn="l">
              <a:spcBef>
                <a:spcPts val="1000"/>
              </a:spcBef>
              <a:spcAft>
                <a:spcPts val="0"/>
              </a:spcAft>
              <a:buNone/>
            </a:pPr>
            <a:r>
              <a:rPr b="1" lang="en-GB">
                <a:solidFill>
                  <a:schemeClr val="dk1"/>
                </a:solidFill>
                <a:latin typeface="Courier New"/>
                <a:ea typeface="Courier New"/>
                <a:cs typeface="Courier New"/>
                <a:sym typeface="Courier New"/>
              </a:rPr>
              <a:t>Login and Register</a:t>
            </a:r>
            <a:endParaRPr>
              <a:solidFill>
                <a:schemeClr val="dk1"/>
              </a:solidFill>
              <a:latin typeface="Courier New"/>
              <a:ea typeface="Courier New"/>
              <a:cs typeface="Courier New"/>
              <a:sym typeface="Courier New"/>
            </a:endParaRPr>
          </a:p>
          <a:p>
            <a:pPr indent="-330200" lvl="0" marL="457200" rtl="0" algn="l">
              <a:spcBef>
                <a:spcPts val="100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Improved cluttered layout for ease of use</a:t>
            </a:r>
            <a:endParaRPr>
              <a:solidFill>
                <a:schemeClr val="dk1"/>
              </a:solidFill>
              <a:latin typeface="Courier New"/>
              <a:ea typeface="Courier New"/>
              <a:cs typeface="Courier New"/>
              <a:sym typeface="Courier New"/>
            </a:endParaRPr>
          </a:p>
        </p:txBody>
      </p:sp>
      <p:pic>
        <p:nvPicPr>
          <p:cNvPr id="198" name="Google Shape;198;p37"/>
          <p:cNvPicPr preferRelativeResize="0"/>
          <p:nvPr/>
        </p:nvPicPr>
        <p:blipFill rotWithShape="1">
          <a:blip r:embed="rId3">
            <a:alphaModFix/>
          </a:blip>
          <a:srcRect b="1758" l="0" r="0" t="4221"/>
          <a:stretch/>
        </p:blipFill>
        <p:spPr>
          <a:xfrm>
            <a:off x="4254000" y="1017725"/>
            <a:ext cx="2149300" cy="3592373"/>
          </a:xfrm>
          <a:prstGeom prst="rect">
            <a:avLst/>
          </a:prstGeom>
          <a:noFill/>
          <a:ln>
            <a:noFill/>
          </a:ln>
          <a:effectLst>
            <a:outerShdw blurRad="57150" rotWithShape="0" algn="bl" dir="5400000" dist="19050">
              <a:srgbClr val="000000">
                <a:alpha val="50000"/>
              </a:srgbClr>
            </a:outerShdw>
          </a:effectLst>
        </p:spPr>
      </p:pic>
      <p:pic>
        <p:nvPicPr>
          <p:cNvPr id="199" name="Google Shape;199;p37"/>
          <p:cNvPicPr preferRelativeResize="0"/>
          <p:nvPr/>
        </p:nvPicPr>
        <p:blipFill rotWithShape="1">
          <a:blip r:embed="rId4">
            <a:alphaModFix/>
          </a:blip>
          <a:srcRect b="1105" l="0" r="0" t="3602"/>
          <a:stretch/>
        </p:blipFill>
        <p:spPr>
          <a:xfrm>
            <a:off x="6555700" y="1017725"/>
            <a:ext cx="2120526" cy="3592373"/>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b="1" lang="en-GB"/>
              <a:t>location</a:t>
            </a:r>
            <a:r>
              <a:rPr b="1" lang="en-GB"/>
              <a:t> autocomplete</a:t>
            </a:r>
            <a:endParaRPr b="1"/>
          </a:p>
        </p:txBody>
      </p:sp>
      <p:sp>
        <p:nvSpPr>
          <p:cNvPr id="205" name="Google Shape;205;p38"/>
          <p:cNvSpPr txBox="1"/>
          <p:nvPr>
            <p:ph idx="1" type="body"/>
          </p:nvPr>
        </p:nvSpPr>
        <p:spPr>
          <a:xfrm>
            <a:off x="294425" y="1152475"/>
            <a:ext cx="4430100" cy="342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1000"/>
              </a:spcBef>
              <a:spcAft>
                <a:spcPts val="0"/>
              </a:spcAft>
              <a:buSzPts val="1800"/>
              <a:buNone/>
            </a:pPr>
            <a:r>
              <a:rPr b="1" lang="en-GB" sz="1900">
                <a:solidFill>
                  <a:schemeClr val="dk1"/>
                </a:solidFill>
                <a:latin typeface="Courier New"/>
                <a:ea typeface="Courier New"/>
                <a:cs typeface="Courier New"/>
                <a:sym typeface="Courier New"/>
              </a:rPr>
              <a:t>Previous</a:t>
            </a:r>
            <a:r>
              <a:rPr b="1" lang="en-GB" sz="1900">
                <a:solidFill>
                  <a:schemeClr val="dk1"/>
                </a:solidFill>
                <a:latin typeface="Courier New"/>
                <a:ea typeface="Courier New"/>
                <a:cs typeface="Courier New"/>
                <a:sym typeface="Courier New"/>
              </a:rPr>
              <a:t> State:</a:t>
            </a:r>
            <a:endParaRPr b="1" sz="1900">
              <a:solidFill>
                <a:schemeClr val="dk1"/>
              </a:solidFill>
              <a:latin typeface="Courier New"/>
              <a:ea typeface="Courier New"/>
              <a:cs typeface="Courier New"/>
              <a:sym typeface="Courier New"/>
            </a:endParaRPr>
          </a:p>
          <a:p>
            <a:pPr indent="-211499" lvl="0" marL="457200" rtl="0" algn="l">
              <a:spcBef>
                <a:spcPts val="100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Presents </a:t>
            </a:r>
            <a:r>
              <a:rPr lang="en-GB" u="sng">
                <a:solidFill>
                  <a:schemeClr val="dk1"/>
                </a:solidFill>
                <a:latin typeface="Courier New"/>
                <a:ea typeface="Courier New"/>
                <a:cs typeface="Courier New"/>
                <a:sym typeface="Courier New"/>
              </a:rPr>
              <a:t>one</a:t>
            </a:r>
            <a:r>
              <a:rPr lang="en-GB">
                <a:solidFill>
                  <a:schemeClr val="dk1"/>
                </a:solidFill>
                <a:latin typeface="Courier New"/>
                <a:ea typeface="Courier New"/>
                <a:cs typeface="Courier New"/>
                <a:sym typeface="Courier New"/>
              </a:rPr>
              <a:t> location at a time</a:t>
            </a:r>
            <a:endParaRPr>
              <a:solidFill>
                <a:schemeClr val="dk1"/>
              </a:solidFill>
              <a:latin typeface="Courier New"/>
              <a:ea typeface="Courier New"/>
              <a:cs typeface="Courier New"/>
              <a:sym typeface="Courier New"/>
            </a:endParaRPr>
          </a:p>
          <a:p>
            <a:pPr indent="-211499" lvl="0" marL="457200" rtl="0" algn="l">
              <a:spcBef>
                <a:spcPts val="100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Suggests locations far from the user</a:t>
            </a:r>
            <a:endParaRPr>
              <a:solidFill>
                <a:schemeClr val="dk1"/>
              </a:solidFill>
              <a:latin typeface="Courier New"/>
              <a:ea typeface="Courier New"/>
              <a:cs typeface="Courier New"/>
              <a:sym typeface="Courier New"/>
            </a:endParaRPr>
          </a:p>
          <a:p>
            <a:pPr indent="-211499" lvl="0" marL="457200" rtl="0" algn="l">
              <a:spcBef>
                <a:spcPts val="1000"/>
              </a:spcBef>
              <a:spcAft>
                <a:spcPts val="1000"/>
              </a:spcAft>
              <a:buClr>
                <a:schemeClr val="dk1"/>
              </a:buClr>
              <a:buSzPts val="1800"/>
              <a:buFont typeface="Courier New"/>
              <a:buChar char="🚩"/>
            </a:pPr>
            <a:r>
              <a:rPr lang="en-GB">
                <a:solidFill>
                  <a:schemeClr val="dk1"/>
                </a:solidFill>
                <a:latin typeface="Courier New"/>
                <a:ea typeface="Courier New"/>
                <a:cs typeface="Courier New"/>
                <a:sym typeface="Courier New"/>
              </a:rPr>
              <a:t>Not yet implemented in mobile application</a:t>
            </a:r>
            <a:endParaRPr sz="1900">
              <a:latin typeface="Courier New"/>
              <a:ea typeface="Courier New"/>
              <a:cs typeface="Courier New"/>
              <a:sym typeface="Courier New"/>
            </a:endParaRPr>
          </a:p>
        </p:txBody>
      </p:sp>
      <p:pic>
        <p:nvPicPr>
          <p:cNvPr id="206" name="Google Shape;206;p38"/>
          <p:cNvPicPr preferRelativeResize="0"/>
          <p:nvPr/>
        </p:nvPicPr>
        <p:blipFill rotWithShape="1">
          <a:blip r:embed="rId3">
            <a:alphaModFix/>
          </a:blip>
          <a:srcRect b="8277" l="3803" r="3423" t="2524"/>
          <a:stretch/>
        </p:blipFill>
        <p:spPr>
          <a:xfrm>
            <a:off x="4794825" y="1676225"/>
            <a:ext cx="4089748" cy="1052250"/>
          </a:xfrm>
          <a:prstGeom prst="rect">
            <a:avLst/>
          </a:prstGeom>
          <a:noFill/>
          <a:ln>
            <a:noFill/>
          </a:ln>
        </p:spPr>
      </p:pic>
      <p:pic>
        <p:nvPicPr>
          <p:cNvPr id="207" name="Google Shape;207;p38"/>
          <p:cNvPicPr preferRelativeResize="0"/>
          <p:nvPr/>
        </p:nvPicPr>
        <p:blipFill rotWithShape="1">
          <a:blip r:embed="rId4">
            <a:alphaModFix/>
          </a:blip>
          <a:srcRect b="7019" l="0" r="1748" t="0"/>
          <a:stretch/>
        </p:blipFill>
        <p:spPr>
          <a:xfrm>
            <a:off x="4794825" y="2929775"/>
            <a:ext cx="4089749" cy="103117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39285"/>
              <a:buNone/>
            </a:pPr>
            <a:r>
              <a:rPr b="1" lang="en-GB"/>
              <a:t>location autocomplete</a:t>
            </a:r>
            <a:endParaRPr>
              <a:latin typeface="Courier New"/>
              <a:ea typeface="Courier New"/>
              <a:cs typeface="Courier New"/>
              <a:sym typeface="Courier New"/>
            </a:endParaRPr>
          </a:p>
        </p:txBody>
      </p:sp>
      <p:sp>
        <p:nvSpPr>
          <p:cNvPr id="213" name="Google Shape;213;p39"/>
          <p:cNvSpPr txBox="1"/>
          <p:nvPr>
            <p:ph idx="1" type="body"/>
          </p:nvPr>
        </p:nvSpPr>
        <p:spPr>
          <a:xfrm>
            <a:off x="294425" y="1152475"/>
            <a:ext cx="4543500" cy="3273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GB" sz="1900">
                <a:solidFill>
                  <a:schemeClr val="dk1"/>
                </a:solidFill>
                <a:latin typeface="Courier New"/>
                <a:ea typeface="Courier New"/>
                <a:cs typeface="Courier New"/>
                <a:sym typeface="Courier New"/>
              </a:rPr>
              <a:t>Goal:</a:t>
            </a:r>
            <a:endParaRPr b="1" sz="1900">
              <a:solidFill>
                <a:schemeClr val="dk1"/>
              </a:solidFill>
              <a:latin typeface="Courier New"/>
              <a:ea typeface="Courier New"/>
              <a:cs typeface="Courier New"/>
              <a:sym typeface="Courier New"/>
            </a:endParaRPr>
          </a:p>
          <a:p>
            <a:pPr indent="-217849" lvl="0" marL="457200" rtl="0" algn="l">
              <a:spcBef>
                <a:spcPts val="1000"/>
              </a:spcBef>
              <a:spcAft>
                <a:spcPts val="0"/>
              </a:spcAft>
              <a:buClr>
                <a:schemeClr val="dk1"/>
              </a:buClr>
              <a:buSzPts val="1900"/>
              <a:buFont typeface="Courier New"/>
              <a:buChar char="👉"/>
            </a:pPr>
            <a:r>
              <a:rPr lang="en-GB">
                <a:solidFill>
                  <a:schemeClr val="dk1"/>
                </a:solidFill>
                <a:latin typeface="Courier New"/>
                <a:ea typeface="Courier New"/>
                <a:cs typeface="Courier New"/>
                <a:sym typeface="Courier New"/>
              </a:rPr>
              <a:t>Present up to </a:t>
            </a:r>
            <a:r>
              <a:rPr lang="en-GB" u="sng">
                <a:solidFill>
                  <a:schemeClr val="dk1"/>
                </a:solidFill>
                <a:latin typeface="Courier New"/>
                <a:ea typeface="Courier New"/>
                <a:cs typeface="Courier New"/>
                <a:sym typeface="Courier New"/>
              </a:rPr>
              <a:t>5</a:t>
            </a:r>
            <a:r>
              <a:rPr lang="en-GB">
                <a:solidFill>
                  <a:schemeClr val="dk1"/>
                </a:solidFill>
                <a:latin typeface="Courier New"/>
                <a:ea typeface="Courier New"/>
                <a:cs typeface="Courier New"/>
                <a:sym typeface="Courier New"/>
              </a:rPr>
              <a:t> locations at a time</a:t>
            </a:r>
            <a:endParaRPr>
              <a:solidFill>
                <a:schemeClr val="dk1"/>
              </a:solidFill>
              <a:latin typeface="Courier New"/>
              <a:ea typeface="Courier New"/>
              <a:cs typeface="Courier New"/>
              <a:sym typeface="Courier New"/>
            </a:endParaRPr>
          </a:p>
          <a:p>
            <a:pPr indent="-217849" lvl="0" marL="457200" rtl="0" algn="l">
              <a:spcBef>
                <a:spcPts val="1000"/>
              </a:spcBef>
              <a:spcAft>
                <a:spcPts val="0"/>
              </a:spcAft>
              <a:buClr>
                <a:schemeClr val="dk1"/>
              </a:buClr>
              <a:buSzPts val="1900"/>
              <a:buFont typeface="Courier New"/>
              <a:buChar char="👉"/>
            </a:pPr>
            <a:r>
              <a:rPr lang="en-GB">
                <a:solidFill>
                  <a:schemeClr val="dk1"/>
                </a:solidFill>
                <a:latin typeface="Courier New"/>
                <a:ea typeface="Courier New"/>
                <a:cs typeface="Courier New"/>
                <a:sym typeface="Courier New"/>
              </a:rPr>
              <a:t>Suggestions based on the user’s current location</a:t>
            </a:r>
            <a:endParaRPr>
              <a:solidFill>
                <a:schemeClr val="dk1"/>
              </a:solidFill>
              <a:latin typeface="Courier New"/>
              <a:ea typeface="Courier New"/>
              <a:cs typeface="Courier New"/>
              <a:sym typeface="Courier New"/>
            </a:endParaRPr>
          </a:p>
          <a:p>
            <a:pPr indent="-217849" lvl="0" marL="457200" rtl="0" algn="l">
              <a:spcBef>
                <a:spcPts val="1000"/>
              </a:spcBef>
              <a:spcAft>
                <a:spcPts val="1000"/>
              </a:spcAft>
              <a:buClr>
                <a:schemeClr val="dk1"/>
              </a:buClr>
              <a:buSzPts val="1900"/>
              <a:buFont typeface="Courier New"/>
              <a:buChar char="👉"/>
            </a:pPr>
            <a:r>
              <a:rPr lang="en-GB">
                <a:solidFill>
                  <a:schemeClr val="dk1"/>
                </a:solidFill>
                <a:latin typeface="Courier New"/>
                <a:ea typeface="Courier New"/>
                <a:cs typeface="Courier New"/>
                <a:sym typeface="Courier New"/>
              </a:rPr>
              <a:t>Add location autocomplete functionality to mobile app</a:t>
            </a:r>
            <a:endParaRPr sz="1900">
              <a:latin typeface="Courier New"/>
              <a:ea typeface="Courier New"/>
              <a:cs typeface="Courier New"/>
              <a:sym typeface="Courier New"/>
            </a:endParaRPr>
          </a:p>
        </p:txBody>
      </p:sp>
      <p:pic>
        <p:nvPicPr>
          <p:cNvPr id="214" name="Google Shape;214;p39"/>
          <p:cNvPicPr preferRelativeResize="0"/>
          <p:nvPr/>
        </p:nvPicPr>
        <p:blipFill rotWithShape="1">
          <a:blip r:embed="rId3">
            <a:alphaModFix/>
          </a:blip>
          <a:srcRect b="0" l="6572" r="6607" t="0"/>
          <a:stretch/>
        </p:blipFill>
        <p:spPr>
          <a:xfrm>
            <a:off x="4860675" y="1502802"/>
            <a:ext cx="3971626" cy="25732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39285"/>
              <a:buNone/>
            </a:pPr>
            <a:r>
              <a:rPr b="1" lang="en-GB"/>
              <a:t>location autocomplete</a:t>
            </a:r>
            <a:endParaRPr>
              <a:latin typeface="Courier New"/>
              <a:ea typeface="Courier New"/>
              <a:cs typeface="Courier New"/>
              <a:sym typeface="Courier New"/>
            </a:endParaRPr>
          </a:p>
        </p:txBody>
      </p:sp>
      <p:sp>
        <p:nvSpPr>
          <p:cNvPr id="220" name="Google Shape;220;p40"/>
          <p:cNvSpPr txBox="1"/>
          <p:nvPr>
            <p:ph idx="1" type="body"/>
          </p:nvPr>
        </p:nvSpPr>
        <p:spPr>
          <a:xfrm>
            <a:off x="294425" y="1152475"/>
            <a:ext cx="4430100" cy="341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GB" sz="1900">
                <a:solidFill>
                  <a:schemeClr val="dk1"/>
                </a:solidFill>
                <a:latin typeface="Courier New"/>
                <a:ea typeface="Courier New"/>
                <a:cs typeface="Courier New"/>
                <a:sym typeface="Courier New"/>
              </a:rPr>
              <a:t>Current</a:t>
            </a:r>
            <a:r>
              <a:rPr b="1" lang="en-GB" sz="1900">
                <a:solidFill>
                  <a:schemeClr val="dk1"/>
                </a:solidFill>
                <a:latin typeface="Courier New"/>
                <a:ea typeface="Courier New"/>
                <a:cs typeface="Courier New"/>
                <a:sym typeface="Courier New"/>
              </a:rPr>
              <a:t> State:</a:t>
            </a:r>
            <a:endParaRPr b="1" sz="1900">
              <a:solidFill>
                <a:schemeClr val="dk1"/>
              </a:solidFill>
              <a:latin typeface="Courier New"/>
              <a:ea typeface="Courier New"/>
              <a:cs typeface="Courier New"/>
              <a:sym typeface="Courier New"/>
            </a:endParaRPr>
          </a:p>
          <a:p>
            <a:pPr indent="-211499" lvl="0" marL="457200" rtl="0" algn="l">
              <a:lnSpc>
                <a:spcPct val="100000"/>
              </a:lnSpc>
              <a:spcBef>
                <a:spcPts val="100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Presents a </a:t>
            </a:r>
            <a:r>
              <a:rPr lang="en-GB" u="sng">
                <a:solidFill>
                  <a:schemeClr val="dk1"/>
                </a:solidFill>
                <a:latin typeface="Courier New"/>
                <a:ea typeface="Courier New"/>
                <a:cs typeface="Courier New"/>
                <a:sym typeface="Courier New"/>
              </a:rPr>
              <a:t>custom amount</a:t>
            </a:r>
            <a:r>
              <a:rPr lang="en-GB">
                <a:solidFill>
                  <a:schemeClr val="dk1"/>
                </a:solidFill>
                <a:latin typeface="Courier New"/>
                <a:ea typeface="Courier New"/>
                <a:cs typeface="Courier New"/>
                <a:sym typeface="Courier New"/>
              </a:rPr>
              <a:t> of location results at a time</a:t>
            </a:r>
            <a:endParaRPr>
              <a:solidFill>
                <a:schemeClr val="dk1"/>
              </a:solidFill>
              <a:latin typeface="Courier New"/>
              <a:ea typeface="Courier New"/>
              <a:cs typeface="Courier New"/>
              <a:sym typeface="Courier New"/>
            </a:endParaRPr>
          </a:p>
          <a:p>
            <a:pPr indent="-211499" lvl="0" marL="457200" rtl="0" algn="l">
              <a:lnSpc>
                <a:spcPct val="100000"/>
              </a:lnSpc>
              <a:spcBef>
                <a:spcPts val="100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Suggests locations close to the user</a:t>
            </a:r>
            <a:endParaRPr>
              <a:solidFill>
                <a:schemeClr val="dk1"/>
              </a:solidFill>
              <a:latin typeface="Courier New"/>
              <a:ea typeface="Courier New"/>
              <a:cs typeface="Courier New"/>
              <a:sym typeface="Courier New"/>
            </a:endParaRPr>
          </a:p>
          <a:p>
            <a:pPr indent="-211499" lvl="0" marL="457200" rtl="0" algn="l">
              <a:lnSpc>
                <a:spcPct val="100000"/>
              </a:lnSpc>
              <a:spcBef>
                <a:spcPts val="100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Suggestions change depending on previous search</a:t>
            </a:r>
            <a:endParaRPr>
              <a:solidFill>
                <a:schemeClr val="dk1"/>
              </a:solidFill>
              <a:latin typeface="Courier New"/>
              <a:ea typeface="Courier New"/>
              <a:cs typeface="Courier New"/>
              <a:sym typeface="Courier New"/>
            </a:endParaRPr>
          </a:p>
          <a:p>
            <a:pPr indent="-211499" lvl="0" marL="457200" rtl="0" algn="l">
              <a:lnSpc>
                <a:spcPct val="100000"/>
              </a:lnSpc>
              <a:spcBef>
                <a:spcPts val="1000"/>
              </a:spcBef>
              <a:spcAft>
                <a:spcPts val="1000"/>
              </a:spcAft>
              <a:buClr>
                <a:schemeClr val="dk1"/>
              </a:buClr>
              <a:buSzPts val="1800"/>
              <a:buFont typeface="Courier New"/>
              <a:buChar char="👍"/>
            </a:pPr>
            <a:r>
              <a:rPr lang="en-GB">
                <a:solidFill>
                  <a:schemeClr val="dk1"/>
                </a:solidFill>
                <a:latin typeface="Courier New"/>
                <a:ea typeface="Courier New"/>
                <a:cs typeface="Courier New"/>
                <a:sym typeface="Courier New"/>
              </a:rPr>
              <a:t>All in-house, no 3rd party dependencies</a:t>
            </a:r>
            <a:endParaRPr>
              <a:solidFill>
                <a:schemeClr val="dk1"/>
              </a:solidFill>
              <a:latin typeface="Courier New"/>
              <a:ea typeface="Courier New"/>
              <a:cs typeface="Courier New"/>
              <a:sym typeface="Courier New"/>
            </a:endParaRPr>
          </a:p>
        </p:txBody>
      </p:sp>
      <p:pic>
        <p:nvPicPr>
          <p:cNvPr id="221" name="Google Shape;221;p40"/>
          <p:cNvPicPr preferRelativeResize="0"/>
          <p:nvPr/>
        </p:nvPicPr>
        <p:blipFill>
          <a:blip r:embed="rId3">
            <a:alphaModFix/>
          </a:blip>
          <a:stretch>
            <a:fillRect/>
          </a:stretch>
        </p:blipFill>
        <p:spPr>
          <a:xfrm>
            <a:off x="4721675" y="1076275"/>
            <a:ext cx="4205051" cy="3490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GB"/>
              <a:t>location autocomplete - data flow diagram</a:t>
            </a:r>
            <a:endParaRPr b="1"/>
          </a:p>
        </p:txBody>
      </p:sp>
      <p:sp>
        <p:nvSpPr>
          <p:cNvPr id="227" name="Google Shape;227;p41"/>
          <p:cNvSpPr/>
          <p:nvPr/>
        </p:nvSpPr>
        <p:spPr>
          <a:xfrm>
            <a:off x="166700" y="2364838"/>
            <a:ext cx="1705500" cy="919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t>User</a:t>
            </a:r>
            <a:endParaRPr sz="1800"/>
          </a:p>
        </p:txBody>
      </p:sp>
      <p:sp>
        <p:nvSpPr>
          <p:cNvPr id="228" name="Google Shape;228;p41"/>
          <p:cNvSpPr/>
          <p:nvPr/>
        </p:nvSpPr>
        <p:spPr>
          <a:xfrm>
            <a:off x="3578225" y="2352700"/>
            <a:ext cx="1705500" cy="919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t>Django REST</a:t>
            </a:r>
            <a:endParaRPr sz="1800"/>
          </a:p>
        </p:txBody>
      </p:sp>
      <p:sp>
        <p:nvSpPr>
          <p:cNvPr id="229" name="Google Shape;229;p41"/>
          <p:cNvSpPr/>
          <p:nvPr/>
        </p:nvSpPr>
        <p:spPr>
          <a:xfrm>
            <a:off x="7081925" y="2364850"/>
            <a:ext cx="1705500" cy="919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t>DigitalOcean storage</a:t>
            </a:r>
            <a:endParaRPr sz="1800"/>
          </a:p>
        </p:txBody>
      </p:sp>
      <p:cxnSp>
        <p:nvCxnSpPr>
          <p:cNvPr id="230" name="Google Shape;230;p41"/>
          <p:cNvCxnSpPr>
            <a:stCxn id="227" idx="0"/>
            <a:endCxn id="228" idx="0"/>
          </p:cNvCxnSpPr>
          <p:nvPr/>
        </p:nvCxnSpPr>
        <p:spPr>
          <a:xfrm rot="-5400000">
            <a:off x="2719250" y="653038"/>
            <a:ext cx="12000" cy="3411600"/>
          </a:xfrm>
          <a:prstGeom prst="curvedConnector3">
            <a:avLst>
              <a:gd fmla="val 4991146" name="adj1"/>
            </a:avLst>
          </a:prstGeom>
          <a:noFill/>
          <a:ln cap="flat" cmpd="sng" w="38100">
            <a:solidFill>
              <a:schemeClr val="dk2"/>
            </a:solidFill>
            <a:prstDash val="solid"/>
            <a:round/>
            <a:headEnd len="med" w="med" type="none"/>
            <a:tailEnd len="med" w="med" type="triangle"/>
          </a:ln>
        </p:spPr>
      </p:cxnSp>
      <p:cxnSp>
        <p:nvCxnSpPr>
          <p:cNvPr id="231" name="Google Shape;231;p41"/>
          <p:cNvCxnSpPr>
            <a:stCxn id="228" idx="0"/>
            <a:endCxn id="229" idx="0"/>
          </p:cNvCxnSpPr>
          <p:nvPr/>
        </p:nvCxnSpPr>
        <p:spPr>
          <a:xfrm flipH="1" rot="-5400000">
            <a:off x="6176675" y="607000"/>
            <a:ext cx="12300" cy="3503700"/>
          </a:xfrm>
          <a:prstGeom prst="curvedConnector3">
            <a:avLst>
              <a:gd fmla="val -4602033" name="adj1"/>
            </a:avLst>
          </a:prstGeom>
          <a:noFill/>
          <a:ln cap="flat" cmpd="sng" w="38100">
            <a:solidFill>
              <a:schemeClr val="dk2"/>
            </a:solidFill>
            <a:prstDash val="solid"/>
            <a:round/>
            <a:headEnd len="med" w="med" type="none"/>
            <a:tailEnd len="med" w="med" type="triangle"/>
          </a:ln>
        </p:spPr>
      </p:cxnSp>
      <p:cxnSp>
        <p:nvCxnSpPr>
          <p:cNvPr id="232" name="Google Shape;232;p41"/>
          <p:cNvCxnSpPr>
            <a:stCxn id="229" idx="2"/>
            <a:endCxn id="228" idx="2"/>
          </p:cNvCxnSpPr>
          <p:nvPr/>
        </p:nvCxnSpPr>
        <p:spPr>
          <a:xfrm flipH="1" rot="5400000">
            <a:off x="6176825" y="1526800"/>
            <a:ext cx="12000" cy="3503700"/>
          </a:xfrm>
          <a:prstGeom prst="curvedConnector3">
            <a:avLst>
              <a:gd fmla="val -4881875" name="adj1"/>
            </a:avLst>
          </a:prstGeom>
          <a:noFill/>
          <a:ln cap="flat" cmpd="sng" w="38100">
            <a:solidFill>
              <a:schemeClr val="dk2"/>
            </a:solidFill>
            <a:prstDash val="solid"/>
            <a:round/>
            <a:headEnd len="med" w="med" type="none"/>
            <a:tailEnd len="med" w="med" type="triangle"/>
          </a:ln>
        </p:spPr>
      </p:cxnSp>
      <p:cxnSp>
        <p:nvCxnSpPr>
          <p:cNvPr id="233" name="Google Shape;233;p41"/>
          <p:cNvCxnSpPr>
            <a:stCxn id="228" idx="2"/>
            <a:endCxn id="227" idx="2"/>
          </p:cNvCxnSpPr>
          <p:nvPr/>
        </p:nvCxnSpPr>
        <p:spPr>
          <a:xfrm rot="5400000">
            <a:off x="2719175" y="1572700"/>
            <a:ext cx="12000" cy="3411600"/>
          </a:xfrm>
          <a:prstGeom prst="curvedConnector3">
            <a:avLst>
              <a:gd fmla="val 5587917" name="adj1"/>
            </a:avLst>
          </a:prstGeom>
          <a:noFill/>
          <a:ln cap="flat" cmpd="sng" w="38100">
            <a:solidFill>
              <a:schemeClr val="dk2"/>
            </a:solidFill>
            <a:prstDash val="solid"/>
            <a:round/>
            <a:headEnd len="med" w="med" type="none"/>
            <a:tailEnd len="med" w="med" type="triangle"/>
          </a:ln>
        </p:spPr>
      </p:cxnSp>
      <p:sp>
        <p:nvSpPr>
          <p:cNvPr id="234" name="Google Shape;234;p41"/>
          <p:cNvSpPr txBox="1"/>
          <p:nvPr/>
        </p:nvSpPr>
        <p:spPr>
          <a:xfrm>
            <a:off x="1714325" y="1156825"/>
            <a:ext cx="2021700" cy="80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user coordinates,</a:t>
            </a:r>
            <a:endParaRPr/>
          </a:p>
          <a:p>
            <a:pPr indent="0" lvl="0" marL="0" rtl="0" algn="ctr">
              <a:spcBef>
                <a:spcPts val="0"/>
              </a:spcBef>
              <a:spcAft>
                <a:spcPts val="0"/>
              </a:spcAft>
              <a:buNone/>
            </a:pPr>
            <a:r>
              <a:rPr lang="en-GB"/>
              <a:t>search box input</a:t>
            </a:r>
            <a:endParaRPr/>
          </a:p>
        </p:txBody>
      </p:sp>
      <p:sp>
        <p:nvSpPr>
          <p:cNvPr id="235" name="Google Shape;235;p41"/>
          <p:cNvSpPr txBox="1"/>
          <p:nvPr/>
        </p:nvSpPr>
        <p:spPr>
          <a:xfrm>
            <a:off x="5109725" y="1357225"/>
            <a:ext cx="21462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database query</a:t>
            </a:r>
            <a:endParaRPr/>
          </a:p>
        </p:txBody>
      </p:sp>
      <p:sp>
        <p:nvSpPr>
          <p:cNvPr id="236" name="Google Shape;236;p41"/>
          <p:cNvSpPr txBox="1"/>
          <p:nvPr/>
        </p:nvSpPr>
        <p:spPr>
          <a:xfrm>
            <a:off x="5185925" y="3866850"/>
            <a:ext cx="22704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query set return</a:t>
            </a:r>
            <a:endParaRPr/>
          </a:p>
        </p:txBody>
      </p:sp>
      <p:sp>
        <p:nvSpPr>
          <p:cNvPr id="237" name="Google Shape;237;p41"/>
          <p:cNvSpPr txBox="1"/>
          <p:nvPr/>
        </p:nvSpPr>
        <p:spPr>
          <a:xfrm>
            <a:off x="1479975" y="3943050"/>
            <a:ext cx="2349300" cy="80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array of results containing:</a:t>
            </a:r>
            <a:endParaRPr/>
          </a:p>
          <a:p>
            <a:pPr indent="0" lvl="0" marL="0" rtl="0" algn="ctr">
              <a:spcBef>
                <a:spcPts val="0"/>
              </a:spcBef>
              <a:spcAft>
                <a:spcPts val="0"/>
              </a:spcAft>
              <a:buNone/>
            </a:pPr>
            <a:r>
              <a:rPr lang="en-GB"/>
              <a:t>latitude</a:t>
            </a:r>
            <a:r>
              <a:rPr lang="en-GB"/>
              <a:t>, longitude, unique ID, city name etc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par>
                                <p:cTn fill="hold" nodeType="with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GB"/>
              <a:t>m</a:t>
            </a:r>
            <a:r>
              <a:rPr b="1" lang="en-GB"/>
              <a:t>edia upload</a:t>
            </a:r>
            <a:endParaRPr>
              <a:latin typeface="Courier New"/>
              <a:ea typeface="Courier New"/>
              <a:cs typeface="Courier New"/>
              <a:sym typeface="Courier New"/>
            </a:endParaRPr>
          </a:p>
        </p:txBody>
      </p:sp>
      <p:sp>
        <p:nvSpPr>
          <p:cNvPr id="243" name="Google Shape;243;p4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GB" sz="2000">
                <a:solidFill>
                  <a:srgbClr val="202124"/>
                </a:solidFill>
                <a:latin typeface="Courier New"/>
                <a:ea typeface="Courier New"/>
                <a:cs typeface="Courier New"/>
                <a:sym typeface="Courier New"/>
              </a:rPr>
              <a:t>Goal:</a:t>
            </a:r>
            <a:r>
              <a:rPr lang="en-GB" sz="2000">
                <a:solidFill>
                  <a:srgbClr val="202124"/>
                </a:solidFill>
                <a:latin typeface="Courier New"/>
                <a:ea typeface="Courier New"/>
                <a:cs typeface="Courier New"/>
                <a:sym typeface="Courier New"/>
              </a:rPr>
              <a:t> Allow users to upload images to the arqive</a:t>
            </a:r>
            <a:endParaRPr sz="2000">
              <a:solidFill>
                <a:srgbClr val="202124"/>
              </a:solidFill>
              <a:latin typeface="Courier New"/>
              <a:ea typeface="Courier New"/>
              <a:cs typeface="Courier New"/>
              <a:sym typeface="Courier New"/>
            </a:endParaRPr>
          </a:p>
          <a:p>
            <a:pPr indent="0" lvl="0" marL="457200" rtl="0" algn="l">
              <a:lnSpc>
                <a:spcPct val="115000"/>
              </a:lnSpc>
              <a:spcBef>
                <a:spcPts val="0"/>
              </a:spcBef>
              <a:spcAft>
                <a:spcPts val="0"/>
              </a:spcAft>
              <a:buNone/>
            </a:pPr>
            <a:r>
              <a:rPr lang="en-GB" sz="2000">
                <a:solidFill>
                  <a:srgbClr val="202124"/>
                </a:solidFill>
                <a:latin typeface="Courier New"/>
                <a:ea typeface="Courier New"/>
                <a:cs typeface="Courier New"/>
                <a:sym typeface="Courier New"/>
              </a:rPr>
              <a:t>👀</a:t>
            </a:r>
            <a:r>
              <a:rPr lang="en-GB">
                <a:solidFill>
                  <a:srgbClr val="202124"/>
                </a:solidFill>
                <a:latin typeface="Courier New"/>
                <a:ea typeface="Courier New"/>
                <a:cs typeface="Courier New"/>
                <a:sym typeface="Courier New"/>
              </a:rPr>
              <a:t>	Maintains user’s privacy</a:t>
            </a:r>
            <a:endParaRPr>
              <a:solidFill>
                <a:srgbClr val="202124"/>
              </a:solidFill>
              <a:latin typeface="Courier New"/>
              <a:ea typeface="Courier New"/>
              <a:cs typeface="Courier New"/>
              <a:sym typeface="Courier New"/>
            </a:endParaRPr>
          </a:p>
          <a:p>
            <a:pPr indent="0" lvl="0" marL="457200" rtl="0" algn="l">
              <a:lnSpc>
                <a:spcPct val="115000"/>
              </a:lnSpc>
              <a:spcBef>
                <a:spcPts val="0"/>
              </a:spcBef>
              <a:spcAft>
                <a:spcPts val="0"/>
              </a:spcAft>
              <a:buNone/>
            </a:pPr>
            <a:r>
              <a:rPr lang="en-GB" sz="2100">
                <a:solidFill>
                  <a:srgbClr val="202124"/>
                </a:solidFill>
                <a:latin typeface="Courier New"/>
                <a:ea typeface="Courier New"/>
                <a:cs typeface="Courier New"/>
                <a:sym typeface="Courier New"/>
              </a:rPr>
              <a:t>🔐</a:t>
            </a:r>
            <a:r>
              <a:rPr lang="en-GB">
                <a:solidFill>
                  <a:srgbClr val="202124"/>
                </a:solidFill>
                <a:latin typeface="Courier New"/>
                <a:ea typeface="Courier New"/>
                <a:cs typeface="Courier New"/>
                <a:sym typeface="Courier New"/>
              </a:rPr>
              <a:t> Storage of images secured behind access keys</a:t>
            </a:r>
            <a:endParaRPr>
              <a:solidFill>
                <a:srgbClr val="202124"/>
              </a:solidFill>
              <a:latin typeface="Courier New"/>
              <a:ea typeface="Courier New"/>
              <a:cs typeface="Courier New"/>
              <a:sym typeface="Courier New"/>
            </a:endParaRPr>
          </a:p>
          <a:p>
            <a:pPr indent="0" lvl="0" marL="457200" rtl="0" algn="l">
              <a:lnSpc>
                <a:spcPct val="115000"/>
              </a:lnSpc>
              <a:spcBef>
                <a:spcPts val="0"/>
              </a:spcBef>
              <a:spcAft>
                <a:spcPts val="0"/>
              </a:spcAft>
              <a:buNone/>
            </a:pPr>
            <a:r>
              <a:rPr lang="en-GB" sz="2100">
                <a:solidFill>
                  <a:srgbClr val="202124"/>
                </a:solidFill>
                <a:latin typeface="Courier New"/>
                <a:ea typeface="Courier New"/>
                <a:cs typeface="Courier New"/>
                <a:sym typeface="Courier New"/>
              </a:rPr>
              <a:t>💰</a:t>
            </a:r>
            <a:r>
              <a:rPr lang="en-GB">
                <a:solidFill>
                  <a:srgbClr val="202124"/>
                </a:solidFill>
                <a:latin typeface="Courier New"/>
                <a:ea typeface="Courier New"/>
                <a:cs typeface="Courier New"/>
                <a:sym typeface="Courier New"/>
              </a:rPr>
              <a:t>	Cheap and easily scalable</a:t>
            </a:r>
            <a:endParaRPr>
              <a:solidFill>
                <a:srgbClr val="202124"/>
              </a:solidFill>
              <a:latin typeface="Courier New"/>
              <a:ea typeface="Courier New"/>
              <a:cs typeface="Courier New"/>
              <a:sym typeface="Courier New"/>
            </a:endParaRPr>
          </a:p>
          <a:p>
            <a:pPr indent="0" lvl="0" marL="457200" rtl="0" algn="l">
              <a:lnSpc>
                <a:spcPct val="115000"/>
              </a:lnSpc>
              <a:spcBef>
                <a:spcPts val="0"/>
              </a:spcBef>
              <a:spcAft>
                <a:spcPts val="0"/>
              </a:spcAft>
              <a:buNone/>
            </a:pPr>
            <a:r>
              <a:rPr lang="en-GB" sz="2000">
                <a:solidFill>
                  <a:srgbClr val="202124"/>
                </a:solidFill>
                <a:latin typeface="Courier New"/>
                <a:ea typeface="Courier New"/>
                <a:cs typeface="Courier New"/>
                <a:sym typeface="Courier New"/>
              </a:rPr>
              <a:t>🎥</a:t>
            </a:r>
            <a:r>
              <a:rPr lang="en-GB">
                <a:solidFill>
                  <a:srgbClr val="202124"/>
                </a:solidFill>
                <a:latin typeface="Courier New"/>
                <a:ea typeface="Courier New"/>
                <a:cs typeface="Courier New"/>
                <a:sym typeface="Courier New"/>
              </a:rPr>
              <a:t> Extensible for other formats</a:t>
            </a:r>
            <a:endParaRPr>
              <a:solidFill>
                <a:srgbClr val="202124"/>
              </a:solidFill>
              <a:latin typeface="Courier New"/>
              <a:ea typeface="Courier New"/>
              <a:cs typeface="Courier New"/>
              <a:sym typeface="Courier New"/>
            </a:endParaRPr>
          </a:p>
          <a:p>
            <a:pPr indent="0" lvl="0" marL="0" rtl="0" algn="l">
              <a:lnSpc>
                <a:spcPct val="115000"/>
              </a:lnSpc>
              <a:spcBef>
                <a:spcPts val="1000"/>
              </a:spcBef>
              <a:spcAft>
                <a:spcPts val="0"/>
              </a:spcAft>
              <a:buNone/>
            </a:pPr>
            <a:r>
              <a:rPr b="1" lang="en-GB" sz="2000">
                <a:solidFill>
                  <a:srgbClr val="202124"/>
                </a:solidFill>
                <a:latin typeface="Courier New"/>
                <a:ea typeface="Courier New"/>
                <a:cs typeface="Courier New"/>
                <a:sym typeface="Courier New"/>
              </a:rPr>
              <a:t>Status:</a:t>
            </a:r>
            <a:endParaRPr>
              <a:solidFill>
                <a:srgbClr val="202124"/>
              </a:solidFill>
              <a:latin typeface="Courier New"/>
              <a:ea typeface="Courier New"/>
              <a:cs typeface="Courier New"/>
              <a:sym typeface="Courier New"/>
            </a:endParaRPr>
          </a:p>
          <a:p>
            <a:pPr indent="0" lvl="0" marL="457200" rtl="0" algn="l">
              <a:lnSpc>
                <a:spcPct val="115000"/>
              </a:lnSpc>
              <a:spcBef>
                <a:spcPts val="0"/>
              </a:spcBef>
              <a:spcAft>
                <a:spcPts val="0"/>
              </a:spcAft>
              <a:buClr>
                <a:schemeClr val="dk1"/>
              </a:buClr>
              <a:buSzPts val="1100"/>
              <a:buFont typeface="Arial"/>
              <a:buNone/>
            </a:pPr>
            <a:r>
              <a:rPr lang="en-GB" sz="2100">
                <a:solidFill>
                  <a:srgbClr val="202124"/>
                </a:solidFill>
                <a:latin typeface="Courier New"/>
                <a:ea typeface="Courier New"/>
                <a:cs typeface="Courier New"/>
                <a:sym typeface="Courier New"/>
              </a:rPr>
              <a:t>🛠️</a:t>
            </a:r>
            <a:r>
              <a:rPr lang="en-GB">
                <a:solidFill>
                  <a:srgbClr val="202124"/>
                </a:solidFill>
                <a:latin typeface="Courier New"/>
                <a:ea typeface="Courier New"/>
                <a:cs typeface="Courier New"/>
                <a:sym typeface="Courier New"/>
              </a:rPr>
              <a:t> </a:t>
            </a:r>
            <a:r>
              <a:rPr lang="en-GB">
                <a:solidFill>
                  <a:srgbClr val="202124"/>
                </a:solidFill>
                <a:latin typeface="Courier New"/>
                <a:ea typeface="Courier New"/>
                <a:cs typeface="Courier New"/>
                <a:sym typeface="Courier New"/>
              </a:rPr>
              <a:t>Still working on Frontend implementation</a:t>
            </a:r>
            <a:endParaRPr>
              <a:solidFill>
                <a:srgbClr val="202124"/>
              </a:solidFill>
              <a:latin typeface="Courier New"/>
              <a:ea typeface="Courier New"/>
              <a:cs typeface="Courier New"/>
              <a:sym typeface="Courier New"/>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GB"/>
              <a:t>media upload - data flow diagram</a:t>
            </a:r>
            <a:endParaRPr b="1"/>
          </a:p>
        </p:txBody>
      </p:sp>
      <p:sp>
        <p:nvSpPr>
          <p:cNvPr id="249" name="Google Shape;249;p43"/>
          <p:cNvSpPr/>
          <p:nvPr/>
        </p:nvSpPr>
        <p:spPr>
          <a:xfrm>
            <a:off x="166700" y="2364838"/>
            <a:ext cx="1705500" cy="919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t>U</a:t>
            </a:r>
            <a:r>
              <a:rPr lang="en-GB" sz="1800"/>
              <a:t>ser</a:t>
            </a:r>
            <a:endParaRPr sz="1800"/>
          </a:p>
        </p:txBody>
      </p:sp>
      <p:sp>
        <p:nvSpPr>
          <p:cNvPr id="250" name="Google Shape;250;p43"/>
          <p:cNvSpPr/>
          <p:nvPr/>
        </p:nvSpPr>
        <p:spPr>
          <a:xfrm>
            <a:off x="3806825" y="2352700"/>
            <a:ext cx="1705500" cy="919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t>Django REST</a:t>
            </a:r>
            <a:endParaRPr sz="1800"/>
          </a:p>
        </p:txBody>
      </p:sp>
      <p:sp>
        <p:nvSpPr>
          <p:cNvPr id="251" name="Google Shape;251;p43"/>
          <p:cNvSpPr/>
          <p:nvPr/>
        </p:nvSpPr>
        <p:spPr>
          <a:xfrm>
            <a:off x="7081925" y="2364850"/>
            <a:ext cx="1705500" cy="919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t>DigitalOcean storage</a:t>
            </a:r>
            <a:endParaRPr sz="1800"/>
          </a:p>
        </p:txBody>
      </p:sp>
      <p:cxnSp>
        <p:nvCxnSpPr>
          <p:cNvPr id="252" name="Google Shape;252;p43"/>
          <p:cNvCxnSpPr>
            <a:stCxn id="249" idx="0"/>
            <a:endCxn id="251" idx="0"/>
          </p:cNvCxnSpPr>
          <p:nvPr/>
        </p:nvCxnSpPr>
        <p:spPr>
          <a:xfrm flipH="1" rot="-5400000">
            <a:off x="4476800" y="-1092512"/>
            <a:ext cx="600" cy="6915300"/>
          </a:xfrm>
          <a:prstGeom prst="curvedConnector3">
            <a:avLst>
              <a:gd fmla="val -158393750" name="adj1"/>
            </a:avLst>
          </a:prstGeom>
          <a:noFill/>
          <a:ln cap="flat" cmpd="sng" w="38100">
            <a:solidFill>
              <a:schemeClr val="dk2"/>
            </a:solidFill>
            <a:prstDash val="solid"/>
            <a:round/>
            <a:headEnd len="med" w="med" type="none"/>
            <a:tailEnd len="med" w="med" type="stealth"/>
          </a:ln>
        </p:spPr>
      </p:cxnSp>
      <p:sp>
        <p:nvSpPr>
          <p:cNvPr id="253" name="Google Shape;253;p43"/>
          <p:cNvSpPr txBox="1"/>
          <p:nvPr/>
        </p:nvSpPr>
        <p:spPr>
          <a:xfrm>
            <a:off x="3197000" y="975275"/>
            <a:ext cx="25602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URL accesses image</a:t>
            </a:r>
            <a:endParaRPr sz="1500"/>
          </a:p>
        </p:txBody>
      </p:sp>
      <p:cxnSp>
        <p:nvCxnSpPr>
          <p:cNvPr id="254" name="Google Shape;254;p43"/>
          <p:cNvCxnSpPr>
            <a:stCxn id="250" idx="2"/>
            <a:endCxn id="249" idx="2"/>
          </p:cNvCxnSpPr>
          <p:nvPr/>
        </p:nvCxnSpPr>
        <p:spPr>
          <a:xfrm rot="5400000">
            <a:off x="2833475" y="1458400"/>
            <a:ext cx="12000" cy="3640200"/>
          </a:xfrm>
          <a:prstGeom prst="curvedConnector3">
            <a:avLst>
              <a:gd fmla="val 5508333" name="adj1"/>
            </a:avLst>
          </a:prstGeom>
          <a:noFill/>
          <a:ln cap="flat" cmpd="sng" w="38100">
            <a:solidFill>
              <a:schemeClr val="dk2"/>
            </a:solidFill>
            <a:prstDash val="solid"/>
            <a:round/>
            <a:headEnd len="med" w="med" type="none"/>
            <a:tailEnd len="med" w="med" type="stealth"/>
          </a:ln>
        </p:spPr>
      </p:cxnSp>
      <p:sp>
        <p:nvSpPr>
          <p:cNvPr id="255" name="Google Shape;255;p43"/>
          <p:cNvSpPr txBox="1"/>
          <p:nvPr/>
        </p:nvSpPr>
        <p:spPr>
          <a:xfrm>
            <a:off x="1827500" y="3933500"/>
            <a:ext cx="2024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chemeClr val="dk1"/>
                </a:solidFill>
              </a:rPr>
              <a:t>URLs encoded with access tokens</a:t>
            </a:r>
            <a:endParaRPr/>
          </a:p>
        </p:txBody>
      </p:sp>
      <p:cxnSp>
        <p:nvCxnSpPr>
          <p:cNvPr id="256" name="Google Shape;256;p43"/>
          <p:cNvCxnSpPr/>
          <p:nvPr/>
        </p:nvCxnSpPr>
        <p:spPr>
          <a:xfrm flipH="1" rot="10800000">
            <a:off x="1872200" y="2812738"/>
            <a:ext cx="1934700" cy="12000"/>
          </a:xfrm>
          <a:prstGeom prst="curvedConnector3">
            <a:avLst>
              <a:gd fmla="val 49998" name="adj1"/>
            </a:avLst>
          </a:prstGeom>
          <a:noFill/>
          <a:ln cap="flat" cmpd="sng" w="38100">
            <a:solidFill>
              <a:schemeClr val="dk2"/>
            </a:solidFill>
            <a:prstDash val="solid"/>
            <a:round/>
            <a:headEnd len="med" w="med" type="none"/>
            <a:tailEnd len="med" w="med" type="stealth"/>
          </a:ln>
        </p:spPr>
      </p:cxnSp>
      <p:sp>
        <p:nvSpPr>
          <p:cNvPr id="257" name="Google Shape;257;p43"/>
          <p:cNvSpPr txBox="1"/>
          <p:nvPr/>
        </p:nvSpPr>
        <p:spPr>
          <a:xfrm>
            <a:off x="1872200" y="2404450"/>
            <a:ext cx="18108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solidFill>
                  <a:schemeClr val="dk1"/>
                </a:solidFill>
              </a:rPr>
              <a:t>m</a:t>
            </a:r>
            <a:r>
              <a:rPr lang="en-GB">
                <a:solidFill>
                  <a:schemeClr val="dk1"/>
                </a:solidFill>
              </a:rPr>
              <a:t>edia with post ID</a:t>
            </a:r>
            <a:endParaRPr>
              <a:solidFill>
                <a:schemeClr val="dk1"/>
              </a:solidFill>
            </a:endParaRPr>
          </a:p>
          <a:p>
            <a:pPr indent="0" lvl="0" marL="0" rtl="0" algn="l">
              <a:spcBef>
                <a:spcPts val="0"/>
              </a:spcBef>
              <a:spcAft>
                <a:spcPts val="0"/>
              </a:spcAft>
              <a:buNone/>
            </a:pPr>
            <a:r>
              <a:t/>
            </a:r>
            <a:endParaRPr/>
          </a:p>
        </p:txBody>
      </p:sp>
      <p:cxnSp>
        <p:nvCxnSpPr>
          <p:cNvPr id="258" name="Google Shape;258;p43"/>
          <p:cNvCxnSpPr/>
          <p:nvPr/>
        </p:nvCxnSpPr>
        <p:spPr>
          <a:xfrm>
            <a:off x="5512325" y="2812600"/>
            <a:ext cx="1569600" cy="12300"/>
          </a:xfrm>
          <a:prstGeom prst="curvedConnector3">
            <a:avLst>
              <a:gd fmla="val 50000" name="adj1"/>
            </a:avLst>
          </a:prstGeom>
          <a:noFill/>
          <a:ln cap="flat" cmpd="sng" w="38100">
            <a:solidFill>
              <a:schemeClr val="dk2"/>
            </a:solidFill>
            <a:prstDash val="solid"/>
            <a:round/>
            <a:headEnd len="med" w="med" type="none"/>
            <a:tailEnd len="med" w="med" type="stealth"/>
          </a:ln>
        </p:spPr>
      </p:cxnSp>
      <p:sp>
        <p:nvSpPr>
          <p:cNvPr id="259" name="Google Shape;259;p43"/>
          <p:cNvSpPr txBox="1"/>
          <p:nvPr/>
        </p:nvSpPr>
        <p:spPr>
          <a:xfrm>
            <a:off x="5701675" y="2443175"/>
            <a:ext cx="12858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m</a:t>
            </a:r>
            <a:r>
              <a:rPr lang="en-GB"/>
              <a:t>edia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t>agenda</a:t>
            </a:r>
            <a:endParaRPr b="1"/>
          </a:p>
        </p:txBody>
      </p:sp>
      <p:sp>
        <p:nvSpPr>
          <p:cNvPr id="115" name="Google Shape;115;p26"/>
          <p:cNvSpPr txBox="1"/>
          <p:nvPr>
            <p:ph idx="1" type="body"/>
          </p:nvPr>
        </p:nvSpPr>
        <p:spPr>
          <a:xfrm>
            <a:off x="311700" y="1017725"/>
            <a:ext cx="8521200" cy="3416400"/>
          </a:xfrm>
          <a:prstGeom prst="rect">
            <a:avLst/>
          </a:prstGeom>
          <a:noFill/>
          <a:ln>
            <a:noFill/>
          </a:ln>
        </p:spPr>
        <p:txBody>
          <a:bodyPr anchorCtr="0" anchor="t" bIns="91425" lIns="91425" spcFirstLastPara="1" rIns="91425" wrap="square" tIns="91425">
            <a:noAutofit/>
          </a:bodyPr>
          <a:lstStyle/>
          <a:p>
            <a:pPr indent="0" lvl="0" marL="630000" rtl="0" algn="l">
              <a:lnSpc>
                <a:spcPct val="150000"/>
              </a:lnSpc>
              <a:spcBef>
                <a:spcPts val="1000"/>
              </a:spcBef>
              <a:spcAft>
                <a:spcPts val="0"/>
              </a:spcAft>
              <a:buNone/>
            </a:pPr>
            <a:r>
              <a:rPr lang="en-GB">
                <a:solidFill>
                  <a:schemeClr val="dk1"/>
                </a:solidFill>
                <a:latin typeface="Courier New"/>
                <a:ea typeface="Courier New"/>
                <a:cs typeface="Courier New"/>
                <a:sym typeface="Courier New"/>
              </a:rPr>
              <a:t>introduction</a:t>
            </a:r>
            <a:endParaRPr>
              <a:solidFill>
                <a:schemeClr val="dk1"/>
              </a:solidFill>
              <a:latin typeface="Courier New"/>
              <a:ea typeface="Courier New"/>
              <a:cs typeface="Courier New"/>
              <a:sym typeface="Courier New"/>
            </a:endParaRPr>
          </a:p>
          <a:p>
            <a:pPr indent="0" lvl="0" marL="630000" rtl="0" algn="l">
              <a:lnSpc>
                <a:spcPct val="150000"/>
              </a:lnSpc>
              <a:spcBef>
                <a:spcPts val="0"/>
              </a:spcBef>
              <a:spcAft>
                <a:spcPts val="0"/>
              </a:spcAft>
              <a:buNone/>
            </a:pPr>
            <a:r>
              <a:rPr lang="en-GB">
                <a:solidFill>
                  <a:schemeClr val="dk1"/>
                </a:solidFill>
                <a:latin typeface="Courier New"/>
                <a:ea typeface="Courier New"/>
                <a:cs typeface="Courier New"/>
                <a:sym typeface="Courier New"/>
              </a:rPr>
              <a:t>project goals</a:t>
            </a:r>
            <a:endParaRPr>
              <a:solidFill>
                <a:schemeClr val="dk1"/>
              </a:solidFill>
              <a:latin typeface="Courier New"/>
              <a:ea typeface="Courier New"/>
              <a:cs typeface="Courier New"/>
              <a:sym typeface="Courier New"/>
            </a:endParaRPr>
          </a:p>
          <a:p>
            <a:pPr indent="0" lvl="0" marL="630000" rtl="0" algn="l">
              <a:lnSpc>
                <a:spcPct val="150000"/>
              </a:lnSpc>
              <a:spcBef>
                <a:spcPts val="0"/>
              </a:spcBef>
              <a:spcAft>
                <a:spcPts val="0"/>
              </a:spcAft>
              <a:buNone/>
            </a:pPr>
            <a:r>
              <a:rPr lang="en-GB">
                <a:solidFill>
                  <a:schemeClr val="dk1"/>
                </a:solidFill>
                <a:latin typeface="Courier New"/>
                <a:ea typeface="Courier New"/>
                <a:cs typeface="Courier New"/>
                <a:sym typeface="Courier New"/>
              </a:rPr>
              <a:t>final outcomes</a:t>
            </a:r>
            <a:endParaRPr>
              <a:solidFill>
                <a:schemeClr val="dk1"/>
              </a:solidFill>
              <a:latin typeface="Courier New"/>
              <a:ea typeface="Courier New"/>
              <a:cs typeface="Courier New"/>
              <a:sym typeface="Courier New"/>
            </a:endParaRPr>
          </a:p>
          <a:p>
            <a:pPr indent="0" lvl="0" marL="630000" rtl="0" algn="l">
              <a:lnSpc>
                <a:spcPct val="150000"/>
              </a:lnSpc>
              <a:spcBef>
                <a:spcPts val="0"/>
              </a:spcBef>
              <a:spcAft>
                <a:spcPts val="0"/>
              </a:spcAft>
              <a:buNone/>
            </a:pPr>
            <a:r>
              <a:rPr lang="en-GB">
                <a:solidFill>
                  <a:schemeClr val="dk1"/>
                </a:solidFill>
                <a:latin typeface="Courier New"/>
                <a:ea typeface="Courier New"/>
                <a:cs typeface="Courier New"/>
                <a:sym typeface="Courier New"/>
              </a:rPr>
              <a:t>challenges</a:t>
            </a:r>
            <a:endParaRPr>
              <a:solidFill>
                <a:schemeClr val="dk1"/>
              </a:solidFill>
              <a:latin typeface="Courier New"/>
              <a:ea typeface="Courier New"/>
              <a:cs typeface="Courier New"/>
              <a:sym typeface="Courier New"/>
            </a:endParaRPr>
          </a:p>
          <a:p>
            <a:pPr indent="0" lvl="0" marL="630000" rtl="0" algn="l">
              <a:lnSpc>
                <a:spcPct val="150000"/>
              </a:lnSpc>
              <a:spcBef>
                <a:spcPts val="0"/>
              </a:spcBef>
              <a:spcAft>
                <a:spcPts val="0"/>
              </a:spcAft>
              <a:buNone/>
            </a:pPr>
            <a:r>
              <a:rPr lang="en-GB">
                <a:solidFill>
                  <a:schemeClr val="dk1"/>
                </a:solidFill>
                <a:latin typeface="Courier New"/>
                <a:ea typeface="Courier New"/>
                <a:cs typeface="Courier New"/>
                <a:sym typeface="Courier New"/>
              </a:rPr>
              <a:t>conclusion</a:t>
            </a:r>
            <a:endParaRPr>
              <a:solidFill>
                <a:schemeClr val="dk1"/>
              </a:solidFill>
              <a:latin typeface="Courier New"/>
              <a:ea typeface="Courier New"/>
              <a:cs typeface="Courier New"/>
              <a:sym typeface="Courier New"/>
            </a:endParaRPr>
          </a:p>
          <a:p>
            <a:pPr indent="0" lvl="0" marL="630000" rtl="0" algn="l">
              <a:lnSpc>
                <a:spcPct val="150000"/>
              </a:lnSpc>
              <a:spcBef>
                <a:spcPts val="0"/>
              </a:spcBef>
              <a:spcAft>
                <a:spcPts val="0"/>
              </a:spcAft>
              <a:buNone/>
            </a:pPr>
            <a:r>
              <a:rPr lang="en-GB">
                <a:solidFill>
                  <a:schemeClr val="dk1"/>
                </a:solidFill>
                <a:latin typeface="Courier New"/>
                <a:ea typeface="Courier New"/>
                <a:cs typeface="Courier New"/>
                <a:sym typeface="Courier New"/>
              </a:rPr>
              <a:t>demonstration</a:t>
            </a:r>
            <a:endParaRPr>
              <a:solidFill>
                <a:schemeClr val="dk1"/>
              </a:solidFill>
              <a:latin typeface="Courier New"/>
              <a:ea typeface="Courier New"/>
              <a:cs typeface="Courier New"/>
              <a:sym typeface="Courier New"/>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GB"/>
              <a:t>media upload - storing images</a:t>
            </a:r>
            <a:endParaRPr>
              <a:latin typeface="Courier New"/>
              <a:ea typeface="Courier New"/>
              <a:cs typeface="Courier New"/>
              <a:sym typeface="Courier New"/>
            </a:endParaRPr>
          </a:p>
        </p:txBody>
      </p:sp>
      <p:sp>
        <p:nvSpPr>
          <p:cNvPr id="265" name="Google Shape;265;p44"/>
          <p:cNvSpPr/>
          <p:nvPr/>
        </p:nvSpPr>
        <p:spPr>
          <a:xfrm>
            <a:off x="166700" y="2364838"/>
            <a:ext cx="1705500" cy="919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t>User</a:t>
            </a:r>
            <a:endParaRPr sz="1800"/>
          </a:p>
        </p:txBody>
      </p:sp>
      <p:sp>
        <p:nvSpPr>
          <p:cNvPr id="266" name="Google Shape;266;p44"/>
          <p:cNvSpPr/>
          <p:nvPr/>
        </p:nvSpPr>
        <p:spPr>
          <a:xfrm>
            <a:off x="3806825" y="2352700"/>
            <a:ext cx="1705500" cy="919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800">
                <a:solidFill>
                  <a:schemeClr val="dk1"/>
                </a:solidFill>
              </a:rPr>
              <a:t>Django REST</a:t>
            </a:r>
            <a:endParaRPr sz="1800"/>
          </a:p>
        </p:txBody>
      </p:sp>
      <p:sp>
        <p:nvSpPr>
          <p:cNvPr id="267" name="Google Shape;267;p44"/>
          <p:cNvSpPr/>
          <p:nvPr/>
        </p:nvSpPr>
        <p:spPr>
          <a:xfrm>
            <a:off x="7081925" y="2364850"/>
            <a:ext cx="1705500" cy="919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t>DigitalOcean storage</a:t>
            </a:r>
            <a:endParaRPr sz="1800"/>
          </a:p>
        </p:txBody>
      </p:sp>
      <p:cxnSp>
        <p:nvCxnSpPr>
          <p:cNvPr id="268" name="Google Shape;268;p44"/>
          <p:cNvCxnSpPr/>
          <p:nvPr/>
        </p:nvCxnSpPr>
        <p:spPr>
          <a:xfrm flipH="1" rot="10800000">
            <a:off x="1872200" y="2812738"/>
            <a:ext cx="1934700" cy="12000"/>
          </a:xfrm>
          <a:prstGeom prst="curvedConnector3">
            <a:avLst>
              <a:gd fmla="val 49998" name="adj1"/>
            </a:avLst>
          </a:prstGeom>
          <a:noFill/>
          <a:ln cap="flat" cmpd="sng" w="38100">
            <a:solidFill>
              <a:schemeClr val="dk2"/>
            </a:solidFill>
            <a:prstDash val="solid"/>
            <a:round/>
            <a:headEnd len="med" w="med" type="none"/>
            <a:tailEnd len="med" w="med" type="stealth"/>
          </a:ln>
        </p:spPr>
      </p:cxnSp>
      <p:sp>
        <p:nvSpPr>
          <p:cNvPr id="269" name="Google Shape;269;p44"/>
          <p:cNvSpPr txBox="1"/>
          <p:nvPr/>
        </p:nvSpPr>
        <p:spPr>
          <a:xfrm>
            <a:off x="1872200" y="2427725"/>
            <a:ext cx="18108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solidFill>
                  <a:schemeClr val="dk1"/>
                </a:solidFill>
              </a:rPr>
              <a:t>media with post ID</a:t>
            </a:r>
            <a:endParaRPr>
              <a:solidFill>
                <a:schemeClr val="dk1"/>
              </a:solidFill>
            </a:endParaRPr>
          </a:p>
          <a:p>
            <a:pPr indent="0" lvl="0" marL="0" rtl="0" algn="l">
              <a:spcBef>
                <a:spcPts val="0"/>
              </a:spcBef>
              <a:spcAft>
                <a:spcPts val="0"/>
              </a:spcAft>
              <a:buNone/>
            </a:pPr>
            <a:r>
              <a:t/>
            </a:r>
            <a:endParaRPr/>
          </a:p>
        </p:txBody>
      </p:sp>
      <p:cxnSp>
        <p:nvCxnSpPr>
          <p:cNvPr id="270" name="Google Shape;270;p44"/>
          <p:cNvCxnSpPr/>
          <p:nvPr/>
        </p:nvCxnSpPr>
        <p:spPr>
          <a:xfrm>
            <a:off x="5512325" y="2812600"/>
            <a:ext cx="1569600" cy="12300"/>
          </a:xfrm>
          <a:prstGeom prst="curvedConnector3">
            <a:avLst>
              <a:gd fmla="val 50000" name="adj1"/>
            </a:avLst>
          </a:prstGeom>
          <a:noFill/>
          <a:ln cap="flat" cmpd="sng" w="38100">
            <a:solidFill>
              <a:schemeClr val="dk2"/>
            </a:solidFill>
            <a:prstDash val="solid"/>
            <a:round/>
            <a:headEnd len="med" w="med" type="none"/>
            <a:tailEnd len="med" w="med" type="stealth"/>
          </a:ln>
        </p:spPr>
      </p:cxnSp>
      <p:sp>
        <p:nvSpPr>
          <p:cNvPr id="271" name="Google Shape;271;p44"/>
          <p:cNvSpPr txBox="1"/>
          <p:nvPr/>
        </p:nvSpPr>
        <p:spPr>
          <a:xfrm>
            <a:off x="5701675" y="2443175"/>
            <a:ext cx="1285800" cy="36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t>m</a:t>
            </a:r>
            <a:r>
              <a:rPr lang="en-GB"/>
              <a:t>edia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1000"/>
                                        <p:tgtEl>
                                          <p:spTgt spid="269"/>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GB"/>
              <a:t>media upload - serving images</a:t>
            </a:r>
            <a:endParaRPr>
              <a:latin typeface="Courier New"/>
              <a:ea typeface="Courier New"/>
              <a:cs typeface="Courier New"/>
              <a:sym typeface="Courier New"/>
            </a:endParaRPr>
          </a:p>
        </p:txBody>
      </p:sp>
      <p:sp>
        <p:nvSpPr>
          <p:cNvPr id="277" name="Google Shape;277;p45"/>
          <p:cNvSpPr/>
          <p:nvPr/>
        </p:nvSpPr>
        <p:spPr>
          <a:xfrm>
            <a:off x="166700" y="2364838"/>
            <a:ext cx="1705500" cy="919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t>User</a:t>
            </a:r>
            <a:endParaRPr sz="1800"/>
          </a:p>
        </p:txBody>
      </p:sp>
      <p:sp>
        <p:nvSpPr>
          <p:cNvPr id="278" name="Google Shape;278;p45"/>
          <p:cNvSpPr/>
          <p:nvPr/>
        </p:nvSpPr>
        <p:spPr>
          <a:xfrm>
            <a:off x="3806825" y="2352700"/>
            <a:ext cx="1705500" cy="919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800">
                <a:solidFill>
                  <a:schemeClr val="dk1"/>
                </a:solidFill>
              </a:rPr>
              <a:t>Django REST</a:t>
            </a:r>
            <a:endParaRPr sz="1800"/>
          </a:p>
        </p:txBody>
      </p:sp>
      <p:sp>
        <p:nvSpPr>
          <p:cNvPr id="279" name="Google Shape;279;p45"/>
          <p:cNvSpPr/>
          <p:nvPr/>
        </p:nvSpPr>
        <p:spPr>
          <a:xfrm>
            <a:off x="7081925" y="2364850"/>
            <a:ext cx="1705500" cy="919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800"/>
              <a:t>DigitalOcean storage</a:t>
            </a:r>
            <a:endParaRPr sz="1800"/>
          </a:p>
        </p:txBody>
      </p:sp>
      <p:cxnSp>
        <p:nvCxnSpPr>
          <p:cNvPr id="280" name="Google Shape;280;p45"/>
          <p:cNvCxnSpPr>
            <a:stCxn id="277" idx="0"/>
            <a:endCxn id="279" idx="0"/>
          </p:cNvCxnSpPr>
          <p:nvPr/>
        </p:nvCxnSpPr>
        <p:spPr>
          <a:xfrm flipH="1" rot="-5400000">
            <a:off x="4476800" y="-1092512"/>
            <a:ext cx="600" cy="6915300"/>
          </a:xfrm>
          <a:prstGeom prst="curvedConnector3">
            <a:avLst>
              <a:gd fmla="val -158393750" name="adj1"/>
            </a:avLst>
          </a:prstGeom>
          <a:noFill/>
          <a:ln cap="flat" cmpd="sng" w="38100">
            <a:solidFill>
              <a:schemeClr val="dk2"/>
            </a:solidFill>
            <a:prstDash val="solid"/>
            <a:round/>
            <a:headEnd len="med" w="med" type="none"/>
            <a:tailEnd len="med" w="med" type="stealth"/>
          </a:ln>
        </p:spPr>
      </p:cxnSp>
      <p:sp>
        <p:nvSpPr>
          <p:cNvPr id="281" name="Google Shape;281;p45"/>
          <p:cNvSpPr txBox="1"/>
          <p:nvPr/>
        </p:nvSpPr>
        <p:spPr>
          <a:xfrm>
            <a:off x="3197000" y="1017725"/>
            <a:ext cx="25602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500"/>
              <a:t>URL accesses Image</a:t>
            </a:r>
            <a:endParaRPr sz="1500"/>
          </a:p>
        </p:txBody>
      </p:sp>
      <p:cxnSp>
        <p:nvCxnSpPr>
          <p:cNvPr id="282" name="Google Shape;282;p45"/>
          <p:cNvCxnSpPr>
            <a:stCxn id="278" idx="2"/>
            <a:endCxn id="277" idx="2"/>
          </p:cNvCxnSpPr>
          <p:nvPr/>
        </p:nvCxnSpPr>
        <p:spPr>
          <a:xfrm rot="5400000">
            <a:off x="2833475" y="1458400"/>
            <a:ext cx="12000" cy="3640200"/>
          </a:xfrm>
          <a:prstGeom prst="curvedConnector3">
            <a:avLst>
              <a:gd fmla="val 5508333" name="adj1"/>
            </a:avLst>
          </a:prstGeom>
          <a:noFill/>
          <a:ln cap="flat" cmpd="sng" w="38100">
            <a:solidFill>
              <a:schemeClr val="dk2"/>
            </a:solidFill>
            <a:prstDash val="solid"/>
            <a:round/>
            <a:headEnd len="med" w="med" type="none"/>
            <a:tailEnd len="med" w="med" type="stealth"/>
          </a:ln>
        </p:spPr>
      </p:cxnSp>
      <p:sp>
        <p:nvSpPr>
          <p:cNvPr id="283" name="Google Shape;283;p45"/>
          <p:cNvSpPr txBox="1"/>
          <p:nvPr/>
        </p:nvSpPr>
        <p:spPr>
          <a:xfrm>
            <a:off x="1827500" y="3933500"/>
            <a:ext cx="2024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t>URLs encoded with access tokens</a:t>
            </a:r>
            <a:endParaRPr/>
          </a:p>
        </p:txBody>
      </p:sp>
      <p:cxnSp>
        <p:nvCxnSpPr>
          <p:cNvPr id="284" name="Google Shape;284;p45"/>
          <p:cNvCxnSpPr/>
          <p:nvPr/>
        </p:nvCxnSpPr>
        <p:spPr>
          <a:xfrm flipH="1" rot="10800000">
            <a:off x="1872200" y="2812738"/>
            <a:ext cx="1934700" cy="12000"/>
          </a:xfrm>
          <a:prstGeom prst="curvedConnector3">
            <a:avLst>
              <a:gd fmla="val 49998" name="adj1"/>
            </a:avLst>
          </a:prstGeom>
          <a:noFill/>
          <a:ln cap="flat" cmpd="sng" w="38100">
            <a:solidFill>
              <a:schemeClr val="dk2"/>
            </a:solidFill>
            <a:prstDash val="solid"/>
            <a:round/>
            <a:headEnd len="med" w="med" type="none"/>
            <a:tailEnd len="med" w="med" type="stealth"/>
          </a:ln>
        </p:spPr>
      </p:cxnSp>
      <p:sp>
        <p:nvSpPr>
          <p:cNvPr id="285" name="Google Shape;285;p45"/>
          <p:cNvSpPr txBox="1"/>
          <p:nvPr/>
        </p:nvSpPr>
        <p:spPr>
          <a:xfrm>
            <a:off x="1843625" y="2419775"/>
            <a:ext cx="18108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a:solidFill>
                  <a:schemeClr val="dk1"/>
                </a:solidFill>
              </a:rPr>
              <a:t>user requests page</a:t>
            </a:r>
            <a:endParaRPr>
              <a:solidFill>
                <a:schemeClr val="dk1"/>
              </a:solidFill>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delete and disown post</a:t>
            </a:r>
            <a:endParaRPr b="1"/>
          </a:p>
        </p:txBody>
      </p:sp>
      <p:sp>
        <p:nvSpPr>
          <p:cNvPr id="291" name="Google Shape;291;p46"/>
          <p:cNvSpPr txBox="1"/>
          <p:nvPr>
            <p:ph idx="1" type="body"/>
          </p:nvPr>
        </p:nvSpPr>
        <p:spPr>
          <a:xfrm>
            <a:off x="311700" y="1152475"/>
            <a:ext cx="46665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b="1" lang="en-GB" sz="2035">
                <a:solidFill>
                  <a:schemeClr val="dk1"/>
                </a:solidFill>
                <a:latin typeface="Courier New"/>
                <a:ea typeface="Courier New"/>
                <a:cs typeface="Courier New"/>
                <a:sym typeface="Courier New"/>
              </a:rPr>
              <a:t>In order to preserve history u</a:t>
            </a:r>
            <a:r>
              <a:rPr b="1" lang="en-GB" sz="2035">
                <a:solidFill>
                  <a:schemeClr val="dk1"/>
                </a:solidFill>
                <a:latin typeface="Courier New"/>
                <a:ea typeface="Courier New"/>
                <a:cs typeface="Courier New"/>
                <a:sym typeface="Courier New"/>
              </a:rPr>
              <a:t>sers c</a:t>
            </a:r>
            <a:r>
              <a:rPr b="1" lang="en-GB" sz="2035">
                <a:solidFill>
                  <a:schemeClr val="dk1"/>
                </a:solidFill>
                <a:latin typeface="Courier New"/>
                <a:ea typeface="Courier New"/>
                <a:cs typeface="Courier New"/>
                <a:sym typeface="Courier New"/>
              </a:rPr>
              <a:t>an now:</a:t>
            </a:r>
            <a:endParaRPr b="1" sz="2035">
              <a:solidFill>
                <a:schemeClr val="dk1"/>
              </a:solidFill>
              <a:latin typeface="Courier New"/>
              <a:ea typeface="Courier New"/>
              <a:cs typeface="Courier New"/>
              <a:sym typeface="Courier New"/>
            </a:endParaRPr>
          </a:p>
          <a:p>
            <a:pPr indent="-325755" lvl="0" marL="457200" rtl="0" algn="l">
              <a:spcBef>
                <a:spcPts val="1000"/>
              </a:spcBef>
              <a:spcAft>
                <a:spcPts val="0"/>
              </a:spcAft>
              <a:buClr>
                <a:schemeClr val="dk1"/>
              </a:buClr>
              <a:buSzPct val="100000"/>
              <a:buFont typeface="Courier New"/>
              <a:buChar char="○"/>
            </a:pPr>
            <a:r>
              <a:rPr lang="en-GB">
                <a:solidFill>
                  <a:schemeClr val="dk1"/>
                </a:solidFill>
                <a:latin typeface="Courier New"/>
                <a:ea typeface="Courier New"/>
                <a:cs typeface="Courier New"/>
                <a:sym typeface="Courier New"/>
              </a:rPr>
              <a:t>d</a:t>
            </a:r>
            <a:r>
              <a:rPr lang="en-GB">
                <a:solidFill>
                  <a:schemeClr val="dk1"/>
                </a:solidFill>
                <a:latin typeface="Courier New"/>
                <a:ea typeface="Courier New"/>
                <a:cs typeface="Courier New"/>
                <a:sym typeface="Courier New"/>
              </a:rPr>
              <a:t>elete their account while keeping their posts on the site.</a:t>
            </a:r>
            <a:endParaRPr>
              <a:solidFill>
                <a:schemeClr val="dk1"/>
              </a:solidFill>
              <a:latin typeface="Courier New"/>
              <a:ea typeface="Courier New"/>
              <a:cs typeface="Courier New"/>
              <a:sym typeface="Courier New"/>
            </a:endParaRPr>
          </a:p>
          <a:p>
            <a:pPr indent="-325755" lvl="0" marL="457200" rtl="0" algn="l">
              <a:spcBef>
                <a:spcPts val="1000"/>
              </a:spcBef>
              <a:spcAft>
                <a:spcPts val="0"/>
              </a:spcAft>
              <a:buClr>
                <a:schemeClr val="dk1"/>
              </a:buClr>
              <a:buSzPct val="100000"/>
              <a:buFont typeface="Courier New"/>
              <a:buChar char="○"/>
            </a:pPr>
            <a:r>
              <a:rPr lang="en-GB">
                <a:solidFill>
                  <a:schemeClr val="dk1"/>
                </a:solidFill>
                <a:latin typeface="Courier New"/>
                <a:ea typeface="Courier New"/>
                <a:cs typeface="Courier New"/>
                <a:sym typeface="Courier New"/>
              </a:rPr>
              <a:t>dissociate</a:t>
            </a:r>
            <a:r>
              <a:rPr lang="en-GB">
                <a:solidFill>
                  <a:schemeClr val="dk1"/>
                </a:solidFill>
                <a:latin typeface="Courier New"/>
                <a:ea typeface="Courier New"/>
                <a:cs typeface="Courier New"/>
                <a:sym typeface="Courier New"/>
              </a:rPr>
              <a:t> posts from </a:t>
            </a:r>
            <a:r>
              <a:rPr lang="en-GB">
                <a:solidFill>
                  <a:schemeClr val="dk1"/>
                </a:solidFill>
                <a:latin typeface="Courier New"/>
                <a:ea typeface="Courier New"/>
                <a:cs typeface="Courier New"/>
                <a:sym typeface="Courier New"/>
              </a:rPr>
              <a:t>their accounts without deleting their account</a:t>
            </a:r>
            <a:endParaRPr>
              <a:solidFill>
                <a:schemeClr val="dk1"/>
              </a:solidFill>
              <a:latin typeface="Courier New"/>
              <a:ea typeface="Courier New"/>
              <a:cs typeface="Courier New"/>
              <a:sym typeface="Courier New"/>
            </a:endParaRPr>
          </a:p>
          <a:p>
            <a:pPr indent="-325755" lvl="0" marL="457200" rtl="0" algn="l">
              <a:spcBef>
                <a:spcPts val="1000"/>
              </a:spcBef>
              <a:spcAft>
                <a:spcPts val="0"/>
              </a:spcAft>
              <a:buClr>
                <a:schemeClr val="dk1"/>
              </a:buClr>
              <a:buSzPct val="100000"/>
              <a:buFont typeface="Courier New"/>
              <a:buChar char="○"/>
            </a:pPr>
            <a:r>
              <a:rPr lang="en-GB">
                <a:solidFill>
                  <a:schemeClr val="dk1"/>
                </a:solidFill>
                <a:latin typeface="Courier New"/>
                <a:ea typeface="Courier New"/>
                <a:cs typeface="Courier New"/>
                <a:sym typeface="Courier New"/>
              </a:rPr>
              <a:t>delete posts after deleting their account</a:t>
            </a:r>
            <a:endParaRPr>
              <a:solidFill>
                <a:schemeClr val="dk1"/>
              </a:solidFill>
              <a:latin typeface="Courier New"/>
              <a:ea typeface="Courier New"/>
              <a:cs typeface="Courier New"/>
              <a:sym typeface="Courier New"/>
            </a:endParaRPr>
          </a:p>
          <a:p>
            <a:pPr indent="-325755" lvl="0" marL="457200" rtl="0" algn="l">
              <a:spcBef>
                <a:spcPts val="1000"/>
              </a:spcBef>
              <a:spcAft>
                <a:spcPts val="1000"/>
              </a:spcAft>
              <a:buClr>
                <a:schemeClr val="dk1"/>
              </a:buClr>
              <a:buSzPct val="100000"/>
              <a:buFont typeface="Courier New"/>
              <a:buChar char="○"/>
            </a:pPr>
            <a:r>
              <a:rPr lang="en-GB">
                <a:solidFill>
                  <a:schemeClr val="dk1"/>
                </a:solidFill>
                <a:latin typeface="Courier New"/>
                <a:ea typeface="Courier New"/>
                <a:cs typeface="Courier New"/>
                <a:sym typeface="Courier New"/>
              </a:rPr>
              <a:t>have sufficient warning to prevent accidental deletion of their account or posts</a:t>
            </a:r>
            <a:endParaRPr>
              <a:solidFill>
                <a:schemeClr val="dk1"/>
              </a:solidFill>
              <a:latin typeface="Courier New"/>
              <a:ea typeface="Courier New"/>
              <a:cs typeface="Courier New"/>
              <a:sym typeface="Courier New"/>
            </a:endParaRPr>
          </a:p>
        </p:txBody>
      </p:sp>
      <p:pic>
        <p:nvPicPr>
          <p:cNvPr id="292" name="Google Shape;292;p46"/>
          <p:cNvPicPr preferRelativeResize="0"/>
          <p:nvPr/>
        </p:nvPicPr>
        <p:blipFill>
          <a:blip r:embed="rId3">
            <a:alphaModFix/>
          </a:blip>
          <a:stretch>
            <a:fillRect/>
          </a:stretch>
        </p:blipFill>
        <p:spPr>
          <a:xfrm>
            <a:off x="5130600" y="1170125"/>
            <a:ext cx="3861000" cy="28554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7"/>
          <p:cNvSpPr txBox="1"/>
          <p:nvPr>
            <p:ph idx="1" type="body"/>
          </p:nvPr>
        </p:nvSpPr>
        <p:spPr>
          <a:xfrm>
            <a:off x="311700" y="1762075"/>
            <a:ext cx="8567700" cy="29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GB">
                <a:solidFill>
                  <a:schemeClr val="dk1"/>
                </a:solidFill>
                <a:latin typeface="Courier New"/>
                <a:ea typeface="Courier New"/>
                <a:cs typeface="Courier New"/>
                <a:sym typeface="Courier New"/>
              </a:rPr>
              <a:t>Software/Framework		Previous Version		Current Version</a:t>
            </a:r>
            <a:endParaRPr b="1">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800"/>
              <a:buFont typeface="Arial"/>
              <a:buNone/>
            </a:pPr>
            <a:r>
              <a:rPr lang="en-GB">
                <a:solidFill>
                  <a:schemeClr val="dk1"/>
                </a:solidFill>
                <a:latin typeface="Courier New"/>
                <a:ea typeface="Courier New"/>
                <a:cs typeface="Courier New"/>
                <a:sym typeface="Courier New"/>
              </a:rPr>
              <a:t>Ubuntu							</a:t>
            </a:r>
            <a:r>
              <a:rPr b="1" lang="en-GB">
                <a:solidFill>
                  <a:schemeClr val="accent4"/>
                </a:solidFill>
                <a:latin typeface="Courier New"/>
                <a:ea typeface="Courier New"/>
                <a:cs typeface="Courier New"/>
                <a:sym typeface="Courier New"/>
              </a:rPr>
              <a:t>18.04</a:t>
            </a:r>
            <a:r>
              <a:rPr b="1" lang="en-GB">
                <a:solidFill>
                  <a:schemeClr val="dk1"/>
                </a:solidFill>
                <a:latin typeface="Courier New"/>
                <a:ea typeface="Courier New"/>
                <a:cs typeface="Courier New"/>
                <a:sym typeface="Courier New"/>
              </a:rPr>
              <a:t>					</a:t>
            </a:r>
            <a:r>
              <a:rPr b="1" lang="en-GB">
                <a:solidFill>
                  <a:schemeClr val="accent4"/>
                </a:solidFill>
                <a:latin typeface="Courier New"/>
                <a:ea typeface="Courier New"/>
                <a:cs typeface="Courier New"/>
                <a:sym typeface="Courier New"/>
              </a:rPr>
              <a:t>22.04 LTS</a:t>
            </a:r>
            <a:endParaRPr b="1">
              <a:solidFill>
                <a:schemeClr val="accent4"/>
              </a:solidFill>
              <a:latin typeface="Courier New"/>
              <a:ea typeface="Courier New"/>
              <a:cs typeface="Courier New"/>
              <a:sym typeface="Courier New"/>
            </a:endParaRPr>
          </a:p>
          <a:p>
            <a:pPr indent="0" lvl="0" marL="0" rtl="0" algn="l">
              <a:lnSpc>
                <a:spcPct val="115000"/>
              </a:lnSpc>
              <a:spcBef>
                <a:spcPts val="0"/>
              </a:spcBef>
              <a:spcAft>
                <a:spcPts val="0"/>
              </a:spcAft>
              <a:buClr>
                <a:schemeClr val="dk1"/>
              </a:buClr>
              <a:buSzPts val="1800"/>
              <a:buFont typeface="Arial"/>
              <a:buNone/>
            </a:pPr>
            <a:r>
              <a:rPr lang="en-GB">
                <a:solidFill>
                  <a:schemeClr val="dk1"/>
                </a:solidFill>
                <a:latin typeface="Courier New"/>
                <a:ea typeface="Courier New"/>
                <a:cs typeface="Courier New"/>
                <a:sym typeface="Courier New"/>
              </a:rPr>
              <a:t>PostgreSQL 					</a:t>
            </a:r>
            <a:r>
              <a:rPr b="1" lang="en-GB">
                <a:solidFill>
                  <a:schemeClr val="accent2"/>
                </a:solidFill>
                <a:latin typeface="Courier New"/>
                <a:ea typeface="Courier New"/>
                <a:cs typeface="Courier New"/>
                <a:sym typeface="Courier New"/>
              </a:rPr>
              <a:t>11.0</a:t>
            </a:r>
            <a:r>
              <a:rPr b="1" lang="en-GB">
                <a:solidFill>
                  <a:schemeClr val="dk1"/>
                </a:solidFill>
                <a:latin typeface="Courier New"/>
                <a:ea typeface="Courier New"/>
                <a:cs typeface="Courier New"/>
                <a:sym typeface="Courier New"/>
              </a:rPr>
              <a:t>					</a:t>
            </a:r>
            <a:r>
              <a:rPr b="1" lang="en-GB">
                <a:solidFill>
                  <a:schemeClr val="accent4"/>
                </a:solidFill>
                <a:latin typeface="Courier New"/>
                <a:ea typeface="Courier New"/>
                <a:cs typeface="Courier New"/>
                <a:sym typeface="Courier New"/>
              </a:rPr>
              <a:t>14.7</a:t>
            </a:r>
            <a:endParaRPr b="1">
              <a:solidFill>
                <a:schemeClr val="accent4"/>
              </a:solidFill>
              <a:latin typeface="Courier New"/>
              <a:ea typeface="Courier New"/>
              <a:cs typeface="Courier New"/>
              <a:sym typeface="Courier New"/>
            </a:endParaRPr>
          </a:p>
          <a:p>
            <a:pPr indent="0" lvl="0" marL="0" rtl="0" algn="l">
              <a:spcBef>
                <a:spcPts val="0"/>
              </a:spcBef>
              <a:spcAft>
                <a:spcPts val="0"/>
              </a:spcAft>
              <a:buClr>
                <a:schemeClr val="dk1"/>
              </a:buClr>
              <a:buSzPts val="1800"/>
              <a:buFont typeface="Arial"/>
              <a:buNone/>
            </a:pPr>
            <a:r>
              <a:rPr lang="en-GB">
                <a:solidFill>
                  <a:schemeClr val="dk1"/>
                </a:solidFill>
                <a:latin typeface="Courier New"/>
                <a:ea typeface="Courier New"/>
                <a:cs typeface="Courier New"/>
                <a:sym typeface="Courier New"/>
              </a:rPr>
              <a:t>Python 						</a:t>
            </a:r>
            <a:r>
              <a:rPr b="1" lang="en-GB">
                <a:solidFill>
                  <a:schemeClr val="accent2"/>
                </a:solidFill>
                <a:latin typeface="Courier New"/>
                <a:ea typeface="Courier New"/>
                <a:cs typeface="Courier New"/>
                <a:sym typeface="Courier New"/>
              </a:rPr>
              <a:t>3.7</a:t>
            </a:r>
            <a:r>
              <a:rPr b="1" lang="en-GB">
                <a:solidFill>
                  <a:schemeClr val="dk1"/>
                </a:solidFill>
                <a:latin typeface="Courier New"/>
                <a:ea typeface="Courier New"/>
                <a:cs typeface="Courier New"/>
                <a:sym typeface="Courier New"/>
              </a:rPr>
              <a:t>						</a:t>
            </a:r>
            <a:r>
              <a:rPr b="1" lang="en-GB">
                <a:solidFill>
                  <a:schemeClr val="accent4"/>
                </a:solidFill>
                <a:latin typeface="Courier New"/>
                <a:ea typeface="Courier New"/>
                <a:cs typeface="Courier New"/>
                <a:sym typeface="Courier New"/>
              </a:rPr>
              <a:t>3.10</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SzPts val="1800"/>
              <a:buNone/>
            </a:pPr>
            <a:r>
              <a:rPr lang="en-GB">
                <a:solidFill>
                  <a:schemeClr val="dk1"/>
                </a:solidFill>
                <a:latin typeface="Courier New"/>
                <a:ea typeface="Courier New"/>
                <a:cs typeface="Courier New"/>
                <a:sym typeface="Courier New"/>
              </a:rPr>
              <a:t>Django							</a:t>
            </a:r>
            <a:r>
              <a:rPr b="1" lang="en-GB">
                <a:solidFill>
                  <a:schemeClr val="accent1"/>
                </a:solidFill>
                <a:latin typeface="Courier New"/>
                <a:ea typeface="Courier New"/>
                <a:cs typeface="Courier New"/>
                <a:sym typeface="Courier New"/>
              </a:rPr>
              <a:t>3.0.5</a:t>
            </a:r>
            <a:r>
              <a:rPr b="1" lang="en-GB">
                <a:solidFill>
                  <a:schemeClr val="dk1"/>
                </a:solidFill>
                <a:latin typeface="Courier New"/>
                <a:ea typeface="Courier New"/>
                <a:cs typeface="Courier New"/>
                <a:sym typeface="Courier New"/>
              </a:rPr>
              <a:t>					</a:t>
            </a:r>
            <a:r>
              <a:rPr b="1" lang="en-GB">
                <a:solidFill>
                  <a:schemeClr val="accent4"/>
                </a:solidFill>
                <a:latin typeface="Courier New"/>
                <a:ea typeface="Courier New"/>
                <a:cs typeface="Courier New"/>
                <a:sym typeface="Courier New"/>
              </a:rPr>
              <a:t>4</a:t>
            </a:r>
            <a:r>
              <a:rPr b="1" lang="en-GB">
                <a:solidFill>
                  <a:schemeClr val="accent4"/>
                </a:solidFill>
                <a:latin typeface="Courier New"/>
                <a:ea typeface="Courier New"/>
                <a:cs typeface="Courier New"/>
                <a:sym typeface="Courier New"/>
              </a:rPr>
              <a:t>.1.7</a:t>
            </a:r>
            <a:endParaRPr b="1">
              <a:solidFill>
                <a:schemeClr val="accent4"/>
              </a:solidFill>
              <a:latin typeface="Courier New"/>
              <a:ea typeface="Courier New"/>
              <a:cs typeface="Courier New"/>
              <a:sym typeface="Courier New"/>
            </a:endParaRPr>
          </a:p>
          <a:p>
            <a:pPr indent="0" lvl="0" marL="0" rtl="0" algn="l">
              <a:spcBef>
                <a:spcPts val="0"/>
              </a:spcBef>
              <a:spcAft>
                <a:spcPts val="0"/>
              </a:spcAft>
              <a:buSzPts val="1800"/>
              <a:buNone/>
            </a:pPr>
            <a:r>
              <a:rPr lang="en-GB">
                <a:solidFill>
                  <a:schemeClr val="dk1"/>
                </a:solidFill>
                <a:latin typeface="Courier New"/>
                <a:ea typeface="Courier New"/>
                <a:cs typeface="Courier New"/>
                <a:sym typeface="Courier New"/>
              </a:rPr>
              <a:t>React Native					</a:t>
            </a:r>
            <a:r>
              <a:rPr b="1" lang="en-GB">
                <a:solidFill>
                  <a:schemeClr val="accent1"/>
                </a:solidFill>
                <a:latin typeface="Courier New"/>
                <a:ea typeface="Courier New"/>
                <a:cs typeface="Courier New"/>
                <a:sym typeface="Courier New"/>
              </a:rPr>
              <a:t>0.64.3</a:t>
            </a:r>
            <a:r>
              <a:rPr b="1" lang="en-GB">
                <a:solidFill>
                  <a:schemeClr val="dk1"/>
                </a:solidFill>
                <a:latin typeface="Courier New"/>
                <a:ea typeface="Courier New"/>
                <a:cs typeface="Courier New"/>
                <a:sym typeface="Courier New"/>
              </a:rPr>
              <a:t>					</a:t>
            </a:r>
            <a:r>
              <a:rPr b="1" lang="en-GB">
                <a:solidFill>
                  <a:schemeClr val="accent4"/>
                </a:solidFill>
                <a:latin typeface="Courier New"/>
                <a:ea typeface="Courier New"/>
                <a:cs typeface="Courier New"/>
                <a:sym typeface="Courier New"/>
              </a:rPr>
              <a:t>0</a:t>
            </a:r>
            <a:r>
              <a:rPr b="1" lang="en-GB">
                <a:solidFill>
                  <a:schemeClr val="accent4"/>
                </a:solidFill>
                <a:latin typeface="Courier New"/>
                <a:ea typeface="Courier New"/>
                <a:cs typeface="Courier New"/>
                <a:sym typeface="Courier New"/>
              </a:rPr>
              <a:t>.71.</a:t>
            </a:r>
            <a:r>
              <a:rPr b="1" lang="en-GB">
                <a:solidFill>
                  <a:schemeClr val="accent4"/>
                </a:solidFill>
                <a:latin typeface="Courier New"/>
                <a:ea typeface="Courier New"/>
                <a:cs typeface="Courier New"/>
                <a:sym typeface="Courier New"/>
              </a:rPr>
              <a:t>7</a:t>
            </a:r>
            <a:endParaRPr>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800"/>
              <a:buFont typeface="Arial"/>
              <a:buNone/>
            </a:pPr>
            <a:r>
              <a:rPr lang="en-GB">
                <a:solidFill>
                  <a:schemeClr val="dk1"/>
                </a:solidFill>
                <a:latin typeface="Courier New"/>
                <a:ea typeface="Courier New"/>
                <a:cs typeface="Courier New"/>
                <a:sym typeface="Courier New"/>
              </a:rPr>
              <a:t>Expo		 					</a:t>
            </a:r>
            <a:r>
              <a:rPr b="1" lang="en-GB">
                <a:solidFill>
                  <a:schemeClr val="accent1"/>
                </a:solidFill>
                <a:latin typeface="Courier New"/>
                <a:ea typeface="Courier New"/>
                <a:cs typeface="Courier New"/>
                <a:sym typeface="Courier New"/>
              </a:rPr>
              <a:t>43</a:t>
            </a:r>
            <a:r>
              <a:rPr b="1" lang="en-GB">
                <a:solidFill>
                  <a:schemeClr val="dk1"/>
                </a:solidFill>
                <a:latin typeface="Courier New"/>
                <a:ea typeface="Courier New"/>
                <a:cs typeface="Courier New"/>
                <a:sym typeface="Courier New"/>
              </a:rPr>
              <a:t>						</a:t>
            </a:r>
            <a:r>
              <a:rPr b="1" lang="en-GB">
                <a:solidFill>
                  <a:schemeClr val="accent4"/>
                </a:solidFill>
                <a:latin typeface="Courier New"/>
                <a:ea typeface="Courier New"/>
                <a:cs typeface="Courier New"/>
                <a:sym typeface="Courier New"/>
              </a:rPr>
              <a:t>48</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SzPts val="1800"/>
              <a:buNone/>
            </a:pPr>
            <a:r>
              <a:rPr lang="en-GB">
                <a:solidFill>
                  <a:schemeClr val="dk1"/>
                </a:solidFill>
                <a:latin typeface="Courier New"/>
                <a:ea typeface="Courier New"/>
                <a:cs typeface="Courier New"/>
                <a:sym typeface="Courier New"/>
              </a:rPr>
              <a:t>Node.js 						</a:t>
            </a:r>
            <a:r>
              <a:rPr b="1" lang="en-GB">
                <a:solidFill>
                  <a:schemeClr val="accent1"/>
                </a:solidFill>
                <a:latin typeface="Courier New"/>
                <a:ea typeface="Courier New"/>
                <a:cs typeface="Courier New"/>
                <a:sym typeface="Courier New"/>
              </a:rPr>
              <a:t>10.24.1</a:t>
            </a:r>
            <a:r>
              <a:rPr b="1" lang="en-GB">
                <a:solidFill>
                  <a:schemeClr val="dk1"/>
                </a:solidFill>
                <a:latin typeface="Courier New"/>
                <a:ea typeface="Courier New"/>
                <a:cs typeface="Courier New"/>
                <a:sym typeface="Courier New"/>
              </a:rPr>
              <a:t>				</a:t>
            </a:r>
            <a:r>
              <a:rPr b="1" lang="en-GB">
                <a:solidFill>
                  <a:schemeClr val="accent1"/>
                </a:solidFill>
                <a:latin typeface="Courier New"/>
                <a:ea typeface="Courier New"/>
                <a:cs typeface="Courier New"/>
                <a:sym typeface="Courier New"/>
              </a:rPr>
              <a:t>10.24.1</a:t>
            </a:r>
            <a:endParaRPr b="1">
              <a:solidFill>
                <a:schemeClr val="accent4"/>
              </a:solidFill>
              <a:latin typeface="Courier New"/>
              <a:ea typeface="Courier New"/>
              <a:cs typeface="Courier New"/>
              <a:sym typeface="Courier New"/>
            </a:endParaRPr>
          </a:p>
          <a:p>
            <a:pPr indent="0" lvl="0" marL="0" rtl="0" algn="l">
              <a:lnSpc>
                <a:spcPct val="115000"/>
              </a:lnSpc>
              <a:spcBef>
                <a:spcPts val="0"/>
              </a:spcBef>
              <a:spcAft>
                <a:spcPts val="0"/>
              </a:spcAft>
              <a:buSzPts val="1800"/>
              <a:buNone/>
            </a:pPr>
            <a:r>
              <a:rPr lang="en-GB">
                <a:solidFill>
                  <a:schemeClr val="dk1"/>
                </a:solidFill>
                <a:latin typeface="Courier New"/>
                <a:ea typeface="Courier New"/>
                <a:cs typeface="Courier New"/>
                <a:sym typeface="Courier New"/>
              </a:rPr>
              <a:t>React		 					</a:t>
            </a:r>
            <a:r>
              <a:rPr b="1" lang="en-GB">
                <a:solidFill>
                  <a:schemeClr val="accent1"/>
                </a:solidFill>
                <a:latin typeface="Courier New"/>
                <a:ea typeface="Courier New"/>
                <a:cs typeface="Courier New"/>
                <a:sym typeface="Courier New"/>
              </a:rPr>
              <a:t>16.3</a:t>
            </a:r>
            <a:r>
              <a:rPr b="1" lang="en-GB">
                <a:solidFill>
                  <a:schemeClr val="dk1"/>
                </a:solidFill>
                <a:latin typeface="Courier New"/>
                <a:ea typeface="Courier New"/>
                <a:cs typeface="Courier New"/>
                <a:sym typeface="Courier New"/>
              </a:rPr>
              <a:t>					</a:t>
            </a:r>
            <a:r>
              <a:rPr b="1" lang="en-GB">
                <a:solidFill>
                  <a:schemeClr val="accent1"/>
                </a:solidFill>
                <a:latin typeface="Courier New"/>
                <a:ea typeface="Courier New"/>
                <a:cs typeface="Courier New"/>
                <a:sym typeface="Courier New"/>
              </a:rPr>
              <a:t>16.3</a:t>
            </a:r>
            <a:endParaRPr b="1">
              <a:solidFill>
                <a:schemeClr val="accent1"/>
              </a:solidFill>
              <a:latin typeface="Courier New"/>
              <a:ea typeface="Courier New"/>
              <a:cs typeface="Courier New"/>
              <a:sym typeface="Courier New"/>
            </a:endParaRPr>
          </a:p>
          <a:p>
            <a:pPr indent="0" lvl="0" marL="0" rtl="0" algn="l">
              <a:spcBef>
                <a:spcPts val="0"/>
              </a:spcBef>
              <a:spcAft>
                <a:spcPts val="0"/>
              </a:spcAft>
              <a:buClr>
                <a:schemeClr val="dk1"/>
              </a:buClr>
              <a:buSzPts val="1800"/>
              <a:buFont typeface="Arial"/>
              <a:buNone/>
            </a:pPr>
            <a:r>
              <a:t/>
            </a:r>
            <a:endParaRPr b="1">
              <a:solidFill>
                <a:schemeClr val="accent4"/>
              </a:solidFill>
              <a:latin typeface="Courier New"/>
              <a:ea typeface="Courier New"/>
              <a:cs typeface="Courier New"/>
              <a:sym typeface="Courier New"/>
            </a:endParaRPr>
          </a:p>
        </p:txBody>
      </p:sp>
      <p:sp>
        <p:nvSpPr>
          <p:cNvPr id="298" name="Google Shape;298;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t>updated software stack</a:t>
            </a:r>
            <a:endParaRPr b="1"/>
          </a:p>
        </p:txBody>
      </p:sp>
      <p:sp>
        <p:nvSpPr>
          <p:cNvPr id="299" name="Google Shape;299;p47"/>
          <p:cNvSpPr/>
          <p:nvPr/>
        </p:nvSpPr>
        <p:spPr>
          <a:xfrm>
            <a:off x="5173925" y="2460600"/>
            <a:ext cx="1385100" cy="1746300"/>
          </a:xfrm>
          <a:prstGeom prst="rightArrow">
            <a:avLst>
              <a:gd fmla="val 50000" name="adj1"/>
              <a:gd fmla="val 50000" name="adj2"/>
            </a:avLst>
          </a:prstGeom>
          <a:gradFill>
            <a:gsLst>
              <a:gs pos="0">
                <a:srgbClr val="B7B7B7"/>
              </a:gs>
              <a:gs pos="100000">
                <a:schemeClr val="lt1"/>
              </a:gs>
            </a:gsLst>
            <a:lin ang="10800025" scaled="0"/>
          </a:gra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300" name="Google Shape;300;p47"/>
          <p:cNvSpPr txBox="1"/>
          <p:nvPr/>
        </p:nvSpPr>
        <p:spPr>
          <a:xfrm>
            <a:off x="335250" y="1185000"/>
            <a:ext cx="8520600" cy="486000"/>
          </a:xfrm>
          <a:prstGeom prst="rect">
            <a:avLst/>
          </a:prstGeom>
          <a:noFill/>
          <a:ln cap="flat" cmpd="thinThick" w="9525">
            <a:solidFill>
              <a:srgbClr val="000000"/>
            </a:solidFill>
            <a:prstDash val="solid"/>
            <a:bevel/>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900"/>
              <a:buFont typeface="Arial"/>
              <a:buNone/>
            </a:pPr>
            <a:r>
              <a:rPr b="0" i="0" lang="en-GB" sz="1900" u="none" cap="none" strike="noStrike">
                <a:solidFill>
                  <a:schemeClr val="dk1"/>
                </a:solidFill>
                <a:latin typeface="Courier New"/>
                <a:ea typeface="Courier New"/>
                <a:cs typeface="Courier New"/>
                <a:sym typeface="Courier New"/>
              </a:rPr>
              <a:t>Product Support:	</a:t>
            </a:r>
            <a:r>
              <a:rPr b="1" i="0" lang="en-GB" sz="1900" u="none" cap="none" strike="noStrike">
                <a:solidFill>
                  <a:schemeClr val="accent1"/>
                </a:solidFill>
                <a:latin typeface="Courier New"/>
                <a:ea typeface="Courier New"/>
                <a:cs typeface="Courier New"/>
                <a:sym typeface="Courier New"/>
              </a:rPr>
              <a:t>End of Life	</a:t>
            </a:r>
            <a:r>
              <a:rPr b="1" i="0" lang="en-GB" sz="1900" u="none" cap="none" strike="noStrike">
                <a:solidFill>
                  <a:schemeClr val="accent2"/>
                </a:solidFill>
                <a:latin typeface="Courier New"/>
                <a:ea typeface="Courier New"/>
                <a:cs typeface="Courier New"/>
                <a:sym typeface="Courier New"/>
              </a:rPr>
              <a:t>&lt;1 year	</a:t>
            </a:r>
            <a:r>
              <a:rPr b="1" i="0" lang="en-GB" sz="1900" u="none" cap="none" strike="noStrike">
                <a:solidFill>
                  <a:schemeClr val="accent4"/>
                </a:solidFill>
                <a:latin typeface="Courier New"/>
                <a:ea typeface="Courier New"/>
                <a:cs typeface="Courier New"/>
                <a:sym typeface="Courier New"/>
              </a:rPr>
              <a:t>&gt;1 year	</a:t>
            </a:r>
            <a:r>
              <a:rPr b="1" i="0" lang="en-GB" sz="1900" u="none" cap="none" strike="noStrike">
                <a:solidFill>
                  <a:schemeClr val="dk1"/>
                </a:solidFill>
                <a:latin typeface="Courier New"/>
                <a:ea typeface="Courier New"/>
                <a:cs typeface="Courier New"/>
                <a:sym typeface="Courier New"/>
              </a:rPr>
              <a:t>N/A</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t>miscellaneous improvements</a:t>
            </a:r>
            <a:endParaRPr b="1"/>
          </a:p>
        </p:txBody>
      </p:sp>
      <p:sp>
        <p:nvSpPr>
          <p:cNvPr id="306" name="Google Shape;306;p48"/>
          <p:cNvSpPr txBox="1"/>
          <p:nvPr/>
        </p:nvSpPr>
        <p:spPr>
          <a:xfrm>
            <a:off x="6402500" y="337775"/>
            <a:ext cx="2756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4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30200" lvl="0" marL="457200" rtl="0" algn="l">
              <a:lnSpc>
                <a:spcPct val="115000"/>
              </a:lnSpc>
              <a:spcBef>
                <a:spcPts val="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Implemented Docker development </a:t>
            </a:r>
            <a:r>
              <a:rPr lang="en-GB">
                <a:solidFill>
                  <a:schemeClr val="dk1"/>
                </a:solidFill>
                <a:latin typeface="Courier New"/>
                <a:ea typeface="Courier New"/>
                <a:cs typeface="Courier New"/>
                <a:sym typeface="Courier New"/>
              </a:rPr>
              <a:t>environment</a:t>
            </a:r>
            <a:endParaRPr>
              <a:solidFill>
                <a:schemeClr val="dk1"/>
              </a:solidFill>
              <a:latin typeface="Courier New"/>
              <a:ea typeface="Courier New"/>
              <a:cs typeface="Courier New"/>
              <a:sym typeface="Courier New"/>
            </a:endParaRPr>
          </a:p>
          <a:p>
            <a:pPr indent="-330200" lvl="0" marL="457200" rtl="0" algn="l">
              <a:lnSpc>
                <a:spcPct val="115000"/>
              </a:lnSpc>
              <a:spcBef>
                <a:spcPts val="100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Created various tutorials for onboarding</a:t>
            </a:r>
            <a:endParaRPr>
              <a:solidFill>
                <a:schemeClr val="dk1"/>
              </a:solidFill>
              <a:latin typeface="Courier New"/>
              <a:ea typeface="Courier New"/>
              <a:cs typeface="Courier New"/>
              <a:sym typeface="Courier New"/>
            </a:endParaRPr>
          </a:p>
          <a:p>
            <a:pPr indent="-330200" lvl="1" marL="914400" rtl="0" algn="l">
              <a:lnSpc>
                <a:spcPct val="115000"/>
              </a:lnSpc>
              <a:spcBef>
                <a:spcPts val="0"/>
              </a:spcBef>
              <a:spcAft>
                <a:spcPts val="0"/>
              </a:spcAft>
              <a:buClr>
                <a:schemeClr val="dk1"/>
              </a:buClr>
              <a:buSzPts val="1600"/>
              <a:buFont typeface="Courier New"/>
              <a:buChar char="○"/>
            </a:pPr>
            <a:r>
              <a:rPr lang="en-GB" sz="1600">
                <a:solidFill>
                  <a:schemeClr val="dk1"/>
                </a:solidFill>
                <a:latin typeface="Courier New"/>
                <a:ea typeface="Courier New"/>
                <a:cs typeface="Courier New"/>
                <a:sym typeface="Courier New"/>
              </a:rPr>
              <a:t>The arqive Docker Documentation</a:t>
            </a:r>
            <a:endParaRPr sz="1600">
              <a:solidFill>
                <a:schemeClr val="dk1"/>
              </a:solidFill>
              <a:latin typeface="Courier New"/>
              <a:ea typeface="Courier New"/>
              <a:cs typeface="Courier New"/>
              <a:sym typeface="Courier New"/>
            </a:endParaRPr>
          </a:p>
          <a:p>
            <a:pPr indent="-330200" lvl="1" marL="914400" rtl="0" algn="l">
              <a:lnSpc>
                <a:spcPct val="115000"/>
              </a:lnSpc>
              <a:spcBef>
                <a:spcPts val="0"/>
              </a:spcBef>
              <a:spcAft>
                <a:spcPts val="0"/>
              </a:spcAft>
              <a:buClr>
                <a:schemeClr val="dk1"/>
              </a:buClr>
              <a:buSzPts val="1600"/>
              <a:buFont typeface="Courier New"/>
              <a:buChar char="○"/>
            </a:pPr>
            <a:r>
              <a:rPr lang="en-GB" sz="1600">
                <a:solidFill>
                  <a:schemeClr val="dk1"/>
                </a:solidFill>
                <a:latin typeface="Courier New"/>
                <a:ea typeface="Courier New"/>
                <a:cs typeface="Courier New"/>
                <a:sym typeface="Courier New"/>
              </a:rPr>
              <a:t>Github playground</a:t>
            </a:r>
            <a:endParaRPr sz="1600">
              <a:solidFill>
                <a:schemeClr val="dk1"/>
              </a:solidFill>
              <a:latin typeface="Courier New"/>
              <a:ea typeface="Courier New"/>
              <a:cs typeface="Courier New"/>
              <a:sym typeface="Courier New"/>
            </a:endParaRPr>
          </a:p>
          <a:p>
            <a:pPr indent="-330200" lvl="0" marL="457200" rtl="0" algn="l">
              <a:lnSpc>
                <a:spcPct val="115000"/>
              </a:lnSpc>
              <a:spcBef>
                <a:spcPts val="100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Created and automated a backup of the database to a different cloud</a:t>
            </a:r>
            <a:endParaRPr>
              <a:solidFill>
                <a:schemeClr val="dk1"/>
              </a:solidFill>
              <a:latin typeface="Courier New"/>
              <a:ea typeface="Courier New"/>
              <a:cs typeface="Courier New"/>
              <a:sym typeface="Courier New"/>
            </a:endParaRPr>
          </a:p>
          <a:p>
            <a:pPr indent="-330200" lvl="0" marL="457200" rtl="0" algn="l">
              <a:spcBef>
                <a:spcPts val="100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Fixed server’s </a:t>
            </a:r>
            <a:r>
              <a:rPr lang="en-GB">
                <a:solidFill>
                  <a:schemeClr val="dk1"/>
                </a:solidFill>
                <a:latin typeface="Courier New"/>
                <a:ea typeface="Courier New"/>
                <a:cs typeface="Courier New"/>
                <a:sym typeface="Courier New"/>
              </a:rPr>
              <a:t>email routing</a:t>
            </a:r>
            <a:endParaRPr>
              <a:solidFill>
                <a:schemeClr val="dk1"/>
              </a:solidFill>
              <a:latin typeface="Courier New"/>
              <a:ea typeface="Courier New"/>
              <a:cs typeface="Courier New"/>
              <a:sym typeface="Courier New"/>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11" name="Shape 311"/>
        <p:cNvGrpSpPr/>
        <p:nvPr/>
      </p:nvGrpSpPr>
      <p:grpSpPr>
        <a:xfrm>
          <a:off x="0" y="0"/>
          <a:ext cx="0" cy="0"/>
          <a:chOff x="0" y="0"/>
          <a:chExt cx="0" cy="0"/>
        </a:xfrm>
      </p:grpSpPr>
      <p:sp>
        <p:nvSpPr>
          <p:cNvPr id="312" name="Google Shape;312;p4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1" lang="en-GB" sz="3620">
                <a:solidFill>
                  <a:schemeClr val="lt1"/>
                </a:solidFill>
              </a:rPr>
              <a:t>project challenges</a:t>
            </a:r>
            <a:endParaRPr b="1" sz="3620">
              <a:solidFill>
                <a:schemeClr val="lt1"/>
              </a:solidFill>
            </a:endParaRPr>
          </a:p>
        </p:txBody>
      </p:sp>
      <p:sp>
        <p:nvSpPr>
          <p:cNvPr id="313" name="Google Shape;313;p49"/>
          <p:cNvSpPr txBox="1"/>
          <p:nvPr/>
        </p:nvSpPr>
        <p:spPr>
          <a:xfrm>
            <a:off x="8520600" y="0"/>
            <a:ext cx="6234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0"/>
          <p:cNvSpPr txBox="1"/>
          <p:nvPr>
            <p:ph idx="1" type="body"/>
          </p:nvPr>
        </p:nvSpPr>
        <p:spPr>
          <a:xfrm>
            <a:off x="311700" y="1152475"/>
            <a:ext cx="4778700" cy="32913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lang="en-GB">
                <a:solidFill>
                  <a:schemeClr val="dk1"/>
                </a:solidFill>
                <a:latin typeface="Courier New"/>
                <a:ea typeface="Courier New"/>
                <a:cs typeface="Courier New"/>
                <a:sym typeface="Courier New"/>
              </a:rPr>
              <a:t>Working with an existing code base had its challenges</a:t>
            </a:r>
            <a:endParaRPr>
              <a:solidFill>
                <a:schemeClr val="dk1"/>
              </a:solidFill>
              <a:latin typeface="Courier New"/>
              <a:ea typeface="Courier New"/>
              <a:cs typeface="Courier New"/>
              <a:sym typeface="Courier New"/>
            </a:endParaRPr>
          </a:p>
          <a:p>
            <a:pPr indent="-330200" lvl="1" marL="450000" rtl="0" algn="l">
              <a:spcBef>
                <a:spcPts val="1000"/>
              </a:spcBef>
              <a:spcAft>
                <a:spcPts val="0"/>
              </a:spcAft>
              <a:buClr>
                <a:schemeClr val="dk1"/>
              </a:buClr>
              <a:buSzPts val="1600"/>
              <a:buFont typeface="Courier New"/>
              <a:buChar char="○"/>
            </a:pPr>
            <a:r>
              <a:rPr lang="en-GB" sz="1800">
                <a:solidFill>
                  <a:schemeClr val="dk1"/>
                </a:solidFill>
                <a:latin typeface="Courier New"/>
                <a:ea typeface="Courier New"/>
                <a:cs typeface="Courier New"/>
                <a:sym typeface="Courier New"/>
              </a:rPr>
              <a:t>Dependencies and EOL issues</a:t>
            </a:r>
            <a:endParaRPr sz="1800">
              <a:solidFill>
                <a:schemeClr val="dk1"/>
              </a:solidFill>
              <a:latin typeface="Courier New"/>
              <a:ea typeface="Courier New"/>
              <a:cs typeface="Courier New"/>
              <a:sym typeface="Courier New"/>
            </a:endParaRPr>
          </a:p>
          <a:p>
            <a:pPr indent="-330200" lvl="1" marL="450000" rtl="0" algn="l">
              <a:spcBef>
                <a:spcPts val="1000"/>
              </a:spcBef>
              <a:spcAft>
                <a:spcPts val="0"/>
              </a:spcAft>
              <a:buClr>
                <a:schemeClr val="dk1"/>
              </a:buClr>
              <a:buSzPts val="1600"/>
              <a:buFont typeface="Courier New"/>
              <a:buChar char="○"/>
            </a:pPr>
            <a:r>
              <a:rPr lang="en-GB" sz="1800">
                <a:solidFill>
                  <a:schemeClr val="dk1"/>
                </a:solidFill>
                <a:latin typeface="Courier New"/>
                <a:ea typeface="Courier New"/>
                <a:cs typeface="Courier New"/>
                <a:sym typeface="Courier New"/>
              </a:rPr>
              <a:t>Best practices change between versions</a:t>
            </a:r>
            <a:endParaRPr sz="1800">
              <a:solidFill>
                <a:schemeClr val="dk1"/>
              </a:solidFill>
              <a:latin typeface="Courier New"/>
              <a:ea typeface="Courier New"/>
              <a:cs typeface="Courier New"/>
              <a:sym typeface="Courier New"/>
            </a:endParaRPr>
          </a:p>
          <a:p>
            <a:pPr indent="-330200" lvl="1" marL="450000" rtl="0" algn="l">
              <a:spcBef>
                <a:spcPts val="1000"/>
              </a:spcBef>
              <a:spcAft>
                <a:spcPts val="0"/>
              </a:spcAft>
              <a:buClr>
                <a:schemeClr val="dk1"/>
              </a:buClr>
              <a:buSzPts val="1600"/>
              <a:buFont typeface="Courier New"/>
              <a:buChar char="○"/>
            </a:pPr>
            <a:r>
              <a:rPr lang="en-GB" sz="1800">
                <a:solidFill>
                  <a:schemeClr val="dk1"/>
                </a:solidFill>
                <a:latin typeface="Courier New"/>
                <a:ea typeface="Courier New"/>
                <a:cs typeface="Courier New"/>
                <a:sym typeface="Courier New"/>
              </a:rPr>
              <a:t>Documentation</a:t>
            </a:r>
            <a:endParaRPr sz="1800">
              <a:solidFill>
                <a:schemeClr val="dk1"/>
              </a:solidFill>
              <a:latin typeface="Courier New"/>
              <a:ea typeface="Courier New"/>
              <a:cs typeface="Courier New"/>
              <a:sym typeface="Courier New"/>
            </a:endParaRPr>
          </a:p>
          <a:p>
            <a:pPr indent="-330200" lvl="1" marL="450000" rtl="0" algn="l">
              <a:spcBef>
                <a:spcPts val="1000"/>
              </a:spcBef>
              <a:spcAft>
                <a:spcPts val="0"/>
              </a:spcAft>
              <a:buClr>
                <a:schemeClr val="dk1"/>
              </a:buClr>
              <a:buSzPts val="1600"/>
              <a:buFont typeface="Courier New"/>
              <a:buChar char="○"/>
            </a:pPr>
            <a:r>
              <a:rPr lang="en-GB" sz="1800">
                <a:solidFill>
                  <a:schemeClr val="dk1"/>
                </a:solidFill>
                <a:latin typeface="Courier New"/>
                <a:ea typeface="Courier New"/>
                <a:cs typeface="Courier New"/>
                <a:sym typeface="Courier New"/>
              </a:rPr>
              <a:t>Communication and merges</a:t>
            </a:r>
            <a:endParaRPr sz="1800">
              <a:solidFill>
                <a:schemeClr val="dk1"/>
              </a:solidFill>
              <a:latin typeface="Courier New"/>
              <a:ea typeface="Courier New"/>
              <a:cs typeface="Courier New"/>
              <a:sym typeface="Courier New"/>
            </a:endParaRPr>
          </a:p>
          <a:p>
            <a:pPr indent="0" lvl="0" marL="0" rtl="0" algn="l">
              <a:spcBef>
                <a:spcPts val="1000"/>
              </a:spcBef>
              <a:spcAft>
                <a:spcPts val="0"/>
              </a:spcAft>
              <a:buNone/>
            </a:pPr>
            <a:r>
              <a:t/>
            </a:r>
            <a:endParaRPr>
              <a:solidFill>
                <a:schemeClr val="dk1"/>
              </a:solidFill>
              <a:latin typeface="Courier New"/>
              <a:ea typeface="Courier New"/>
              <a:cs typeface="Courier New"/>
              <a:sym typeface="Courier New"/>
            </a:endParaRPr>
          </a:p>
        </p:txBody>
      </p:sp>
      <p:sp>
        <p:nvSpPr>
          <p:cNvPr id="319" name="Google Shape;319;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t>project challenges</a:t>
            </a:r>
            <a:endParaRPr b="1"/>
          </a:p>
        </p:txBody>
      </p:sp>
      <p:sp>
        <p:nvSpPr>
          <p:cNvPr id="320" name="Google Shape;320;p50"/>
          <p:cNvSpPr txBox="1"/>
          <p:nvPr/>
        </p:nvSpPr>
        <p:spPr>
          <a:xfrm>
            <a:off x="5188500" y="4271000"/>
            <a:ext cx="3688800" cy="326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GB" sz="1300">
                <a:solidFill>
                  <a:schemeClr val="dk2"/>
                </a:solidFill>
              </a:rPr>
              <a:t>https://endoflife.date/nodejs</a:t>
            </a:r>
            <a:endParaRPr sz="1300">
              <a:solidFill>
                <a:schemeClr val="dk2"/>
              </a:solidFill>
            </a:endParaRPr>
          </a:p>
        </p:txBody>
      </p:sp>
      <p:pic>
        <p:nvPicPr>
          <p:cNvPr id="321" name="Google Shape;321;p50"/>
          <p:cNvPicPr preferRelativeResize="0"/>
          <p:nvPr/>
        </p:nvPicPr>
        <p:blipFill rotWithShape="1">
          <a:blip r:embed="rId3">
            <a:alphaModFix/>
          </a:blip>
          <a:srcRect b="10575" l="32763" r="22465" t="17337"/>
          <a:stretch/>
        </p:blipFill>
        <p:spPr>
          <a:xfrm>
            <a:off x="4943575" y="826725"/>
            <a:ext cx="3933725" cy="3560700"/>
          </a:xfrm>
          <a:prstGeom prst="rect">
            <a:avLst/>
          </a:prstGeom>
          <a:noFill/>
          <a:ln>
            <a:noFill/>
          </a:ln>
          <a:effectLst>
            <a:outerShdw blurRad="57150" rotWithShape="0" algn="bl" dir="5400000" dist="19050">
              <a:srgbClr val="000000">
                <a:alpha val="50000"/>
              </a:srgbClr>
            </a:outerShdw>
          </a:effectLst>
        </p:spPr>
      </p:pic>
      <p:sp>
        <p:nvSpPr>
          <p:cNvPr id="322" name="Google Shape;322;p50"/>
          <p:cNvSpPr txBox="1"/>
          <p:nvPr/>
        </p:nvSpPr>
        <p:spPr>
          <a:xfrm>
            <a:off x="5260650" y="426550"/>
            <a:ext cx="35034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dk2"/>
                </a:solidFill>
              </a:rPr>
              <a:t>Node.js End of Life Timeline</a:t>
            </a:r>
            <a:endParaRPr>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t>maintenance</a:t>
            </a:r>
            <a:endParaRPr b="1"/>
          </a:p>
        </p:txBody>
      </p:sp>
      <p:pic>
        <p:nvPicPr>
          <p:cNvPr id="328" name="Google Shape;328;p51"/>
          <p:cNvPicPr preferRelativeResize="0"/>
          <p:nvPr/>
        </p:nvPicPr>
        <p:blipFill rotWithShape="1">
          <a:blip r:embed="rId3">
            <a:alphaModFix amt="74000"/>
          </a:blip>
          <a:srcRect b="4080" l="20800" r="23299" t="2748"/>
          <a:stretch/>
        </p:blipFill>
        <p:spPr>
          <a:xfrm>
            <a:off x="5951400" y="1799225"/>
            <a:ext cx="3194725" cy="2875250"/>
          </a:xfrm>
          <a:prstGeom prst="rect">
            <a:avLst/>
          </a:prstGeom>
          <a:noFill/>
          <a:ln>
            <a:noFill/>
          </a:ln>
        </p:spPr>
      </p:pic>
      <p:sp>
        <p:nvSpPr>
          <p:cNvPr id="329" name="Google Shape;329;p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chemeClr val="dk1"/>
                </a:solidFill>
                <a:latin typeface="Courier New"/>
                <a:ea typeface="Courier New"/>
                <a:cs typeface="Courier New"/>
                <a:sym typeface="Courier New"/>
              </a:rPr>
              <a:t>The arqive is a live site so changes to production code and its underlying server required tact</a:t>
            </a:r>
            <a:endParaRPr sz="1800">
              <a:solidFill>
                <a:schemeClr val="dk1"/>
              </a:solidFill>
              <a:latin typeface="Courier New"/>
              <a:ea typeface="Courier New"/>
              <a:cs typeface="Courier New"/>
              <a:sym typeface="Courier New"/>
            </a:endParaRPr>
          </a:p>
          <a:p>
            <a:pPr indent="-330200" lvl="0" marL="457200" rtl="0" algn="l">
              <a:spcBef>
                <a:spcPts val="100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Configuration issues </a:t>
            </a:r>
            <a:endParaRPr>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GB" sz="1800">
                <a:solidFill>
                  <a:schemeClr val="dk1"/>
                </a:solidFill>
                <a:latin typeface="Courier New"/>
                <a:ea typeface="Courier New"/>
                <a:cs typeface="Courier New"/>
                <a:sym typeface="Courier New"/>
              </a:rPr>
              <a:t>Apache, SSL Certificates, Domain Register</a:t>
            </a:r>
            <a:endParaRPr sz="18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GB" sz="1800">
                <a:solidFill>
                  <a:schemeClr val="dk1"/>
                </a:solidFill>
                <a:latin typeface="Courier New"/>
                <a:ea typeface="Courier New"/>
                <a:cs typeface="Courier New"/>
                <a:sym typeface="Courier New"/>
              </a:rPr>
              <a:t>Python versions</a:t>
            </a:r>
            <a:endParaRPr sz="1800">
              <a:solidFill>
                <a:schemeClr val="dk1"/>
              </a:solidFill>
              <a:latin typeface="Courier New"/>
              <a:ea typeface="Courier New"/>
              <a:cs typeface="Courier New"/>
              <a:sym typeface="Courier New"/>
            </a:endParaRPr>
          </a:p>
          <a:p>
            <a:pPr indent="-317500" lvl="1" marL="914400" rtl="0" algn="l">
              <a:spcBef>
                <a:spcPts val="0"/>
              </a:spcBef>
              <a:spcAft>
                <a:spcPts val="0"/>
              </a:spcAft>
              <a:buClr>
                <a:schemeClr val="dk1"/>
              </a:buClr>
              <a:buSzPts val="1400"/>
              <a:buFont typeface="Courier New"/>
              <a:buChar char="○"/>
            </a:pPr>
            <a:r>
              <a:rPr lang="en-GB" sz="1800">
                <a:solidFill>
                  <a:schemeClr val="dk1"/>
                </a:solidFill>
                <a:latin typeface="Courier New"/>
                <a:ea typeface="Courier New"/>
                <a:cs typeface="Courier New"/>
                <a:sym typeface="Courier New"/>
              </a:rPr>
              <a:t>Memory Issues with Mod WSGI</a:t>
            </a:r>
            <a:endParaRPr sz="1800">
              <a:solidFill>
                <a:schemeClr val="dk1"/>
              </a:solidFill>
              <a:latin typeface="Courier New"/>
              <a:ea typeface="Courier New"/>
              <a:cs typeface="Courier New"/>
              <a:sym typeface="Courier New"/>
            </a:endParaRPr>
          </a:p>
          <a:p>
            <a:pPr indent="-330200" lvl="0" marL="457200" rtl="0" algn="l">
              <a:spcBef>
                <a:spcPts val="1000"/>
              </a:spcBef>
              <a:spcAft>
                <a:spcPts val="1000"/>
              </a:spcAft>
              <a:buClr>
                <a:schemeClr val="dk1"/>
              </a:buClr>
              <a:buSzPts val="1600"/>
              <a:buFont typeface="Courier New"/>
              <a:buChar char="○"/>
            </a:pPr>
            <a:r>
              <a:rPr lang="en-GB">
                <a:solidFill>
                  <a:schemeClr val="dk1"/>
                </a:solidFill>
                <a:latin typeface="Courier New"/>
                <a:ea typeface="Courier New"/>
                <a:cs typeface="Courier New"/>
                <a:sym typeface="Courier New"/>
              </a:rPr>
              <a:t>Digital Ocean Droplet hijack attempt</a:t>
            </a:r>
            <a:endParaRPr sz="1800">
              <a:solidFill>
                <a:schemeClr val="dk1"/>
              </a:solidFill>
              <a:latin typeface="Courier New"/>
              <a:ea typeface="Courier New"/>
              <a:cs typeface="Courier New"/>
              <a:sym typeface="Courier New"/>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t>integration of features</a:t>
            </a:r>
            <a:endParaRPr b="1"/>
          </a:p>
        </p:txBody>
      </p:sp>
      <p:sp>
        <p:nvSpPr>
          <p:cNvPr id="335" name="Google Shape;335;p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chemeClr val="dk1"/>
                </a:solidFill>
                <a:latin typeface="Courier New"/>
                <a:ea typeface="Courier New"/>
                <a:cs typeface="Courier New"/>
                <a:sym typeface="Courier New"/>
              </a:rPr>
              <a:t>We were not able to integrate and deploy all the features we developed</a:t>
            </a:r>
            <a:endParaRPr>
              <a:solidFill>
                <a:schemeClr val="dk1"/>
              </a:solidFill>
              <a:latin typeface="Courier New"/>
              <a:ea typeface="Courier New"/>
              <a:cs typeface="Courier New"/>
              <a:sym typeface="Courier New"/>
            </a:endParaRPr>
          </a:p>
          <a:p>
            <a:pPr indent="0" lvl="0" marL="457200" rtl="0" algn="l">
              <a:spcBef>
                <a:spcPts val="1000"/>
              </a:spcBef>
              <a:spcAft>
                <a:spcPts val="0"/>
              </a:spcAft>
              <a:buNone/>
            </a:pPr>
            <a:r>
              <a:rPr lang="en-GB" sz="1800">
                <a:solidFill>
                  <a:schemeClr val="dk1"/>
                </a:solidFill>
                <a:latin typeface="Courier New"/>
                <a:ea typeface="Courier New"/>
                <a:cs typeface="Courier New"/>
                <a:sym typeface="Courier New"/>
              </a:rPr>
              <a:t>Media Upload</a:t>
            </a:r>
            <a:endParaRPr sz="1800">
              <a:solidFill>
                <a:schemeClr val="dk1"/>
              </a:solidFill>
              <a:latin typeface="Courier New"/>
              <a:ea typeface="Courier New"/>
              <a:cs typeface="Courier New"/>
              <a:sym typeface="Courier New"/>
            </a:endParaRPr>
          </a:p>
          <a:p>
            <a:pPr indent="-330200" lvl="0" marL="914400" rtl="0" algn="l">
              <a:spcBef>
                <a:spcPts val="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Frontend still needs to be built out</a:t>
            </a:r>
            <a:endParaRPr>
              <a:solidFill>
                <a:schemeClr val="dk1"/>
              </a:solidFill>
              <a:latin typeface="Courier New"/>
              <a:ea typeface="Courier New"/>
              <a:cs typeface="Courier New"/>
              <a:sym typeface="Courier New"/>
            </a:endParaRPr>
          </a:p>
          <a:p>
            <a:pPr indent="-330200" lvl="0" marL="914400" rtl="0" algn="l">
              <a:spcBef>
                <a:spcPts val="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Backend API is live</a:t>
            </a:r>
            <a:endParaRPr>
              <a:solidFill>
                <a:schemeClr val="dk1"/>
              </a:solidFill>
              <a:latin typeface="Courier New"/>
              <a:ea typeface="Courier New"/>
              <a:cs typeface="Courier New"/>
              <a:sym typeface="Courier New"/>
            </a:endParaRPr>
          </a:p>
          <a:p>
            <a:pPr indent="457200" lvl="0" marL="0" rtl="0" algn="l">
              <a:spcBef>
                <a:spcPts val="1000"/>
              </a:spcBef>
              <a:spcAft>
                <a:spcPts val="0"/>
              </a:spcAft>
              <a:buNone/>
            </a:pPr>
            <a:r>
              <a:rPr lang="en-GB" sz="1800">
                <a:solidFill>
                  <a:schemeClr val="dk1"/>
                </a:solidFill>
                <a:latin typeface="Courier New"/>
                <a:ea typeface="Courier New"/>
                <a:cs typeface="Courier New"/>
                <a:sym typeface="Courier New"/>
              </a:rPr>
              <a:t>Automated Content Moderation</a:t>
            </a:r>
            <a:endParaRPr sz="1800">
              <a:solidFill>
                <a:schemeClr val="dk1"/>
              </a:solidFill>
              <a:latin typeface="Courier New"/>
              <a:ea typeface="Courier New"/>
              <a:cs typeface="Courier New"/>
              <a:sym typeface="Courier New"/>
            </a:endParaRPr>
          </a:p>
          <a:p>
            <a:pPr indent="-330200" lvl="0" marL="914400" rtl="0" algn="l">
              <a:spcBef>
                <a:spcPts val="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API hosted on a separate Digital Ocean droplet</a:t>
            </a:r>
            <a:endParaRPr>
              <a:solidFill>
                <a:schemeClr val="dk1"/>
              </a:solidFill>
              <a:latin typeface="Courier New"/>
              <a:ea typeface="Courier New"/>
              <a:cs typeface="Courier New"/>
              <a:sym typeface="Courier New"/>
            </a:endParaRPr>
          </a:p>
          <a:p>
            <a:pPr indent="0" lvl="0" marL="0" rtl="0" algn="l">
              <a:spcBef>
                <a:spcPts val="1000"/>
              </a:spcBef>
              <a:spcAft>
                <a:spcPts val="0"/>
              </a:spcAft>
              <a:buNone/>
            </a:pPr>
            <a:r>
              <a:rPr lang="en-GB">
                <a:solidFill>
                  <a:schemeClr val="dk1"/>
                </a:solidFill>
                <a:latin typeface="Courier New"/>
                <a:ea typeface="Courier New"/>
                <a:cs typeface="Courier New"/>
                <a:sym typeface="Courier New"/>
              </a:rPr>
              <a:t>	AR/VR Prototype</a:t>
            </a:r>
            <a:endParaRPr>
              <a:solidFill>
                <a:schemeClr val="dk1"/>
              </a:solidFill>
              <a:latin typeface="Courier New"/>
              <a:ea typeface="Courier New"/>
              <a:cs typeface="Courier New"/>
              <a:sym typeface="Courier New"/>
            </a:endParaRPr>
          </a:p>
          <a:p>
            <a:pPr indent="-330200" lvl="0" marL="914400" rtl="0" algn="l">
              <a:spcBef>
                <a:spcPts val="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Still in its infancy</a:t>
            </a:r>
            <a:endParaRPr>
              <a:solidFill>
                <a:schemeClr val="dk1"/>
              </a:solidFill>
              <a:latin typeface="Courier New"/>
              <a:ea typeface="Courier New"/>
              <a:cs typeface="Courier New"/>
              <a:sym typeface="Courier New"/>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339" name="Shape 339"/>
        <p:cNvGrpSpPr/>
        <p:nvPr/>
      </p:nvGrpSpPr>
      <p:grpSpPr>
        <a:xfrm>
          <a:off x="0" y="0"/>
          <a:ext cx="0" cy="0"/>
          <a:chOff x="0" y="0"/>
          <a:chExt cx="0" cy="0"/>
        </a:xfrm>
      </p:grpSpPr>
      <p:sp>
        <p:nvSpPr>
          <p:cNvPr id="340" name="Google Shape;340;p5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1" lang="en-GB" sz="3620">
                <a:solidFill>
                  <a:schemeClr val="lt1"/>
                </a:solidFill>
              </a:rPr>
              <a:t>conclusion</a:t>
            </a:r>
            <a:endParaRPr b="1" sz="362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t>what is the arqive?</a:t>
            </a:r>
            <a:endParaRPr b="1"/>
          </a:p>
        </p:txBody>
      </p:sp>
      <p:sp>
        <p:nvSpPr>
          <p:cNvPr id="121" name="Google Shape;121;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Courier New"/>
              <a:buChar char="○"/>
            </a:pPr>
            <a:r>
              <a:rPr i="1" lang="en-GB" sz="1600">
                <a:solidFill>
                  <a:schemeClr val="dk1"/>
                </a:solidFill>
                <a:latin typeface="Courier New"/>
                <a:ea typeface="Courier New"/>
                <a:cs typeface="Courier New"/>
                <a:sym typeface="Courier New"/>
              </a:rPr>
              <a:t>The arqive</a:t>
            </a:r>
            <a:r>
              <a:rPr lang="en-GB" sz="1600">
                <a:solidFill>
                  <a:schemeClr val="dk1"/>
                </a:solidFill>
                <a:latin typeface="Courier New"/>
                <a:ea typeface="Courier New"/>
                <a:cs typeface="Courier New"/>
                <a:sym typeface="Courier New"/>
              </a:rPr>
              <a:t> is a digital online storytelling map for LGBTQ+ stories that seeks to provide the full range of queer stories and then geolocates them and digitally preserves them.</a:t>
            </a:r>
            <a:endParaRPr sz="1600">
              <a:solidFill>
                <a:schemeClr val="dk1"/>
              </a:solidFill>
              <a:latin typeface="Courier New"/>
              <a:ea typeface="Courier New"/>
              <a:cs typeface="Courier New"/>
              <a:sym typeface="Courier New"/>
            </a:endParaRPr>
          </a:p>
          <a:p>
            <a:pPr indent="-323850" lvl="0" marL="457200" rtl="0" algn="l">
              <a:lnSpc>
                <a:spcPct val="115000"/>
              </a:lnSpc>
              <a:spcBef>
                <a:spcPts val="1000"/>
              </a:spcBef>
              <a:spcAft>
                <a:spcPts val="0"/>
              </a:spcAft>
              <a:buClr>
                <a:schemeClr val="dk1"/>
              </a:buClr>
              <a:buSzPts val="1500"/>
              <a:buFont typeface="Courier New"/>
              <a:buChar char="○"/>
            </a:pPr>
            <a:r>
              <a:rPr lang="en-GB" sz="1600">
                <a:solidFill>
                  <a:schemeClr val="dk1"/>
                </a:solidFill>
                <a:latin typeface="Courier New"/>
                <a:ea typeface="Courier New"/>
                <a:cs typeface="Courier New"/>
                <a:sym typeface="Courier New"/>
              </a:rPr>
              <a:t>Users have a safe platform where they can share personal, historical, and community stories, as well as have access to information about safe spaces.</a:t>
            </a:r>
            <a:endParaRPr sz="1600">
              <a:solidFill>
                <a:schemeClr val="dk1"/>
              </a:solidFill>
              <a:latin typeface="Courier New"/>
              <a:ea typeface="Courier New"/>
              <a:cs typeface="Courier New"/>
              <a:sym typeface="Courier New"/>
            </a:endParaRPr>
          </a:p>
          <a:p>
            <a:pPr indent="0" lvl="0" marL="457200" rtl="0" algn="l">
              <a:lnSpc>
                <a:spcPct val="115000"/>
              </a:lnSpc>
              <a:spcBef>
                <a:spcPts val="1000"/>
              </a:spcBef>
              <a:spcAft>
                <a:spcPts val="0"/>
              </a:spcAft>
              <a:buSzPts val="1800"/>
              <a:buNone/>
            </a:pPr>
            <a:r>
              <a:t/>
            </a:r>
            <a:endParaRPr sz="1600">
              <a:solidFill>
                <a:schemeClr val="dk1"/>
              </a:solidFill>
              <a:latin typeface="Courier New"/>
              <a:ea typeface="Courier New"/>
              <a:cs typeface="Courier New"/>
              <a:sym typeface="Courier New"/>
            </a:endParaRPr>
          </a:p>
          <a:p>
            <a:pPr indent="0" lvl="0" marL="0" rtl="0" algn="r">
              <a:lnSpc>
                <a:spcPct val="115000"/>
              </a:lnSpc>
              <a:spcBef>
                <a:spcPts val="1000"/>
              </a:spcBef>
              <a:spcAft>
                <a:spcPts val="0"/>
              </a:spcAft>
              <a:buSzPts val="1800"/>
              <a:buNone/>
            </a:pPr>
            <a:r>
              <a:rPr lang="en-GB" sz="1600">
                <a:solidFill>
                  <a:schemeClr val="dk1"/>
                </a:solidFill>
                <a:latin typeface="Courier New"/>
                <a:ea typeface="Courier New"/>
                <a:cs typeface="Courier New"/>
                <a:sym typeface="Courier New"/>
              </a:rPr>
              <a:t>“By sharing stories, we can give each other hope.”</a:t>
            </a:r>
            <a:endParaRPr sz="1600">
              <a:solidFill>
                <a:schemeClr val="dk1"/>
              </a:solidFill>
              <a:latin typeface="Courier New"/>
              <a:ea typeface="Courier New"/>
              <a:cs typeface="Courier New"/>
              <a:sym typeface="Courier New"/>
            </a:endParaRPr>
          </a:p>
          <a:p>
            <a:pPr indent="0" lvl="0" marL="0" rtl="0" algn="r">
              <a:lnSpc>
                <a:spcPct val="115000"/>
              </a:lnSpc>
              <a:spcBef>
                <a:spcPts val="1000"/>
              </a:spcBef>
              <a:spcAft>
                <a:spcPts val="0"/>
              </a:spcAft>
              <a:buSzPts val="1800"/>
              <a:buNone/>
            </a:pPr>
            <a:r>
              <a:rPr lang="en-GB" sz="1600">
                <a:solidFill>
                  <a:schemeClr val="dk1"/>
                </a:solidFill>
                <a:latin typeface="Courier New"/>
                <a:ea typeface="Courier New"/>
                <a:cs typeface="Courier New"/>
                <a:sym typeface="Courier New"/>
              </a:rPr>
              <a:t>-Cynthia Wang</a:t>
            </a:r>
            <a:endParaRPr sz="1600">
              <a:solidFill>
                <a:schemeClr val="dk1"/>
              </a:solidFill>
              <a:latin typeface="Courier New"/>
              <a:ea typeface="Courier New"/>
              <a:cs typeface="Courier New"/>
              <a:sym typeface="Courier New"/>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018"/>
              <a:buFont typeface="Arial"/>
              <a:buNone/>
            </a:pPr>
            <a:r>
              <a:rPr lang="en-GB">
                <a:solidFill>
                  <a:schemeClr val="dk1"/>
                </a:solidFill>
                <a:latin typeface="Courier New"/>
                <a:ea typeface="Courier New"/>
                <a:cs typeface="Courier New"/>
                <a:sym typeface="Courier New"/>
              </a:rPr>
              <a:t>Web development exposes the complexity of computer science that we interact with daily.</a:t>
            </a:r>
            <a:endParaRPr>
              <a:solidFill>
                <a:schemeClr val="dk1"/>
              </a:solidFill>
              <a:latin typeface="Courier New"/>
              <a:ea typeface="Courier New"/>
              <a:cs typeface="Courier New"/>
              <a:sym typeface="Courier New"/>
            </a:endParaRPr>
          </a:p>
          <a:p>
            <a:pPr indent="0" lvl="0" marL="0" rtl="0" algn="l">
              <a:lnSpc>
                <a:spcPct val="95000"/>
              </a:lnSpc>
              <a:spcBef>
                <a:spcPts val="0"/>
              </a:spcBef>
              <a:spcAft>
                <a:spcPts val="0"/>
              </a:spcAft>
              <a:buSzPts val="1018"/>
              <a:buNone/>
            </a:pPr>
            <a:r>
              <a:t/>
            </a:r>
            <a:endParaRPr>
              <a:solidFill>
                <a:schemeClr val="dk1"/>
              </a:solidFill>
              <a:latin typeface="Courier New"/>
              <a:ea typeface="Courier New"/>
              <a:cs typeface="Courier New"/>
              <a:sym typeface="Courier New"/>
            </a:endParaRPr>
          </a:p>
          <a:p>
            <a:pPr indent="0" lvl="0" marL="0" rtl="0" algn="l">
              <a:lnSpc>
                <a:spcPct val="95000"/>
              </a:lnSpc>
              <a:spcBef>
                <a:spcPts val="0"/>
              </a:spcBef>
              <a:spcAft>
                <a:spcPts val="0"/>
              </a:spcAft>
              <a:buSzPts val="1018"/>
              <a:buNone/>
            </a:pPr>
            <a:r>
              <a:rPr lang="en-GB">
                <a:solidFill>
                  <a:schemeClr val="dk1"/>
                </a:solidFill>
                <a:latin typeface="Courier New"/>
                <a:ea typeface="Courier New"/>
                <a:cs typeface="Courier New"/>
                <a:sym typeface="Courier New"/>
              </a:rPr>
              <a:t>What we accomplished:</a:t>
            </a:r>
            <a:endParaRPr>
              <a:solidFill>
                <a:schemeClr val="dk1"/>
              </a:solidFill>
              <a:latin typeface="Courier New"/>
              <a:ea typeface="Courier New"/>
              <a:cs typeface="Courier New"/>
              <a:sym typeface="Courier New"/>
            </a:endParaRPr>
          </a:p>
          <a:p>
            <a:pPr indent="-330200" lvl="0" marL="457200" rtl="0" algn="l">
              <a:lnSpc>
                <a:spcPct val="95000"/>
              </a:lnSpc>
              <a:spcBef>
                <a:spcPts val="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Location Autofill</a:t>
            </a:r>
            <a:endParaRPr>
              <a:solidFill>
                <a:schemeClr val="dk1"/>
              </a:solidFill>
              <a:latin typeface="Courier New"/>
              <a:ea typeface="Courier New"/>
              <a:cs typeface="Courier New"/>
              <a:sym typeface="Courier New"/>
            </a:endParaRPr>
          </a:p>
          <a:p>
            <a:pPr indent="-330200" lvl="0" marL="457200" rtl="0" algn="l">
              <a:lnSpc>
                <a:spcPct val="95000"/>
              </a:lnSpc>
              <a:spcBef>
                <a:spcPts val="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Media Upload Backend</a:t>
            </a:r>
            <a:endParaRPr>
              <a:solidFill>
                <a:schemeClr val="dk1"/>
              </a:solidFill>
              <a:latin typeface="Courier New"/>
              <a:ea typeface="Courier New"/>
              <a:cs typeface="Courier New"/>
              <a:sym typeface="Courier New"/>
            </a:endParaRPr>
          </a:p>
          <a:p>
            <a:pPr indent="-330200" lvl="0" marL="457200" rtl="0" algn="l">
              <a:lnSpc>
                <a:spcPct val="95000"/>
              </a:lnSpc>
              <a:spcBef>
                <a:spcPts val="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UI/UX improvements</a:t>
            </a:r>
            <a:endParaRPr>
              <a:solidFill>
                <a:schemeClr val="dk1"/>
              </a:solidFill>
              <a:latin typeface="Courier New"/>
              <a:ea typeface="Courier New"/>
              <a:cs typeface="Courier New"/>
              <a:sym typeface="Courier New"/>
            </a:endParaRPr>
          </a:p>
          <a:p>
            <a:pPr indent="-330200" lvl="0" marL="457200" rtl="0" algn="l">
              <a:lnSpc>
                <a:spcPct val="95000"/>
              </a:lnSpc>
              <a:spcBef>
                <a:spcPts val="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Upgraded Stack</a:t>
            </a:r>
            <a:endParaRPr>
              <a:solidFill>
                <a:schemeClr val="dk1"/>
              </a:solidFill>
              <a:latin typeface="Courier New"/>
              <a:ea typeface="Courier New"/>
              <a:cs typeface="Courier New"/>
              <a:sym typeface="Courier New"/>
            </a:endParaRPr>
          </a:p>
          <a:p>
            <a:pPr indent="0" lvl="0" marL="0" rtl="0" algn="l">
              <a:lnSpc>
                <a:spcPct val="95000"/>
              </a:lnSpc>
              <a:spcBef>
                <a:spcPts val="1000"/>
              </a:spcBef>
              <a:spcAft>
                <a:spcPts val="0"/>
              </a:spcAft>
              <a:buSzPts val="1018"/>
              <a:buNone/>
            </a:pPr>
            <a:r>
              <a:rPr lang="en-GB">
                <a:solidFill>
                  <a:schemeClr val="dk1"/>
                </a:solidFill>
                <a:latin typeface="Courier New"/>
                <a:ea typeface="Courier New"/>
                <a:cs typeface="Courier New"/>
                <a:sym typeface="Courier New"/>
              </a:rPr>
              <a:t>TODO:</a:t>
            </a:r>
            <a:endParaRPr>
              <a:solidFill>
                <a:schemeClr val="dk1"/>
              </a:solidFill>
              <a:latin typeface="Courier New"/>
              <a:ea typeface="Courier New"/>
              <a:cs typeface="Courier New"/>
              <a:sym typeface="Courier New"/>
            </a:endParaRPr>
          </a:p>
          <a:p>
            <a:pPr indent="-330200" lvl="0" marL="457200" rtl="0" algn="l">
              <a:lnSpc>
                <a:spcPct val="95000"/>
              </a:lnSpc>
              <a:spcBef>
                <a:spcPts val="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Rewrite Web Frontend</a:t>
            </a:r>
            <a:endParaRPr>
              <a:solidFill>
                <a:schemeClr val="dk1"/>
              </a:solidFill>
              <a:latin typeface="Courier New"/>
              <a:ea typeface="Courier New"/>
              <a:cs typeface="Courier New"/>
              <a:sym typeface="Courier New"/>
            </a:endParaRPr>
          </a:p>
          <a:p>
            <a:pPr indent="-330200" lvl="0" marL="457200" rtl="0" algn="l">
              <a:lnSpc>
                <a:spcPct val="95000"/>
              </a:lnSpc>
              <a:spcBef>
                <a:spcPts val="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Implement Media Upload</a:t>
            </a:r>
            <a:endParaRPr>
              <a:solidFill>
                <a:schemeClr val="dk1"/>
              </a:solidFill>
              <a:latin typeface="Courier New"/>
              <a:ea typeface="Courier New"/>
              <a:cs typeface="Courier New"/>
              <a:sym typeface="Courier New"/>
            </a:endParaRPr>
          </a:p>
          <a:p>
            <a:pPr indent="-330200" lvl="0" marL="457200" rtl="0" algn="l">
              <a:lnSpc>
                <a:spcPct val="95000"/>
              </a:lnSpc>
              <a:spcBef>
                <a:spcPts val="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Implement Automated Content Moderation</a:t>
            </a:r>
            <a:endParaRPr>
              <a:solidFill>
                <a:schemeClr val="dk1"/>
              </a:solidFill>
              <a:latin typeface="Courier New"/>
              <a:ea typeface="Courier New"/>
              <a:cs typeface="Courier New"/>
              <a:sym typeface="Courier New"/>
            </a:endParaRPr>
          </a:p>
        </p:txBody>
      </p:sp>
      <p:sp>
        <p:nvSpPr>
          <p:cNvPr id="346" name="Google Shape;346;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t>conclusion</a:t>
            </a:r>
            <a:endParaRPr b="1"/>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350" name="Shape 350"/>
        <p:cNvGrpSpPr/>
        <p:nvPr/>
      </p:nvGrpSpPr>
      <p:grpSpPr>
        <a:xfrm>
          <a:off x="0" y="0"/>
          <a:ext cx="0" cy="0"/>
          <a:chOff x="0" y="0"/>
          <a:chExt cx="0" cy="0"/>
        </a:xfrm>
      </p:grpSpPr>
      <p:sp>
        <p:nvSpPr>
          <p:cNvPr id="351" name="Google Shape;351;p5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1" lang="en-GB" sz="3620">
                <a:solidFill>
                  <a:schemeClr val="lt1"/>
                </a:solidFill>
              </a:rPr>
              <a:t>demonstration</a:t>
            </a:r>
            <a:endParaRPr b="1" sz="3620">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5" name="Shape 355"/>
        <p:cNvGrpSpPr/>
        <p:nvPr/>
      </p:nvGrpSpPr>
      <p:grpSpPr>
        <a:xfrm>
          <a:off x="0" y="0"/>
          <a:ext cx="0" cy="0"/>
          <a:chOff x="0" y="0"/>
          <a:chExt cx="0" cy="0"/>
        </a:xfrm>
      </p:grpSpPr>
      <p:pic>
        <p:nvPicPr>
          <p:cNvPr id="356" name="Google Shape;356;p56" title="arqive-2023-SeniorDesignExpo-Demo.mp4">
            <a:hlinkClick r:id="rId3"/>
          </p:cNvPr>
          <p:cNvPicPr preferRelativeResize="0"/>
          <p:nvPr/>
        </p:nvPicPr>
        <p:blipFill>
          <a:blip r:embed="rId4">
            <a:alphaModFix/>
          </a:blip>
          <a:stretch>
            <a:fillRect/>
          </a:stretch>
        </p:blipFill>
        <p:spPr>
          <a:xfrm>
            <a:off x="0" y="-857250"/>
            <a:ext cx="9144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360" name="Shape 360"/>
        <p:cNvGrpSpPr/>
        <p:nvPr/>
      </p:nvGrpSpPr>
      <p:grpSpPr>
        <a:xfrm>
          <a:off x="0" y="0"/>
          <a:ext cx="0" cy="0"/>
          <a:chOff x="0" y="0"/>
          <a:chExt cx="0" cy="0"/>
        </a:xfrm>
      </p:grpSpPr>
      <p:sp>
        <p:nvSpPr>
          <p:cNvPr id="361" name="Google Shape;361;p5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1" lang="en-GB" sz="3620">
                <a:solidFill>
                  <a:schemeClr val="lt1"/>
                </a:solidFill>
              </a:rPr>
              <a:t>questions</a:t>
            </a:r>
            <a:endParaRPr b="1" sz="3620">
              <a:solidFill>
                <a:schemeClr val="lt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8"/>
          <p:cNvSpPr txBox="1"/>
          <p:nvPr>
            <p:ph type="title"/>
          </p:nvPr>
        </p:nvSpPr>
        <p:spPr>
          <a:xfrm>
            <a:off x="352675" y="1961050"/>
            <a:ext cx="8520600" cy="989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GB" sz="5420"/>
              <a:t>end of presentation</a:t>
            </a:r>
            <a:endParaRPr b="1" sz="542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0" name="Shape 370"/>
        <p:cNvGrpSpPr/>
        <p:nvPr/>
      </p:nvGrpSpPr>
      <p:grpSpPr>
        <a:xfrm>
          <a:off x="0" y="0"/>
          <a:ext cx="0" cy="0"/>
          <a:chOff x="0" y="0"/>
          <a:chExt cx="0" cy="0"/>
        </a:xfrm>
      </p:grpSpPr>
      <p:sp>
        <p:nvSpPr>
          <p:cNvPr id="371" name="Google Shape;371;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spcBef>
                <a:spcPts val="0"/>
              </a:spcBef>
              <a:spcAft>
                <a:spcPts val="0"/>
              </a:spcAft>
              <a:buSzPct val="39285"/>
              <a:buNone/>
            </a:pPr>
            <a:r>
              <a:rPr b="1" lang="en-GB"/>
              <a:t>ui/ux improvements - mobile</a:t>
            </a:r>
            <a:endParaRPr>
              <a:latin typeface="Courier New"/>
              <a:ea typeface="Courier New"/>
              <a:cs typeface="Courier New"/>
              <a:sym typeface="Courier New"/>
            </a:endParaRPr>
          </a:p>
        </p:txBody>
      </p:sp>
      <p:sp>
        <p:nvSpPr>
          <p:cNvPr id="372" name="Google Shape;372;p59"/>
          <p:cNvSpPr txBox="1"/>
          <p:nvPr>
            <p:ph idx="1" type="body"/>
          </p:nvPr>
        </p:nvSpPr>
        <p:spPr>
          <a:xfrm>
            <a:off x="311700" y="1152475"/>
            <a:ext cx="36390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GB">
                <a:solidFill>
                  <a:schemeClr val="dk1"/>
                </a:solidFill>
                <a:latin typeface="Courier New"/>
                <a:ea typeface="Courier New"/>
                <a:cs typeface="Courier New"/>
                <a:sym typeface="Courier New"/>
              </a:rPr>
              <a:t>Login and Register</a:t>
            </a:r>
            <a:endParaRPr>
              <a:solidFill>
                <a:schemeClr val="dk1"/>
              </a:solidFill>
              <a:latin typeface="Courier New"/>
              <a:ea typeface="Courier New"/>
              <a:cs typeface="Courier New"/>
              <a:sym typeface="Courier New"/>
            </a:endParaRPr>
          </a:p>
          <a:p>
            <a:pPr indent="-330200" lvl="0" marL="457200" rtl="0" algn="l">
              <a:lnSpc>
                <a:spcPct val="115000"/>
              </a:lnSpc>
              <a:spcBef>
                <a:spcPts val="100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Improved cluttered layout for ease of use</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t/>
            </a:r>
            <a:endParaRPr>
              <a:solidFill>
                <a:schemeClr val="dk1"/>
              </a:solidFill>
              <a:latin typeface="Courier New"/>
              <a:ea typeface="Courier New"/>
              <a:cs typeface="Courier New"/>
              <a:sym typeface="Courier New"/>
            </a:endParaRPr>
          </a:p>
        </p:txBody>
      </p:sp>
      <p:pic>
        <p:nvPicPr>
          <p:cNvPr id="373" name="Google Shape;373;p59"/>
          <p:cNvPicPr preferRelativeResize="0"/>
          <p:nvPr/>
        </p:nvPicPr>
        <p:blipFill rotWithShape="1">
          <a:blip r:embed="rId3">
            <a:alphaModFix/>
          </a:blip>
          <a:srcRect b="0" l="0" r="0" t="3799"/>
          <a:stretch/>
        </p:blipFill>
        <p:spPr>
          <a:xfrm>
            <a:off x="4112425" y="976550"/>
            <a:ext cx="2149300" cy="3675552"/>
          </a:xfrm>
          <a:prstGeom prst="rect">
            <a:avLst/>
          </a:prstGeom>
          <a:noFill/>
          <a:ln>
            <a:noFill/>
          </a:ln>
          <a:effectLst>
            <a:outerShdw blurRad="57150" rotWithShape="0" algn="bl" dir="5400000" dist="19050">
              <a:srgbClr val="000000">
                <a:alpha val="50000"/>
              </a:srgbClr>
            </a:outerShdw>
          </a:effectLst>
        </p:spPr>
      </p:pic>
      <p:pic>
        <p:nvPicPr>
          <p:cNvPr id="374" name="Google Shape;374;p59"/>
          <p:cNvPicPr preferRelativeResize="0"/>
          <p:nvPr/>
        </p:nvPicPr>
        <p:blipFill rotWithShape="1">
          <a:blip r:embed="rId4">
            <a:alphaModFix/>
          </a:blip>
          <a:srcRect b="0" l="0" r="0" t="3809"/>
          <a:stretch/>
        </p:blipFill>
        <p:spPr>
          <a:xfrm>
            <a:off x="6554425" y="976550"/>
            <a:ext cx="2149300" cy="367555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8" name="Shape 378"/>
        <p:cNvGrpSpPr/>
        <p:nvPr/>
      </p:nvGrpSpPr>
      <p:grpSpPr>
        <a:xfrm>
          <a:off x="0" y="0"/>
          <a:ext cx="0" cy="0"/>
          <a:chOff x="0" y="0"/>
          <a:chExt cx="0" cy="0"/>
        </a:xfrm>
      </p:grpSpPr>
      <p:sp>
        <p:nvSpPr>
          <p:cNvPr id="379" name="Google Shape;379;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Content Moderation</a:t>
            </a:r>
            <a:endParaRPr>
              <a:latin typeface="Courier New"/>
              <a:ea typeface="Courier New"/>
              <a:cs typeface="Courier New"/>
              <a:sym typeface="Courier New"/>
            </a:endParaRPr>
          </a:p>
        </p:txBody>
      </p:sp>
      <p:sp>
        <p:nvSpPr>
          <p:cNvPr id="380" name="Google Shape;380;p6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Integration of a new API hosted on a separate Digital Ocean droplet dedicated to managing the machine learning models and processing content moderation requests. </a:t>
            </a:r>
            <a:endParaRPr>
              <a:solidFill>
                <a:schemeClr val="dk1"/>
              </a:solidFill>
              <a:latin typeface="Courier New"/>
              <a:ea typeface="Courier New"/>
              <a:cs typeface="Courier New"/>
              <a:sym typeface="Courier New"/>
            </a:endParaRPr>
          </a:p>
          <a:p>
            <a:pPr indent="-342900" lvl="0" marL="457200" rtl="0" algn="l">
              <a:lnSpc>
                <a:spcPct val="115000"/>
              </a:lnSpc>
              <a:spcBef>
                <a:spcPts val="100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Allows for improved scalability and independent maintenance of our web application, ensuring a smooth user experience.</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t/>
            </a:r>
            <a:endParaRPr>
              <a:solidFill>
                <a:schemeClr val="dk1"/>
              </a:solidFill>
              <a:latin typeface="Courier New"/>
              <a:ea typeface="Courier New"/>
              <a:cs typeface="Courier New"/>
              <a:sym typeface="Courier New"/>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4" name="Shape 384"/>
        <p:cNvGrpSpPr/>
        <p:nvPr/>
      </p:nvGrpSpPr>
      <p:grpSpPr>
        <a:xfrm>
          <a:off x="0" y="0"/>
          <a:ext cx="0" cy="0"/>
          <a:chOff x="0" y="0"/>
          <a:chExt cx="0" cy="0"/>
        </a:xfrm>
      </p:grpSpPr>
      <p:sp>
        <p:nvSpPr>
          <p:cNvPr id="385" name="Google Shape;385;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latin typeface="Courier New"/>
                <a:ea typeface="Courier New"/>
                <a:cs typeface="Courier New"/>
                <a:sym typeface="Courier New"/>
              </a:rPr>
              <a:t>Content Moderation (Cont.)</a:t>
            </a:r>
            <a:endParaRPr>
              <a:latin typeface="Courier New"/>
              <a:ea typeface="Courier New"/>
              <a:cs typeface="Courier New"/>
              <a:sym typeface="Courier New"/>
            </a:endParaRPr>
          </a:p>
        </p:txBody>
      </p:sp>
      <p:sp>
        <p:nvSpPr>
          <p:cNvPr id="386" name="Google Shape;386;p61"/>
          <p:cNvSpPr txBox="1"/>
          <p:nvPr>
            <p:ph idx="1" type="body"/>
          </p:nvPr>
        </p:nvSpPr>
        <p:spPr>
          <a:xfrm>
            <a:off x="311700" y="1152475"/>
            <a:ext cx="5049600" cy="3416400"/>
          </a:xfrm>
          <a:prstGeom prst="rect">
            <a:avLst/>
          </a:prstGeom>
        </p:spPr>
        <p:txBody>
          <a:bodyPr anchorCtr="0" anchor="t" bIns="91425" lIns="91425" spcFirstLastPara="1" rIns="91425" wrap="square" tIns="91425">
            <a:normAutofit fontScale="77500" lnSpcReduction="10000"/>
          </a:bodyPr>
          <a:lstStyle/>
          <a:p>
            <a:pPr indent="-317182" lvl="0" marL="457200" rtl="0" algn="l">
              <a:spcBef>
                <a:spcPts val="0"/>
              </a:spcBef>
              <a:spcAft>
                <a:spcPts val="0"/>
              </a:spcAft>
              <a:buClr>
                <a:schemeClr val="dk1"/>
              </a:buClr>
              <a:buSzPct val="100000"/>
              <a:buFont typeface="Courier New"/>
              <a:buChar char="●"/>
            </a:pPr>
            <a:r>
              <a:rPr lang="en-GB">
                <a:solidFill>
                  <a:schemeClr val="dk1"/>
                </a:solidFill>
                <a:latin typeface="Courier New"/>
                <a:ea typeface="Courier New"/>
                <a:cs typeface="Courier New"/>
                <a:sym typeface="Courier New"/>
              </a:rPr>
              <a:t>Machine learning models now feature an ensemble approach, combining Random Forest, Naive Bayes, and Logistic Regression algorithms, trained on a comprehensive dataset to better understand and classify user-generated content. With th</a:t>
            </a:r>
            <a:endParaRPr>
              <a:solidFill>
                <a:schemeClr val="dk1"/>
              </a:solidFill>
              <a:latin typeface="Courier New"/>
              <a:ea typeface="Courier New"/>
              <a:cs typeface="Courier New"/>
              <a:sym typeface="Courier New"/>
            </a:endParaRPr>
          </a:p>
          <a:p>
            <a:pPr indent="-317182" lvl="0" marL="457200" rtl="0" algn="l">
              <a:spcBef>
                <a:spcPts val="0"/>
              </a:spcBef>
              <a:spcAft>
                <a:spcPts val="0"/>
              </a:spcAft>
              <a:buClr>
                <a:schemeClr val="dk1"/>
              </a:buClr>
              <a:buSzPct val="100000"/>
              <a:buFont typeface="Courier New"/>
              <a:buChar char="●"/>
            </a:pPr>
            <a:r>
              <a:rPr lang="en-GB">
                <a:solidFill>
                  <a:schemeClr val="dk1"/>
                </a:solidFill>
                <a:latin typeface="Courier New"/>
                <a:ea typeface="Courier New"/>
                <a:cs typeface="Courier New"/>
                <a:sym typeface="Courier New"/>
              </a:rPr>
              <a:t>Content moderation API will process the text and return a moderation decision. The web application then stores the decision in our database and handles the content accordingly improving on current human moderation.</a:t>
            </a:r>
            <a:endParaRPr>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a:p>
        </p:txBody>
      </p:sp>
      <p:pic>
        <p:nvPicPr>
          <p:cNvPr id="387" name="Google Shape;387;p61"/>
          <p:cNvPicPr preferRelativeResize="0"/>
          <p:nvPr/>
        </p:nvPicPr>
        <p:blipFill>
          <a:blip r:embed="rId3">
            <a:alphaModFix/>
          </a:blip>
          <a:stretch>
            <a:fillRect/>
          </a:stretch>
        </p:blipFill>
        <p:spPr>
          <a:xfrm>
            <a:off x="5522625" y="1145675"/>
            <a:ext cx="3309675" cy="28521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pic>
        <p:nvPicPr>
          <p:cNvPr id="392" name="Google Shape;392;p62" title="arqive-2023-SeniorDesign-Demo.mp4">
            <a:hlinkClick r:id="rId3"/>
          </p:cNvPr>
          <p:cNvPicPr preferRelativeResize="0"/>
          <p:nvPr/>
        </p:nvPicPr>
        <p:blipFill>
          <a:blip r:embed="rId4">
            <a:alphaModFix/>
          </a:blip>
          <a:stretch>
            <a:fillRect/>
          </a:stretch>
        </p:blipFill>
        <p:spPr>
          <a:xfrm>
            <a:off x="1178052" y="26744"/>
            <a:ext cx="6787896" cy="50900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63" title="arqive_LocationAutofill_Demo.mp4">
            <a:hlinkClick r:id="rId3"/>
          </p:cNvPr>
          <p:cNvPicPr preferRelativeResize="0"/>
          <p:nvPr/>
        </p:nvPicPr>
        <p:blipFill>
          <a:blip r:embed="rId4">
            <a:alphaModFix/>
          </a:blip>
          <a:stretch>
            <a:fillRect/>
          </a:stretch>
        </p:blipFill>
        <p:spPr>
          <a:xfrm>
            <a:off x="-228600" y="-892500"/>
            <a:ext cx="10002874" cy="6245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8"/>
          <p:cNvSpPr txBox="1"/>
          <p:nvPr>
            <p:ph type="title"/>
          </p:nvPr>
        </p:nvSpPr>
        <p:spPr>
          <a:xfrm>
            <a:off x="311700" y="4120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t>overview of the arqive</a:t>
            </a:r>
            <a:endParaRPr b="1"/>
          </a:p>
        </p:txBody>
      </p:sp>
      <p:sp>
        <p:nvSpPr>
          <p:cNvPr id="127" name="Google Shape;127;p28"/>
          <p:cNvSpPr txBox="1"/>
          <p:nvPr/>
        </p:nvSpPr>
        <p:spPr>
          <a:xfrm>
            <a:off x="5986500" y="1335838"/>
            <a:ext cx="2998200" cy="1293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ourier New"/>
                <a:ea typeface="Courier New"/>
                <a:cs typeface="Courier New"/>
                <a:sym typeface="Courier New"/>
              </a:rPr>
              <a:t>Login</a:t>
            </a:r>
            <a:endParaRPr b="0" i="0" sz="1200" u="none" cap="none" strike="noStrike">
              <a:solidFill>
                <a:srgbClr val="000000"/>
              </a:solidFill>
              <a:latin typeface="Courier New"/>
              <a:ea typeface="Courier New"/>
              <a:cs typeface="Courier New"/>
              <a:sym typeface="Courier New"/>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ourier New"/>
                <a:ea typeface="Courier New"/>
                <a:cs typeface="Courier New"/>
                <a:sym typeface="Courier New"/>
              </a:rPr>
              <a:t>Add/Edit/Delete story</a:t>
            </a:r>
            <a:endParaRPr b="0" i="0" sz="1200" u="none" cap="none" strike="noStrike">
              <a:solidFill>
                <a:srgbClr val="000000"/>
              </a:solidFill>
              <a:latin typeface="Courier New"/>
              <a:ea typeface="Courier New"/>
              <a:cs typeface="Courier New"/>
              <a:sym typeface="Courier New"/>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ourier New"/>
                <a:ea typeface="Courier New"/>
                <a:cs typeface="Courier New"/>
                <a:sym typeface="Courier New"/>
              </a:rPr>
              <a:t>Bookmark/Unbookmark user</a:t>
            </a:r>
            <a:endParaRPr b="0" i="0" sz="1200" u="none" cap="none" strike="noStrike">
              <a:solidFill>
                <a:srgbClr val="000000"/>
              </a:solidFill>
              <a:latin typeface="Courier New"/>
              <a:ea typeface="Courier New"/>
              <a:cs typeface="Courier New"/>
              <a:sym typeface="Courier New"/>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ourier New"/>
                <a:ea typeface="Courier New"/>
                <a:cs typeface="Courier New"/>
                <a:sym typeface="Courier New"/>
              </a:rPr>
              <a:t>Flag posts</a:t>
            </a:r>
            <a:endParaRPr b="0" i="0" sz="1200" u="none" cap="none" strike="noStrike">
              <a:solidFill>
                <a:srgbClr val="000000"/>
              </a:solidFill>
              <a:latin typeface="Courier New"/>
              <a:ea typeface="Courier New"/>
              <a:cs typeface="Courier New"/>
              <a:sym typeface="Courier New"/>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ourier New"/>
                <a:ea typeface="Courier New"/>
                <a:cs typeface="Courier New"/>
                <a:sym typeface="Courier New"/>
              </a:rPr>
              <a:t>Manage profile</a:t>
            </a:r>
            <a:endParaRPr b="0" i="0" sz="1200" u="none" cap="none" strike="noStrike">
              <a:solidFill>
                <a:schemeClr val="dk1"/>
              </a:solidFill>
              <a:latin typeface="Courier New"/>
              <a:ea typeface="Courier New"/>
              <a:cs typeface="Courier New"/>
              <a:sym typeface="Courier New"/>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ourier New"/>
                <a:ea typeface="Courier New"/>
                <a:cs typeface="Courier New"/>
                <a:sym typeface="Courier New"/>
              </a:rPr>
              <a:t>Anonymity</a:t>
            </a:r>
            <a:endParaRPr b="0" i="0" sz="1200" u="none" cap="none" strike="noStrike">
              <a:solidFill>
                <a:srgbClr val="000000"/>
              </a:solidFill>
              <a:latin typeface="Courier New"/>
              <a:ea typeface="Courier New"/>
              <a:cs typeface="Courier New"/>
              <a:sym typeface="Courier New"/>
            </a:endParaRPr>
          </a:p>
        </p:txBody>
      </p:sp>
      <p:sp>
        <p:nvSpPr>
          <p:cNvPr id="128" name="Google Shape;128;p28"/>
          <p:cNvSpPr txBox="1"/>
          <p:nvPr/>
        </p:nvSpPr>
        <p:spPr>
          <a:xfrm>
            <a:off x="5986500" y="949088"/>
            <a:ext cx="2998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sz="1800"/>
              <a:t>u</a:t>
            </a:r>
            <a:r>
              <a:rPr b="1" i="0" lang="en-GB" sz="1800" u="none" cap="none" strike="noStrike">
                <a:solidFill>
                  <a:srgbClr val="000000"/>
                </a:solidFill>
              </a:rPr>
              <a:t>sers</a:t>
            </a:r>
            <a:endParaRPr b="1" i="0" sz="1800" u="none" cap="none" strike="noStrike">
              <a:solidFill>
                <a:srgbClr val="000000"/>
              </a:solidFill>
            </a:endParaRPr>
          </a:p>
        </p:txBody>
      </p:sp>
      <p:sp>
        <p:nvSpPr>
          <p:cNvPr id="129" name="Google Shape;129;p28"/>
          <p:cNvSpPr txBox="1"/>
          <p:nvPr/>
        </p:nvSpPr>
        <p:spPr>
          <a:xfrm>
            <a:off x="5986500" y="2945513"/>
            <a:ext cx="2998200" cy="1477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ourier New"/>
                <a:ea typeface="Courier New"/>
                <a:cs typeface="Courier New"/>
                <a:sym typeface="Courier New"/>
              </a:rPr>
              <a:t>Login</a:t>
            </a:r>
            <a:endParaRPr b="0" i="0" sz="1200" u="none" cap="none" strike="noStrike">
              <a:solidFill>
                <a:srgbClr val="000000"/>
              </a:solidFill>
              <a:latin typeface="Courier New"/>
              <a:ea typeface="Courier New"/>
              <a:cs typeface="Courier New"/>
              <a:sym typeface="Courier New"/>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ourier New"/>
                <a:ea typeface="Courier New"/>
                <a:cs typeface="Courier New"/>
                <a:sym typeface="Courier New"/>
              </a:rPr>
              <a:t>Add/Edit/Delete story</a:t>
            </a:r>
            <a:endParaRPr b="0" i="0" sz="1200" u="none" cap="none" strike="noStrike">
              <a:solidFill>
                <a:srgbClr val="000000"/>
              </a:solidFill>
              <a:latin typeface="Courier New"/>
              <a:ea typeface="Courier New"/>
              <a:cs typeface="Courier New"/>
              <a:sym typeface="Courier New"/>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ourier New"/>
                <a:ea typeface="Courier New"/>
                <a:cs typeface="Courier New"/>
                <a:sym typeface="Courier New"/>
              </a:rPr>
              <a:t>Bookmark/Unbookmark user</a:t>
            </a:r>
            <a:endParaRPr b="0" i="0" sz="1200" u="none" cap="none" strike="noStrike">
              <a:solidFill>
                <a:srgbClr val="000000"/>
              </a:solidFill>
              <a:latin typeface="Courier New"/>
              <a:ea typeface="Courier New"/>
              <a:cs typeface="Courier New"/>
              <a:sym typeface="Courier New"/>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ourier New"/>
                <a:ea typeface="Courier New"/>
                <a:cs typeface="Courier New"/>
                <a:sym typeface="Courier New"/>
              </a:rPr>
              <a:t>Anonymity</a:t>
            </a:r>
            <a:endParaRPr b="0" i="0" sz="1200" u="none" cap="none" strike="noStrike">
              <a:solidFill>
                <a:srgbClr val="000000"/>
              </a:solidFill>
              <a:latin typeface="Courier New"/>
              <a:ea typeface="Courier New"/>
              <a:cs typeface="Courier New"/>
              <a:sym typeface="Courier New"/>
            </a:endParaRPr>
          </a:p>
          <a:p>
            <a:pPr indent="0" lvl="0" marL="0" marR="0" rtl="0" algn="ctr">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Courier New"/>
                <a:ea typeface="Courier New"/>
                <a:cs typeface="Courier New"/>
                <a:sym typeface="Courier New"/>
              </a:rPr>
              <a:t>Review/Remove flagged posts</a:t>
            </a:r>
            <a:endParaRPr b="0" i="0" sz="1200" u="none" cap="none" strike="noStrike">
              <a:solidFill>
                <a:schemeClr val="dk1"/>
              </a:solidFill>
              <a:latin typeface="Courier New"/>
              <a:ea typeface="Courier New"/>
              <a:cs typeface="Courier New"/>
              <a:sym typeface="Courier New"/>
            </a:endParaRPr>
          </a:p>
          <a:p>
            <a:pPr indent="0" lvl="0" marL="0" marR="0" rtl="0" algn="ctr">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Courier New"/>
                <a:ea typeface="Courier New"/>
                <a:cs typeface="Courier New"/>
                <a:sym typeface="Courier New"/>
              </a:rPr>
              <a:t>Review/Remove flagged comments</a:t>
            </a:r>
            <a:endParaRPr b="0" i="0" sz="1200" u="none" cap="none" strike="noStrike">
              <a:solidFill>
                <a:schemeClr val="dk1"/>
              </a:solidFill>
              <a:latin typeface="Courier New"/>
              <a:ea typeface="Courier New"/>
              <a:cs typeface="Courier New"/>
              <a:sym typeface="Courier New"/>
            </a:endParaRPr>
          </a:p>
          <a:p>
            <a:pPr indent="0" lvl="0" marL="0" marR="0" rtl="0" algn="ctr">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Courier New"/>
                <a:ea typeface="Courier New"/>
                <a:cs typeface="Courier New"/>
                <a:sym typeface="Courier New"/>
              </a:rPr>
              <a:t>Remove users</a:t>
            </a:r>
            <a:endParaRPr b="0" i="0" sz="1200" u="none" cap="none" strike="noStrike">
              <a:solidFill>
                <a:srgbClr val="000000"/>
              </a:solidFill>
              <a:latin typeface="Courier New"/>
              <a:ea typeface="Courier New"/>
              <a:cs typeface="Courier New"/>
              <a:sym typeface="Courier New"/>
            </a:endParaRPr>
          </a:p>
        </p:txBody>
      </p:sp>
      <p:sp>
        <p:nvSpPr>
          <p:cNvPr id="130" name="Google Shape;130;p28"/>
          <p:cNvSpPr txBox="1"/>
          <p:nvPr/>
        </p:nvSpPr>
        <p:spPr>
          <a:xfrm>
            <a:off x="5986500" y="2532063"/>
            <a:ext cx="29982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lang="en-GB" sz="1800"/>
              <a:t>a</a:t>
            </a:r>
            <a:r>
              <a:rPr b="1" i="0" lang="en-GB" sz="1800" u="none" cap="none" strike="noStrike">
                <a:solidFill>
                  <a:srgbClr val="000000"/>
                </a:solidFill>
              </a:rPr>
              <a:t>dmin</a:t>
            </a:r>
            <a:endParaRPr b="1" i="0" sz="1800" u="none" cap="none" strike="noStrike">
              <a:solidFill>
                <a:srgbClr val="000000"/>
              </a:solidFill>
            </a:endParaRPr>
          </a:p>
        </p:txBody>
      </p:sp>
      <p:pic>
        <p:nvPicPr>
          <p:cNvPr id="131" name="Google Shape;131;p28"/>
          <p:cNvPicPr preferRelativeResize="0"/>
          <p:nvPr/>
        </p:nvPicPr>
        <p:blipFill rotWithShape="1">
          <a:blip r:embed="rId3">
            <a:alphaModFix/>
          </a:blip>
          <a:srcRect b="0" l="473" r="887" t="0"/>
          <a:stretch/>
        </p:blipFill>
        <p:spPr>
          <a:xfrm>
            <a:off x="239925" y="1183450"/>
            <a:ext cx="5680723" cy="323957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t>node and react</a:t>
            </a:r>
            <a:endParaRPr b="1"/>
          </a:p>
        </p:txBody>
      </p:sp>
      <p:sp>
        <p:nvSpPr>
          <p:cNvPr id="403" name="Google Shape;403;p6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None/>
            </a:pPr>
            <a:r>
              <a:rPr lang="en-GB">
                <a:solidFill>
                  <a:schemeClr val="dk1"/>
                </a:solidFill>
                <a:latin typeface="Courier New"/>
                <a:ea typeface="Courier New"/>
                <a:cs typeface="Courier New"/>
                <a:sym typeface="Courier New"/>
              </a:rPr>
              <a:t>Dependency issues:</a:t>
            </a:r>
            <a:endParaRPr>
              <a:solidFill>
                <a:schemeClr val="dk1"/>
              </a:solidFill>
              <a:latin typeface="Courier New"/>
              <a:ea typeface="Courier New"/>
              <a:cs typeface="Courier New"/>
              <a:sym typeface="Courier New"/>
            </a:endParaRPr>
          </a:p>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Dependencies are managed by NPM (Node Package Manager)</a:t>
            </a:r>
            <a:endParaRPr>
              <a:solidFill>
                <a:schemeClr val="dk1"/>
              </a:solidFill>
              <a:latin typeface="Courier New"/>
              <a:ea typeface="Courier New"/>
              <a:cs typeface="Courier New"/>
              <a:sym typeface="Courier New"/>
            </a:endParaRPr>
          </a:p>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Packages in Node are open source and maintained individually</a:t>
            </a:r>
            <a:endParaRPr>
              <a:solidFill>
                <a:schemeClr val="dk1"/>
              </a:solidFill>
              <a:latin typeface="Courier New"/>
              <a:ea typeface="Courier New"/>
              <a:cs typeface="Courier New"/>
              <a:sym typeface="Courier New"/>
            </a:endParaRPr>
          </a:p>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Packages that depend on each other may introduce breaking changes</a:t>
            </a:r>
            <a:endParaRPr>
              <a:solidFill>
                <a:schemeClr val="dk1"/>
              </a:solidFill>
              <a:latin typeface="Courier New"/>
              <a:ea typeface="Courier New"/>
              <a:cs typeface="Courier New"/>
              <a:sym typeface="Courier New"/>
            </a:endParaRPr>
          </a:p>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Major React versions (that have breaking changes) are released every year to six months</a:t>
            </a:r>
            <a:endParaRPr>
              <a:solidFill>
                <a:schemeClr val="dk1"/>
              </a:solidFill>
              <a:latin typeface="Courier New"/>
              <a:ea typeface="Courier New"/>
              <a:cs typeface="Courier New"/>
              <a:sym typeface="Courier New"/>
            </a:endParaRPr>
          </a:p>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The project uses: "react": "^16.13.1"</a:t>
            </a:r>
            <a:endParaRPr>
              <a:solidFill>
                <a:schemeClr val="dk1"/>
              </a:solidFill>
              <a:latin typeface="Courier New"/>
              <a:ea typeface="Courier New"/>
              <a:cs typeface="Courier New"/>
              <a:sym typeface="Courier New"/>
            </a:endParaRPr>
          </a:p>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Circular Dependencies occur when one package depends on different version used in the project</a:t>
            </a:r>
            <a:endParaRPr>
              <a:solidFill>
                <a:schemeClr val="dk1"/>
              </a:solidFill>
              <a:latin typeface="Courier New"/>
              <a:ea typeface="Courier New"/>
              <a:cs typeface="Courier New"/>
              <a:sym typeface="Courier New"/>
            </a:endParaRPr>
          </a:p>
        </p:txBody>
      </p:sp>
      <p:sp>
        <p:nvSpPr>
          <p:cNvPr id="404" name="Google Shape;404;p64"/>
          <p:cNvSpPr txBox="1"/>
          <p:nvPr/>
        </p:nvSpPr>
        <p:spPr>
          <a:xfrm>
            <a:off x="7333200" y="0"/>
            <a:ext cx="18108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lang="en-GB"/>
              <a:t>Erik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Security</a:t>
            </a:r>
            <a:endParaRPr>
              <a:latin typeface="Courier New"/>
              <a:ea typeface="Courier New"/>
              <a:cs typeface="Courier New"/>
              <a:sym typeface="Courier New"/>
            </a:endParaRPr>
          </a:p>
        </p:txBody>
      </p:sp>
      <p:sp>
        <p:nvSpPr>
          <p:cNvPr id="410" name="Google Shape;410;p6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Fixed leak APIs</a:t>
            </a:r>
            <a:endParaRPr>
              <a:solidFill>
                <a:schemeClr val="dk1"/>
              </a:solidFill>
              <a:latin typeface="Courier New"/>
              <a:ea typeface="Courier New"/>
              <a:cs typeface="Courier New"/>
              <a:sym typeface="Courier New"/>
            </a:endParaRPr>
          </a:p>
          <a:p>
            <a:pPr indent="-317500" lvl="1" marL="1371600" rtl="0" algn="l">
              <a:lnSpc>
                <a:spcPct val="115000"/>
              </a:lnSpc>
              <a:spcBef>
                <a:spcPts val="0"/>
              </a:spcBef>
              <a:spcAft>
                <a:spcPts val="0"/>
              </a:spcAft>
              <a:buClr>
                <a:schemeClr val="dk1"/>
              </a:buClr>
              <a:buSzPts val="1400"/>
              <a:buFont typeface="Courier New"/>
              <a:buChar char="○"/>
            </a:pPr>
            <a:r>
              <a:rPr lang="en-GB">
                <a:solidFill>
                  <a:schemeClr val="dk1"/>
                </a:solidFill>
                <a:latin typeface="Courier New"/>
                <a:ea typeface="Courier New"/>
                <a:cs typeface="Courier New"/>
                <a:sym typeface="Courier New"/>
              </a:rPr>
              <a:t>Insert example showing exposing User Data</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None/>
            </a:pPr>
            <a:r>
              <a:t/>
            </a:r>
            <a:endParaRPr>
              <a:solidFill>
                <a:schemeClr val="dk1"/>
              </a:solidFill>
              <a:latin typeface="Courier New"/>
              <a:ea typeface="Courier New"/>
              <a:cs typeface="Courier New"/>
              <a:sym typeface="Courier New"/>
            </a:endParaRPr>
          </a:p>
        </p:txBody>
      </p:sp>
      <p:sp>
        <p:nvSpPr>
          <p:cNvPr id="411" name="Google Shape;411;p65"/>
          <p:cNvSpPr txBox="1"/>
          <p:nvPr/>
        </p:nvSpPr>
        <p:spPr>
          <a:xfrm>
            <a:off x="7333200" y="0"/>
            <a:ext cx="18108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Bryan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5" name="Shape 415"/>
        <p:cNvGrpSpPr/>
        <p:nvPr/>
      </p:nvGrpSpPr>
      <p:grpSpPr>
        <a:xfrm>
          <a:off x="0" y="0"/>
          <a:ext cx="0" cy="0"/>
          <a:chOff x="0" y="0"/>
          <a:chExt cx="0" cy="0"/>
        </a:xfrm>
      </p:grpSpPr>
      <p:sp>
        <p:nvSpPr>
          <p:cNvPr id="416" name="Google Shape;416;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UI changes</a:t>
            </a:r>
            <a:endParaRPr/>
          </a:p>
        </p:txBody>
      </p:sp>
      <p:pic>
        <p:nvPicPr>
          <p:cNvPr descr="https://cdn.discordapp.com/attachments/748947945889595474/1101645250977595422/image.png" id="417" name="Google Shape;417;p66"/>
          <p:cNvPicPr preferRelativeResize="0"/>
          <p:nvPr/>
        </p:nvPicPr>
        <p:blipFill>
          <a:blip r:embed="rId3">
            <a:alphaModFix/>
          </a:blip>
          <a:stretch>
            <a:fillRect/>
          </a:stretch>
        </p:blipFill>
        <p:spPr>
          <a:xfrm>
            <a:off x="438963" y="1017725"/>
            <a:ext cx="8266056" cy="3709036"/>
          </a:xfrm>
          <a:prstGeom prst="rect">
            <a:avLst/>
          </a:prstGeom>
          <a:noFill/>
          <a:ln>
            <a:noFill/>
          </a:ln>
        </p:spPr>
      </p:pic>
      <p:sp>
        <p:nvSpPr>
          <p:cNvPr id="418" name="Google Shape;418;p66"/>
          <p:cNvSpPr txBox="1"/>
          <p:nvPr/>
        </p:nvSpPr>
        <p:spPr>
          <a:xfrm>
            <a:off x="8236200" y="0"/>
            <a:ext cx="9078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Dustin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2" name="Shape 422"/>
        <p:cNvGrpSpPr/>
        <p:nvPr/>
      </p:nvGrpSpPr>
      <p:grpSpPr>
        <a:xfrm>
          <a:off x="0" y="0"/>
          <a:ext cx="0" cy="0"/>
          <a:chOff x="0" y="0"/>
          <a:chExt cx="0" cy="0"/>
        </a:xfrm>
      </p:grpSpPr>
      <p:sp>
        <p:nvSpPr>
          <p:cNvPr id="423" name="Google Shape;423;p6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Augmented Reality(AR)/Virtual Reality(VR) </a:t>
            </a:r>
            <a:endParaRPr>
              <a:latin typeface="Courier New"/>
              <a:ea typeface="Courier New"/>
              <a:cs typeface="Courier New"/>
              <a:sym typeface="Courier New"/>
            </a:endParaRPr>
          </a:p>
        </p:txBody>
      </p:sp>
      <p:sp>
        <p:nvSpPr>
          <p:cNvPr id="424" name="Google Shape;424;p67"/>
          <p:cNvSpPr txBox="1"/>
          <p:nvPr>
            <p:ph idx="1" type="body"/>
          </p:nvPr>
        </p:nvSpPr>
        <p:spPr>
          <a:xfrm>
            <a:off x="311700" y="1152475"/>
            <a:ext cx="69885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GB">
                <a:solidFill>
                  <a:schemeClr val="dk1"/>
                </a:solidFill>
                <a:latin typeface="Courier New"/>
                <a:ea typeface="Courier New"/>
                <a:cs typeface="Courier New"/>
                <a:sym typeface="Courier New"/>
              </a:rPr>
              <a:t>create an ar experience where users can add 3d text messages to the real world</a:t>
            </a:r>
            <a:endParaRPr b="1">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SzPts val="1800"/>
              <a:buNone/>
            </a:pPr>
            <a:r>
              <a:t/>
            </a:r>
            <a:endParaRPr>
              <a:solidFill>
                <a:schemeClr val="dk1"/>
              </a:solidFill>
              <a:latin typeface="Courier New"/>
              <a:ea typeface="Courier New"/>
              <a:cs typeface="Courier New"/>
              <a:sym typeface="Courier New"/>
            </a:endParaRPr>
          </a:p>
          <a:p>
            <a:pPr indent="-514350" lvl="0" marL="514350" rtl="0" algn="l">
              <a:lnSpc>
                <a:spcPct val="150000"/>
              </a:lnSpc>
              <a:spcBef>
                <a:spcPts val="0"/>
              </a:spcBef>
              <a:spcAft>
                <a:spcPts val="0"/>
              </a:spcAft>
              <a:buSzPts val="1800"/>
              <a:buNone/>
            </a:pPr>
            <a:r>
              <a:rPr lang="en-GB" sz="1900">
                <a:solidFill>
                  <a:schemeClr val="dk1"/>
                </a:solidFill>
                <a:latin typeface="Courier New"/>
                <a:ea typeface="Courier New"/>
                <a:cs typeface="Courier New"/>
                <a:sym typeface="Courier New"/>
              </a:rPr>
              <a:t>🌐</a:t>
            </a:r>
            <a:r>
              <a:rPr lang="en-GB">
                <a:solidFill>
                  <a:schemeClr val="dk1"/>
                </a:solidFill>
                <a:latin typeface="Courier New"/>
                <a:ea typeface="Courier New"/>
                <a:cs typeface="Courier New"/>
                <a:sym typeface="Courier New"/>
              </a:rPr>
              <a:t> 3d messages will be displayed at pin locations through mobile device camera</a:t>
            </a:r>
            <a:endParaRPr>
              <a:solidFill>
                <a:schemeClr val="dk1"/>
              </a:solidFill>
              <a:latin typeface="Courier New"/>
              <a:ea typeface="Courier New"/>
              <a:cs typeface="Courier New"/>
              <a:sym typeface="Courier New"/>
            </a:endParaRPr>
          </a:p>
          <a:p>
            <a:pPr indent="-514350" lvl="0" marL="514350" rtl="0" algn="l">
              <a:lnSpc>
                <a:spcPct val="150000"/>
              </a:lnSpc>
              <a:spcBef>
                <a:spcPts val="0"/>
              </a:spcBef>
              <a:spcAft>
                <a:spcPts val="0"/>
              </a:spcAft>
              <a:buSzPts val="1800"/>
              <a:buNone/>
            </a:pPr>
            <a:r>
              <a:rPr lang="en-GB" sz="1900">
                <a:solidFill>
                  <a:schemeClr val="dk1"/>
                </a:solidFill>
                <a:latin typeface="Courier New"/>
                <a:ea typeface="Courier New"/>
                <a:cs typeface="Courier New"/>
                <a:sym typeface="Courier New"/>
              </a:rPr>
              <a:t>🌐</a:t>
            </a:r>
            <a:r>
              <a:rPr lang="en-GB">
                <a:solidFill>
                  <a:schemeClr val="dk1"/>
                </a:solidFill>
                <a:latin typeface="Courier New"/>
                <a:ea typeface="Courier New"/>
                <a:cs typeface="Courier New"/>
                <a:sym typeface="Courier New"/>
              </a:rPr>
              <a:t> pins will be geographically accurate </a:t>
            </a:r>
            <a:endParaRPr>
              <a:solidFill>
                <a:schemeClr val="dk1"/>
              </a:solidFill>
              <a:latin typeface="Courier New"/>
              <a:ea typeface="Courier New"/>
              <a:cs typeface="Courier New"/>
              <a:sym typeface="Courier New"/>
            </a:endParaRPr>
          </a:p>
          <a:p>
            <a:pPr indent="-514350" lvl="0" marL="514350" rtl="0" algn="l">
              <a:lnSpc>
                <a:spcPct val="150000"/>
              </a:lnSpc>
              <a:spcBef>
                <a:spcPts val="0"/>
              </a:spcBef>
              <a:spcAft>
                <a:spcPts val="0"/>
              </a:spcAft>
              <a:buSzPts val="1800"/>
              <a:buNone/>
            </a:pPr>
            <a:r>
              <a:rPr lang="en-GB" sz="1900">
                <a:solidFill>
                  <a:schemeClr val="dk1"/>
                </a:solidFill>
                <a:latin typeface="Courier New"/>
                <a:ea typeface="Courier New"/>
                <a:cs typeface="Courier New"/>
                <a:sym typeface="Courier New"/>
              </a:rPr>
              <a:t>🌐</a:t>
            </a:r>
            <a:r>
              <a:rPr lang="en-GB">
                <a:solidFill>
                  <a:schemeClr val="dk1"/>
                </a:solidFill>
                <a:latin typeface="Courier New"/>
                <a:ea typeface="Courier New"/>
                <a:cs typeface="Courier New"/>
                <a:sym typeface="Courier New"/>
              </a:rPr>
              <a:t> depending on location historical venues will be displayed</a:t>
            </a:r>
            <a:endParaRPr>
              <a:solidFill>
                <a:schemeClr val="dk1"/>
              </a:solidFill>
              <a:latin typeface="Courier New"/>
              <a:ea typeface="Courier New"/>
              <a:cs typeface="Courier New"/>
              <a:sym typeface="Courier New"/>
            </a:endParaRPr>
          </a:p>
        </p:txBody>
      </p:sp>
      <p:sp>
        <p:nvSpPr>
          <p:cNvPr id="425" name="Google Shape;425;p67"/>
          <p:cNvSpPr txBox="1"/>
          <p:nvPr/>
        </p:nvSpPr>
        <p:spPr>
          <a:xfrm>
            <a:off x="8082900" y="0"/>
            <a:ext cx="10611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Jonathan</a:t>
            </a:r>
            <a:endParaRPr b="0" i="0" sz="1400" u="none" cap="none" strike="noStrike">
              <a:solidFill>
                <a:srgbClr val="000000"/>
              </a:solidFill>
              <a:latin typeface="Arial"/>
              <a:ea typeface="Arial"/>
              <a:cs typeface="Arial"/>
              <a:sym typeface="Arial"/>
            </a:endParaRPr>
          </a:p>
        </p:txBody>
      </p:sp>
      <p:pic>
        <p:nvPicPr>
          <p:cNvPr id="426" name="Google Shape;426;p67"/>
          <p:cNvPicPr preferRelativeResize="0"/>
          <p:nvPr/>
        </p:nvPicPr>
        <p:blipFill rotWithShape="1">
          <a:blip r:embed="rId4">
            <a:alphaModFix/>
          </a:blip>
          <a:srcRect b="0" l="0" r="0" t="0"/>
          <a:stretch/>
        </p:blipFill>
        <p:spPr>
          <a:xfrm>
            <a:off x="7027650" y="2340425"/>
            <a:ext cx="2080900" cy="222845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30" name="Shape 430"/>
        <p:cNvGrpSpPr/>
        <p:nvPr/>
      </p:nvGrpSpPr>
      <p:grpSpPr>
        <a:xfrm>
          <a:off x="0" y="0"/>
          <a:ext cx="0" cy="0"/>
          <a:chOff x="0" y="0"/>
          <a:chExt cx="0" cy="0"/>
        </a:xfrm>
      </p:grpSpPr>
      <p:sp>
        <p:nvSpPr>
          <p:cNvPr id="431" name="Google Shape;431;p6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Augmented Reality(AR)/Virtual Reality(VR) </a:t>
            </a:r>
            <a:endParaRPr>
              <a:latin typeface="Courier New"/>
              <a:ea typeface="Courier New"/>
              <a:cs typeface="Courier New"/>
              <a:sym typeface="Courier New"/>
            </a:endParaRPr>
          </a:p>
        </p:txBody>
      </p:sp>
      <p:sp>
        <p:nvSpPr>
          <p:cNvPr id="432" name="Google Shape;432;p68"/>
          <p:cNvSpPr txBox="1"/>
          <p:nvPr>
            <p:ph idx="1" type="body"/>
          </p:nvPr>
        </p:nvSpPr>
        <p:spPr>
          <a:xfrm>
            <a:off x="311700" y="1160400"/>
            <a:ext cx="6892200" cy="3065100"/>
          </a:xfrm>
          <a:prstGeom prst="rect">
            <a:avLst/>
          </a:prstGeom>
          <a:noFill/>
          <a:ln>
            <a:noFill/>
          </a:ln>
        </p:spPr>
        <p:txBody>
          <a:bodyPr anchorCtr="0" anchor="t" bIns="91425" lIns="91425" spcFirstLastPara="1" rIns="91425" wrap="square" tIns="91425">
            <a:normAutofit fontScale="55000"/>
          </a:bodyPr>
          <a:lstStyle/>
          <a:p>
            <a:pPr indent="0" lvl="0" marL="0" rtl="0" algn="l">
              <a:lnSpc>
                <a:spcPct val="150000"/>
              </a:lnSpc>
              <a:spcBef>
                <a:spcPts val="0"/>
              </a:spcBef>
              <a:spcAft>
                <a:spcPts val="0"/>
              </a:spcAft>
              <a:buNone/>
            </a:pPr>
            <a:r>
              <a:t/>
            </a:r>
            <a:endParaRPr>
              <a:solidFill>
                <a:schemeClr val="dk1"/>
              </a:solidFill>
              <a:latin typeface="Courier New"/>
              <a:ea typeface="Courier New"/>
              <a:cs typeface="Courier New"/>
              <a:sym typeface="Courier New"/>
            </a:endParaRPr>
          </a:p>
          <a:p>
            <a:pPr indent="-313381" lvl="0" marL="457200" rtl="0" algn="l">
              <a:lnSpc>
                <a:spcPct val="150000"/>
              </a:lnSpc>
              <a:spcBef>
                <a:spcPts val="0"/>
              </a:spcBef>
              <a:spcAft>
                <a:spcPts val="0"/>
              </a:spcAft>
              <a:buClr>
                <a:schemeClr val="dk1"/>
              </a:buClr>
              <a:buSzPct val="100000"/>
              <a:buFont typeface="Courier New"/>
              <a:buChar char="●"/>
            </a:pPr>
            <a:r>
              <a:rPr lang="en-GB" sz="2427">
                <a:solidFill>
                  <a:schemeClr val="dk1"/>
                </a:solidFill>
                <a:latin typeface="Courier New"/>
                <a:ea typeface="Courier New"/>
                <a:cs typeface="Courier New"/>
                <a:sym typeface="Courier New"/>
              </a:rPr>
              <a:t>Marker tracking allows for the presentation of specific 3D objects by developers.</a:t>
            </a:r>
            <a:endParaRPr sz="2427">
              <a:solidFill>
                <a:schemeClr val="dk1"/>
              </a:solidFill>
              <a:latin typeface="Courier New"/>
              <a:ea typeface="Courier New"/>
              <a:cs typeface="Courier New"/>
              <a:sym typeface="Courier New"/>
            </a:endParaRPr>
          </a:p>
          <a:p>
            <a:pPr indent="-313381" lvl="0" marL="457200" rtl="0" algn="l">
              <a:lnSpc>
                <a:spcPct val="150000"/>
              </a:lnSpc>
              <a:spcBef>
                <a:spcPts val="0"/>
              </a:spcBef>
              <a:spcAft>
                <a:spcPts val="0"/>
              </a:spcAft>
              <a:buClr>
                <a:schemeClr val="dk1"/>
              </a:buClr>
              <a:buSzPct val="100000"/>
              <a:buFont typeface="Courier New"/>
              <a:buChar char="●"/>
            </a:pPr>
            <a:r>
              <a:rPr lang="en-GB" sz="2427">
                <a:solidFill>
                  <a:schemeClr val="dk1"/>
                </a:solidFill>
                <a:latin typeface="Courier New"/>
                <a:ea typeface="Courier New"/>
                <a:cs typeface="Courier New"/>
                <a:sym typeface="Courier New"/>
              </a:rPr>
              <a:t>360 imaging technology provides a realistic experience for users as if they were physically present at the location.</a:t>
            </a:r>
            <a:endParaRPr sz="2427">
              <a:solidFill>
                <a:schemeClr val="dk1"/>
              </a:solidFill>
              <a:latin typeface="Courier New"/>
              <a:ea typeface="Courier New"/>
              <a:cs typeface="Courier New"/>
              <a:sym typeface="Courier New"/>
            </a:endParaRPr>
          </a:p>
          <a:p>
            <a:pPr indent="-313381" lvl="0" marL="457200" rtl="0" algn="l">
              <a:lnSpc>
                <a:spcPct val="150000"/>
              </a:lnSpc>
              <a:spcBef>
                <a:spcPts val="0"/>
              </a:spcBef>
              <a:spcAft>
                <a:spcPts val="0"/>
              </a:spcAft>
              <a:buClr>
                <a:schemeClr val="dk1"/>
              </a:buClr>
              <a:buSzPct val="100000"/>
              <a:buFont typeface="Courier New"/>
              <a:buChar char="●"/>
            </a:pPr>
            <a:r>
              <a:rPr lang="en-GB" sz="2427">
                <a:solidFill>
                  <a:schemeClr val="dk1"/>
                </a:solidFill>
                <a:latin typeface="Courier New"/>
                <a:ea typeface="Courier New"/>
                <a:cs typeface="Courier New"/>
                <a:sym typeface="Courier New"/>
              </a:rPr>
              <a:t>Location-based system implementation was not successful, but progress was made towards achieving this goal.</a:t>
            </a:r>
            <a:endParaRPr sz="2427">
              <a:solidFill>
                <a:schemeClr val="dk1"/>
              </a:solidFill>
              <a:latin typeface="Courier New"/>
              <a:ea typeface="Courier New"/>
              <a:cs typeface="Courier New"/>
              <a:sym typeface="Courier New"/>
            </a:endParaRPr>
          </a:p>
          <a:p>
            <a:pPr indent="-313381" lvl="0" marL="457200" rtl="0" algn="l">
              <a:lnSpc>
                <a:spcPct val="150000"/>
              </a:lnSpc>
              <a:spcBef>
                <a:spcPts val="0"/>
              </a:spcBef>
              <a:spcAft>
                <a:spcPts val="0"/>
              </a:spcAft>
              <a:buClr>
                <a:schemeClr val="dk1"/>
              </a:buClr>
              <a:buSzPct val="100000"/>
              <a:buFont typeface="Courier New"/>
              <a:buChar char="●"/>
            </a:pPr>
            <a:r>
              <a:rPr lang="en-GB" sz="2427">
                <a:solidFill>
                  <a:schemeClr val="dk1"/>
                </a:solidFill>
                <a:latin typeface="Courier New"/>
                <a:ea typeface="Courier New"/>
                <a:cs typeface="Courier New"/>
                <a:sym typeface="Courier New"/>
              </a:rPr>
              <a:t>Future works may include further research on location-based AR/VR systems to enhance the user experience.</a:t>
            </a:r>
            <a:endParaRPr sz="2427">
              <a:solidFill>
                <a:schemeClr val="dk1"/>
              </a:solidFill>
              <a:latin typeface="Courier New"/>
              <a:ea typeface="Courier New"/>
              <a:cs typeface="Courier New"/>
              <a:sym typeface="Courier New"/>
            </a:endParaRPr>
          </a:p>
          <a:p>
            <a:pPr indent="-514350" lvl="0" marL="514350" rtl="0" algn="l">
              <a:lnSpc>
                <a:spcPct val="150000"/>
              </a:lnSpc>
              <a:spcBef>
                <a:spcPts val="0"/>
              </a:spcBef>
              <a:spcAft>
                <a:spcPts val="0"/>
              </a:spcAft>
              <a:buSzPct val="100000"/>
              <a:buNone/>
            </a:pPr>
            <a:r>
              <a:t/>
            </a:r>
            <a:endParaRPr>
              <a:solidFill>
                <a:schemeClr val="dk1"/>
              </a:solidFill>
              <a:latin typeface="Courier New"/>
              <a:ea typeface="Courier New"/>
              <a:cs typeface="Courier New"/>
              <a:sym typeface="Courier New"/>
            </a:endParaRPr>
          </a:p>
        </p:txBody>
      </p:sp>
      <p:sp>
        <p:nvSpPr>
          <p:cNvPr id="433" name="Google Shape;433;p68"/>
          <p:cNvSpPr txBox="1"/>
          <p:nvPr/>
        </p:nvSpPr>
        <p:spPr>
          <a:xfrm>
            <a:off x="8082900" y="0"/>
            <a:ext cx="10611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Jonathan</a:t>
            </a:r>
            <a:endParaRPr b="0" i="0" sz="1400" u="none" cap="none" strike="noStrike">
              <a:solidFill>
                <a:srgbClr val="000000"/>
              </a:solidFill>
              <a:latin typeface="Arial"/>
              <a:ea typeface="Arial"/>
              <a:cs typeface="Arial"/>
              <a:sym typeface="Arial"/>
            </a:endParaRPr>
          </a:p>
        </p:txBody>
      </p:sp>
      <p:pic>
        <p:nvPicPr>
          <p:cNvPr id="434" name="Google Shape;434;p68"/>
          <p:cNvPicPr preferRelativeResize="0"/>
          <p:nvPr/>
        </p:nvPicPr>
        <p:blipFill rotWithShape="1">
          <a:blip r:embed="rId3">
            <a:alphaModFix/>
          </a:blip>
          <a:srcRect b="0" l="0" r="0" t="0"/>
          <a:stretch/>
        </p:blipFill>
        <p:spPr>
          <a:xfrm>
            <a:off x="7027650" y="2340425"/>
            <a:ext cx="2080900" cy="222845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Node JS</a:t>
            </a:r>
            <a:endParaRPr>
              <a:latin typeface="Courier New"/>
              <a:ea typeface="Courier New"/>
              <a:cs typeface="Courier New"/>
              <a:sym typeface="Courier New"/>
            </a:endParaRPr>
          </a:p>
        </p:txBody>
      </p:sp>
      <p:sp>
        <p:nvSpPr>
          <p:cNvPr id="440" name="Google Shape;440;p69"/>
          <p:cNvSpPr txBox="1"/>
          <p:nvPr>
            <p:ph idx="1" type="body"/>
          </p:nvPr>
        </p:nvSpPr>
        <p:spPr>
          <a:xfrm>
            <a:off x="311700" y="1393450"/>
            <a:ext cx="6515400" cy="3175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GB">
                <a:solidFill>
                  <a:schemeClr val="dk1"/>
                </a:solidFill>
                <a:latin typeface="Courier New"/>
                <a:ea typeface="Courier New"/>
                <a:cs typeface="Courier New"/>
                <a:sym typeface="Courier New"/>
              </a:rPr>
              <a:t>NodeJS is a server-side scripting environment that allows JS running client-side to interact seamlessly with backend web applications.</a:t>
            </a:r>
            <a:endParaRPr b="1">
              <a:solidFill>
                <a:schemeClr val="dk1"/>
              </a:solidFill>
              <a:latin typeface="Courier New"/>
              <a:ea typeface="Courier New"/>
              <a:cs typeface="Courier New"/>
              <a:sym typeface="Courier New"/>
            </a:endParaRPr>
          </a:p>
          <a:p>
            <a:pPr indent="-342900" lvl="0" marL="457200" rtl="0" algn="l">
              <a:lnSpc>
                <a:spcPct val="150000"/>
              </a:lnSpc>
              <a:spcBef>
                <a:spcPts val="100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The arqive relies on many deprecated and outdated packages</a:t>
            </a:r>
            <a:endParaRPr>
              <a:solidFill>
                <a:schemeClr val="dk1"/>
              </a:solidFill>
              <a:latin typeface="Courier New"/>
              <a:ea typeface="Courier New"/>
              <a:cs typeface="Courier New"/>
              <a:sym typeface="Courier New"/>
            </a:endParaRPr>
          </a:p>
          <a:p>
            <a:pPr indent="-342900" lvl="0" marL="457200" rtl="0" algn="l">
              <a:lnSpc>
                <a:spcPct val="150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Updating Node and the packages will ensure the functionality of The arqive</a:t>
            </a:r>
            <a:endParaRPr>
              <a:solidFill>
                <a:schemeClr val="dk1"/>
              </a:solidFill>
              <a:latin typeface="Courier New"/>
              <a:ea typeface="Courier New"/>
              <a:cs typeface="Courier New"/>
              <a:sym typeface="Courier New"/>
            </a:endParaRPr>
          </a:p>
        </p:txBody>
      </p:sp>
      <p:sp>
        <p:nvSpPr>
          <p:cNvPr id="441" name="Google Shape;441;p69"/>
          <p:cNvSpPr txBox="1"/>
          <p:nvPr/>
        </p:nvSpPr>
        <p:spPr>
          <a:xfrm>
            <a:off x="8229600" y="0"/>
            <a:ext cx="9144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Kalvin</a:t>
            </a:r>
            <a:endParaRPr b="0" i="0" sz="1400" u="none" cap="none" strike="noStrike">
              <a:solidFill>
                <a:srgbClr val="000000"/>
              </a:solidFill>
              <a:latin typeface="Arial"/>
              <a:ea typeface="Arial"/>
              <a:cs typeface="Arial"/>
              <a:sym typeface="Arial"/>
            </a:endParaRPr>
          </a:p>
        </p:txBody>
      </p:sp>
      <p:pic>
        <p:nvPicPr>
          <p:cNvPr id="442" name="Google Shape;442;p69"/>
          <p:cNvPicPr preferRelativeResize="0"/>
          <p:nvPr/>
        </p:nvPicPr>
        <p:blipFill rotWithShape="1">
          <a:blip r:embed="rId3">
            <a:alphaModFix/>
          </a:blip>
          <a:srcRect b="0" l="0" r="0" t="0"/>
          <a:stretch/>
        </p:blipFill>
        <p:spPr>
          <a:xfrm>
            <a:off x="5551350" y="27125"/>
            <a:ext cx="3336888" cy="204645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7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React JS</a:t>
            </a:r>
            <a:endParaRPr>
              <a:latin typeface="Courier New"/>
              <a:ea typeface="Courier New"/>
              <a:cs typeface="Courier New"/>
              <a:sym typeface="Courier New"/>
            </a:endParaRPr>
          </a:p>
        </p:txBody>
      </p:sp>
      <p:sp>
        <p:nvSpPr>
          <p:cNvPr id="448" name="Google Shape;448;p70"/>
          <p:cNvSpPr txBox="1"/>
          <p:nvPr>
            <p:ph idx="1" type="body"/>
          </p:nvPr>
        </p:nvSpPr>
        <p:spPr>
          <a:xfrm>
            <a:off x="311700" y="1152475"/>
            <a:ext cx="5445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GB" sz="1729">
                <a:solidFill>
                  <a:schemeClr val="dk1"/>
                </a:solidFill>
                <a:latin typeface="Courier New"/>
                <a:ea typeface="Courier New"/>
                <a:cs typeface="Courier New"/>
                <a:sym typeface="Courier New"/>
              </a:rPr>
              <a:t>Declarative and dynamic framework for Javascript</a:t>
            </a:r>
            <a:endParaRPr b="1" sz="1729">
              <a:solidFill>
                <a:schemeClr val="dk1"/>
              </a:solidFill>
              <a:latin typeface="Courier New"/>
              <a:ea typeface="Courier New"/>
              <a:cs typeface="Courier New"/>
              <a:sym typeface="Courier New"/>
            </a:endParaRPr>
          </a:p>
          <a:p>
            <a:pPr indent="-325755" lvl="0" marL="457200" rtl="0" algn="l">
              <a:lnSpc>
                <a:spcPct val="115000"/>
              </a:lnSpc>
              <a:spcBef>
                <a:spcPts val="0"/>
              </a:spcBef>
              <a:spcAft>
                <a:spcPts val="0"/>
              </a:spcAft>
              <a:buClr>
                <a:schemeClr val="dk1"/>
              </a:buClr>
              <a:buSzPts val="1530"/>
              <a:buFont typeface="Courier New"/>
              <a:buChar char="○"/>
            </a:pPr>
            <a:r>
              <a:rPr lang="en-GB" sz="1729">
                <a:solidFill>
                  <a:schemeClr val="dk1"/>
                </a:solidFill>
                <a:latin typeface="Courier New"/>
                <a:ea typeface="Courier New"/>
                <a:cs typeface="Courier New"/>
                <a:sym typeface="Courier New"/>
              </a:rPr>
              <a:t>Provides Graphic User Interface(GUI) for users of the app</a:t>
            </a:r>
            <a:endParaRPr sz="1729">
              <a:solidFill>
                <a:schemeClr val="dk1"/>
              </a:solidFill>
              <a:latin typeface="Courier New"/>
              <a:ea typeface="Courier New"/>
              <a:cs typeface="Courier New"/>
              <a:sym typeface="Courier New"/>
            </a:endParaRPr>
          </a:p>
          <a:p>
            <a:pPr indent="-325755" lvl="0" marL="457200" rtl="0" algn="l">
              <a:lnSpc>
                <a:spcPct val="115000"/>
              </a:lnSpc>
              <a:spcBef>
                <a:spcPts val="0"/>
              </a:spcBef>
              <a:spcAft>
                <a:spcPts val="0"/>
              </a:spcAft>
              <a:buClr>
                <a:schemeClr val="dk1"/>
              </a:buClr>
              <a:buSzPts val="1530"/>
              <a:buFont typeface="Courier New"/>
              <a:buChar char="○"/>
            </a:pPr>
            <a:r>
              <a:rPr lang="en-GB" sz="1729">
                <a:solidFill>
                  <a:schemeClr val="dk1"/>
                </a:solidFill>
                <a:latin typeface="Courier New"/>
                <a:ea typeface="Courier New"/>
                <a:cs typeface="Courier New"/>
                <a:sym typeface="Courier New"/>
              </a:rPr>
              <a:t>Aides developers in building better user experiences</a:t>
            </a:r>
            <a:endParaRPr sz="1729">
              <a:solidFill>
                <a:schemeClr val="dk1"/>
              </a:solidFill>
              <a:latin typeface="Courier New"/>
              <a:ea typeface="Courier New"/>
              <a:cs typeface="Courier New"/>
              <a:sym typeface="Courier New"/>
            </a:endParaRPr>
          </a:p>
          <a:p>
            <a:pPr indent="-325755" lvl="0" marL="457200" rtl="0" algn="l">
              <a:lnSpc>
                <a:spcPct val="115000"/>
              </a:lnSpc>
              <a:spcBef>
                <a:spcPts val="0"/>
              </a:spcBef>
              <a:spcAft>
                <a:spcPts val="0"/>
              </a:spcAft>
              <a:buClr>
                <a:schemeClr val="dk1"/>
              </a:buClr>
              <a:buSzPts val="1530"/>
              <a:buFont typeface="Courier New"/>
              <a:buChar char="○"/>
            </a:pPr>
            <a:r>
              <a:rPr lang="en-GB" sz="1729">
                <a:solidFill>
                  <a:schemeClr val="dk1"/>
                </a:solidFill>
                <a:latin typeface="Courier New"/>
                <a:ea typeface="Courier New"/>
                <a:cs typeface="Courier New"/>
                <a:sym typeface="Courier New"/>
              </a:rPr>
              <a:t>Must update code to reflect new versions</a:t>
            </a:r>
            <a:endParaRPr sz="1729">
              <a:solidFill>
                <a:schemeClr val="dk1"/>
              </a:solidFill>
              <a:latin typeface="Courier New"/>
              <a:ea typeface="Courier New"/>
              <a:cs typeface="Courier New"/>
              <a:sym typeface="Courier New"/>
            </a:endParaRPr>
          </a:p>
          <a:p>
            <a:pPr indent="0" lvl="0" marL="457200" rtl="0" algn="l">
              <a:lnSpc>
                <a:spcPct val="115000"/>
              </a:lnSpc>
              <a:spcBef>
                <a:spcPts val="0"/>
              </a:spcBef>
              <a:spcAft>
                <a:spcPts val="0"/>
              </a:spcAft>
              <a:buSzPts val="1800"/>
              <a:buNone/>
            </a:pPr>
            <a:r>
              <a:t/>
            </a:r>
            <a:endParaRPr sz="1729">
              <a:solidFill>
                <a:schemeClr val="dk1"/>
              </a:solidFill>
              <a:latin typeface="Courier New"/>
              <a:ea typeface="Courier New"/>
              <a:cs typeface="Courier New"/>
              <a:sym typeface="Courier New"/>
            </a:endParaRPr>
          </a:p>
        </p:txBody>
      </p:sp>
      <p:sp>
        <p:nvSpPr>
          <p:cNvPr id="449" name="Google Shape;449;p70"/>
          <p:cNvSpPr txBox="1"/>
          <p:nvPr/>
        </p:nvSpPr>
        <p:spPr>
          <a:xfrm>
            <a:off x="8328600" y="0"/>
            <a:ext cx="8154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Kalvin</a:t>
            </a:r>
            <a:endParaRPr b="0" i="0" sz="1400" u="none" cap="none" strike="noStrike">
              <a:solidFill>
                <a:srgbClr val="000000"/>
              </a:solidFill>
              <a:latin typeface="Arial"/>
              <a:ea typeface="Arial"/>
              <a:cs typeface="Arial"/>
              <a:sym typeface="Arial"/>
            </a:endParaRPr>
          </a:p>
        </p:txBody>
      </p:sp>
      <p:pic>
        <p:nvPicPr>
          <p:cNvPr id="450" name="Google Shape;450;p70"/>
          <p:cNvPicPr preferRelativeResize="0"/>
          <p:nvPr/>
        </p:nvPicPr>
        <p:blipFill rotWithShape="1">
          <a:blip r:embed="rId3">
            <a:alphaModFix/>
          </a:blip>
          <a:srcRect b="0" l="0" r="0" t="0"/>
          <a:stretch/>
        </p:blipFill>
        <p:spPr>
          <a:xfrm>
            <a:off x="5941900" y="2277950"/>
            <a:ext cx="2644750" cy="2290925"/>
          </a:xfrm>
          <a:prstGeom prst="rect">
            <a:avLst/>
          </a:prstGeom>
          <a:noFill/>
          <a:ln>
            <a:noFill/>
          </a:ln>
        </p:spPr>
      </p:pic>
      <p:pic>
        <p:nvPicPr>
          <p:cNvPr id="451" name="Google Shape;451;p70"/>
          <p:cNvPicPr preferRelativeResize="0"/>
          <p:nvPr/>
        </p:nvPicPr>
        <p:blipFill rotWithShape="1">
          <a:blip r:embed="rId4">
            <a:alphaModFix/>
          </a:blip>
          <a:srcRect b="0" l="0" r="0" t="0"/>
          <a:stretch/>
        </p:blipFill>
        <p:spPr>
          <a:xfrm>
            <a:off x="5941900" y="602600"/>
            <a:ext cx="2644750" cy="14729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React Native</a:t>
            </a:r>
            <a:endParaRPr>
              <a:latin typeface="Courier New"/>
              <a:ea typeface="Courier New"/>
              <a:cs typeface="Courier New"/>
              <a:sym typeface="Courier New"/>
            </a:endParaRPr>
          </a:p>
        </p:txBody>
      </p:sp>
      <p:sp>
        <p:nvSpPr>
          <p:cNvPr id="457" name="Google Shape;457;p71"/>
          <p:cNvSpPr txBox="1"/>
          <p:nvPr>
            <p:ph idx="1" type="body"/>
          </p:nvPr>
        </p:nvSpPr>
        <p:spPr>
          <a:xfrm>
            <a:off x="311700" y="1137125"/>
            <a:ext cx="5735700" cy="34383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GB">
                <a:solidFill>
                  <a:schemeClr val="dk1"/>
                </a:solidFill>
                <a:latin typeface="Courier New"/>
                <a:ea typeface="Courier New"/>
                <a:cs typeface="Courier New"/>
                <a:sym typeface="Courier New"/>
              </a:rPr>
              <a:t>React Native is a framework for designing mobile apps</a:t>
            </a:r>
            <a:endParaRPr b="1">
              <a:solidFill>
                <a:schemeClr val="dk1"/>
              </a:solidFill>
              <a:latin typeface="Courier New"/>
              <a:ea typeface="Courier New"/>
              <a:cs typeface="Courier New"/>
              <a:sym typeface="Courier New"/>
            </a:endParaRPr>
          </a:p>
          <a:p>
            <a:pPr indent="-330200" lvl="0" marL="457200" rtl="0" algn="l">
              <a:lnSpc>
                <a:spcPct val="115000"/>
              </a:lnSpc>
              <a:spcBef>
                <a:spcPts val="100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Used to provide GUI for mobile arqive user</a:t>
            </a:r>
            <a:endParaRPr>
              <a:solidFill>
                <a:schemeClr val="dk1"/>
              </a:solidFill>
              <a:latin typeface="Courier New"/>
              <a:ea typeface="Courier New"/>
              <a:cs typeface="Courier New"/>
              <a:sym typeface="Courier New"/>
            </a:endParaRPr>
          </a:p>
          <a:p>
            <a:pPr indent="-330200" lvl="0" marL="457200" rtl="0" algn="l">
              <a:lnSpc>
                <a:spcPct val="115000"/>
              </a:lnSpc>
              <a:spcBef>
                <a:spcPts val="0"/>
              </a:spcBef>
              <a:spcAft>
                <a:spcPts val="0"/>
              </a:spcAft>
              <a:buClr>
                <a:schemeClr val="dk1"/>
              </a:buClr>
              <a:buSzPts val="1600"/>
              <a:buFont typeface="Courier New"/>
              <a:buChar char="○"/>
            </a:pPr>
            <a:r>
              <a:rPr lang="en-GB">
                <a:solidFill>
                  <a:schemeClr val="dk1"/>
                </a:solidFill>
                <a:latin typeface="Courier New"/>
                <a:ea typeface="Courier New"/>
                <a:cs typeface="Courier New"/>
                <a:sym typeface="Courier New"/>
              </a:rPr>
              <a:t>Allows same backend logic used for React web app to be used for mobile app</a:t>
            </a:r>
            <a:endParaRPr>
              <a:solidFill>
                <a:schemeClr val="dk1"/>
              </a:solidFill>
              <a:latin typeface="Courier New"/>
              <a:ea typeface="Courier New"/>
              <a:cs typeface="Courier New"/>
              <a:sym typeface="Courier New"/>
            </a:endParaRPr>
          </a:p>
          <a:p>
            <a:pPr indent="0" lvl="0" marL="457200" rtl="0" algn="l">
              <a:lnSpc>
                <a:spcPct val="115000"/>
              </a:lnSpc>
              <a:spcBef>
                <a:spcPts val="0"/>
              </a:spcBef>
              <a:spcAft>
                <a:spcPts val="0"/>
              </a:spcAft>
              <a:buSzPts val="1800"/>
              <a:buNone/>
            </a:pPr>
            <a:r>
              <a:t/>
            </a:r>
            <a:endParaRPr/>
          </a:p>
        </p:txBody>
      </p:sp>
      <p:sp>
        <p:nvSpPr>
          <p:cNvPr id="458" name="Google Shape;458;p71"/>
          <p:cNvSpPr txBox="1"/>
          <p:nvPr/>
        </p:nvSpPr>
        <p:spPr>
          <a:xfrm>
            <a:off x="8328600" y="0"/>
            <a:ext cx="8154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Kalvin</a:t>
            </a:r>
            <a:endParaRPr b="0" i="0" sz="1400" u="none" cap="none" strike="noStrike">
              <a:solidFill>
                <a:srgbClr val="000000"/>
              </a:solidFill>
              <a:latin typeface="Arial"/>
              <a:ea typeface="Arial"/>
              <a:cs typeface="Arial"/>
              <a:sym typeface="Arial"/>
            </a:endParaRPr>
          </a:p>
        </p:txBody>
      </p:sp>
      <p:pic>
        <p:nvPicPr>
          <p:cNvPr id="459" name="Google Shape;459;p71"/>
          <p:cNvPicPr preferRelativeResize="0"/>
          <p:nvPr/>
        </p:nvPicPr>
        <p:blipFill rotWithShape="1">
          <a:blip r:embed="rId3">
            <a:alphaModFix/>
          </a:blip>
          <a:srcRect b="0" l="0" r="0" t="0"/>
          <a:stretch/>
        </p:blipFill>
        <p:spPr>
          <a:xfrm>
            <a:off x="6150925" y="243300"/>
            <a:ext cx="1966225" cy="43321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72"/>
          <p:cNvSpPr txBox="1"/>
          <p:nvPr>
            <p:ph type="title"/>
          </p:nvPr>
        </p:nvSpPr>
        <p:spPr>
          <a:xfrm>
            <a:off x="542025" y="3068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Django</a:t>
            </a:r>
            <a:endParaRPr>
              <a:latin typeface="Courier New"/>
              <a:ea typeface="Courier New"/>
              <a:cs typeface="Courier New"/>
              <a:sym typeface="Courier New"/>
            </a:endParaRPr>
          </a:p>
        </p:txBody>
      </p:sp>
      <p:sp>
        <p:nvSpPr>
          <p:cNvPr id="465" name="Google Shape;465;p72"/>
          <p:cNvSpPr txBox="1"/>
          <p:nvPr>
            <p:ph idx="1" type="body"/>
          </p:nvPr>
        </p:nvSpPr>
        <p:spPr>
          <a:xfrm>
            <a:off x="311700" y="1152475"/>
            <a:ext cx="5997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GB">
                <a:solidFill>
                  <a:schemeClr val="dk1"/>
                </a:solidFill>
                <a:latin typeface="Courier New"/>
                <a:ea typeface="Courier New"/>
                <a:cs typeface="Courier New"/>
                <a:sym typeface="Courier New"/>
              </a:rPr>
              <a:t>Python web framework for building secure and maintainable websites</a:t>
            </a:r>
            <a:endParaRPr>
              <a:solidFill>
                <a:schemeClr val="dk1"/>
              </a:solidFill>
              <a:latin typeface="Courier New"/>
              <a:ea typeface="Courier New"/>
              <a:cs typeface="Courier New"/>
              <a:sym typeface="Courier New"/>
            </a:endParaRPr>
          </a:p>
          <a:p>
            <a:pPr indent="-342900" lvl="0" marL="457200" rtl="0" algn="l">
              <a:lnSpc>
                <a:spcPct val="115000"/>
              </a:lnSpc>
              <a:spcBef>
                <a:spcPts val="100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Provides REST API for ReAct to access database</a:t>
            </a:r>
            <a:endParaRPr>
              <a:solidFill>
                <a:schemeClr val="dk1"/>
              </a:solidFill>
              <a:latin typeface="Courier New"/>
              <a:ea typeface="Courier New"/>
              <a:cs typeface="Courier New"/>
              <a:sym typeface="Courier New"/>
            </a:endParaRPr>
          </a:p>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Integrates with other Python packages </a:t>
            </a:r>
            <a:endParaRPr>
              <a:solidFill>
                <a:schemeClr val="dk1"/>
              </a:solidFill>
              <a:latin typeface="Courier New"/>
              <a:ea typeface="Courier New"/>
              <a:cs typeface="Courier New"/>
              <a:sym typeface="Courier New"/>
            </a:endParaRPr>
          </a:p>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Model-View-Controller design for organization</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SzPts val="1800"/>
              <a:buNone/>
            </a:pPr>
            <a:r>
              <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SzPts val="1800"/>
              <a:buNone/>
            </a:pPr>
            <a:r>
              <a:t/>
            </a:r>
            <a:endParaRPr/>
          </a:p>
        </p:txBody>
      </p:sp>
      <p:sp>
        <p:nvSpPr>
          <p:cNvPr id="466" name="Google Shape;466;p72"/>
          <p:cNvSpPr txBox="1"/>
          <p:nvPr/>
        </p:nvSpPr>
        <p:spPr>
          <a:xfrm>
            <a:off x="8328600" y="0"/>
            <a:ext cx="8154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Dustin</a:t>
            </a:r>
            <a:endParaRPr b="0" i="0" sz="1400" u="none" cap="none" strike="noStrike">
              <a:solidFill>
                <a:srgbClr val="000000"/>
              </a:solidFill>
              <a:latin typeface="Arial"/>
              <a:ea typeface="Arial"/>
              <a:cs typeface="Arial"/>
              <a:sym typeface="Arial"/>
            </a:endParaRPr>
          </a:p>
        </p:txBody>
      </p:sp>
      <p:pic>
        <p:nvPicPr>
          <p:cNvPr id="467" name="Google Shape;467;p72"/>
          <p:cNvPicPr preferRelativeResize="0"/>
          <p:nvPr/>
        </p:nvPicPr>
        <p:blipFill rotWithShape="1">
          <a:blip r:embed="rId3">
            <a:alphaModFix/>
          </a:blip>
          <a:srcRect b="0" l="0" r="0" t="0"/>
          <a:stretch/>
        </p:blipFill>
        <p:spPr>
          <a:xfrm>
            <a:off x="6309375" y="1285875"/>
            <a:ext cx="2019226" cy="25717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Gamification</a:t>
            </a:r>
            <a:endParaRPr>
              <a:latin typeface="Courier New"/>
              <a:ea typeface="Courier New"/>
              <a:cs typeface="Courier New"/>
              <a:sym typeface="Courier New"/>
            </a:endParaRPr>
          </a:p>
        </p:txBody>
      </p:sp>
      <p:sp>
        <p:nvSpPr>
          <p:cNvPr id="473" name="Google Shape;473;p73"/>
          <p:cNvSpPr txBox="1"/>
          <p:nvPr>
            <p:ph idx="1" type="body"/>
          </p:nvPr>
        </p:nvSpPr>
        <p:spPr>
          <a:xfrm>
            <a:off x="370625" y="1152475"/>
            <a:ext cx="6233700" cy="3078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800"/>
              <a:buNone/>
            </a:pPr>
            <a:r>
              <a:rPr b="1" lang="en-GB" sz="1900">
                <a:solidFill>
                  <a:schemeClr val="dk1"/>
                </a:solidFill>
                <a:latin typeface="Courier New"/>
                <a:ea typeface="Courier New"/>
                <a:cs typeface="Courier New"/>
                <a:sym typeface="Courier New"/>
              </a:rPr>
              <a:t>Gamification Goal:</a:t>
            </a:r>
            <a:endParaRPr b="1" sz="1900">
              <a:solidFill>
                <a:schemeClr val="dk1"/>
              </a:solidFill>
              <a:latin typeface="Courier New"/>
              <a:ea typeface="Courier New"/>
              <a:cs typeface="Courier New"/>
              <a:sym typeface="Courier New"/>
            </a:endParaRPr>
          </a:p>
          <a:p>
            <a:pPr indent="-234950" lvl="0" marL="400050" rtl="0" algn="l">
              <a:lnSpc>
                <a:spcPct val="150000"/>
              </a:lnSpc>
              <a:spcBef>
                <a:spcPts val="0"/>
              </a:spcBef>
              <a:spcAft>
                <a:spcPts val="0"/>
              </a:spcAft>
              <a:buClr>
                <a:schemeClr val="dk1"/>
              </a:buClr>
              <a:buSzPts val="1900"/>
              <a:buFont typeface="Courier New"/>
              <a:buChar char="👾"/>
            </a:pPr>
            <a:r>
              <a:rPr lang="en-GB">
                <a:solidFill>
                  <a:schemeClr val="dk1"/>
                </a:solidFill>
                <a:latin typeface="Courier New"/>
                <a:ea typeface="Courier New"/>
                <a:cs typeface="Courier New"/>
                <a:sym typeface="Courier New"/>
              </a:rPr>
              <a:t> Make The arqive more engaging for users</a:t>
            </a:r>
            <a:endParaRPr>
              <a:solidFill>
                <a:schemeClr val="dk1"/>
              </a:solidFill>
              <a:latin typeface="Courier New"/>
              <a:ea typeface="Courier New"/>
              <a:cs typeface="Courier New"/>
              <a:sym typeface="Courier New"/>
            </a:endParaRPr>
          </a:p>
          <a:p>
            <a:pPr indent="-234950" lvl="0" marL="400050" rtl="0" algn="l">
              <a:lnSpc>
                <a:spcPct val="150000"/>
              </a:lnSpc>
              <a:spcBef>
                <a:spcPts val="0"/>
              </a:spcBef>
              <a:spcAft>
                <a:spcPts val="0"/>
              </a:spcAft>
              <a:buClr>
                <a:schemeClr val="dk1"/>
              </a:buClr>
              <a:buSzPts val="1900"/>
              <a:buFont typeface="Courier New"/>
              <a:buChar char="👾"/>
            </a:pPr>
            <a:r>
              <a:rPr lang="en-GB">
                <a:solidFill>
                  <a:schemeClr val="dk1"/>
                </a:solidFill>
                <a:latin typeface="Courier New"/>
                <a:ea typeface="Courier New"/>
                <a:cs typeface="Courier New"/>
                <a:sym typeface="Courier New"/>
              </a:rPr>
              <a:t> Personalize profiles through badges</a:t>
            </a:r>
            <a:endParaRPr>
              <a:solidFill>
                <a:schemeClr val="dk1"/>
              </a:solidFill>
              <a:latin typeface="Courier New"/>
              <a:ea typeface="Courier New"/>
              <a:cs typeface="Courier New"/>
              <a:sym typeface="Courier New"/>
            </a:endParaRPr>
          </a:p>
          <a:p>
            <a:pPr indent="-234950" lvl="0" marL="400050" rtl="0" algn="l">
              <a:lnSpc>
                <a:spcPct val="150000"/>
              </a:lnSpc>
              <a:spcBef>
                <a:spcPts val="0"/>
              </a:spcBef>
              <a:spcAft>
                <a:spcPts val="0"/>
              </a:spcAft>
              <a:buClr>
                <a:schemeClr val="dk1"/>
              </a:buClr>
              <a:buSzPts val="1900"/>
              <a:buFont typeface="Courier New"/>
              <a:buChar char="👾"/>
            </a:pPr>
            <a:r>
              <a:rPr lang="en-GB">
                <a:solidFill>
                  <a:schemeClr val="dk1"/>
                </a:solidFill>
                <a:latin typeface="Courier New"/>
                <a:ea typeface="Courier New"/>
                <a:cs typeface="Courier New"/>
                <a:sym typeface="Courier New"/>
              </a:rPr>
              <a:t> Help introduce a fun online environment</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SzPts val="1800"/>
              <a:buNone/>
            </a:pPr>
            <a:r>
              <a:t/>
            </a:r>
            <a:endParaRPr>
              <a:latin typeface="Courier New"/>
              <a:ea typeface="Courier New"/>
              <a:cs typeface="Courier New"/>
              <a:sym typeface="Courier New"/>
            </a:endParaRPr>
          </a:p>
        </p:txBody>
      </p:sp>
      <p:pic>
        <p:nvPicPr>
          <p:cNvPr id="474" name="Google Shape;474;p73"/>
          <p:cNvPicPr preferRelativeResize="0"/>
          <p:nvPr/>
        </p:nvPicPr>
        <p:blipFill rotWithShape="1">
          <a:blip r:embed="rId3">
            <a:alphaModFix/>
          </a:blip>
          <a:srcRect b="0" l="0" r="0" t="0"/>
          <a:stretch/>
        </p:blipFill>
        <p:spPr>
          <a:xfrm>
            <a:off x="6606300" y="583225"/>
            <a:ext cx="2166950" cy="3852350"/>
          </a:xfrm>
          <a:prstGeom prst="rect">
            <a:avLst/>
          </a:prstGeom>
          <a:noFill/>
          <a:ln>
            <a:noFill/>
          </a:ln>
          <a:effectLst>
            <a:outerShdw blurRad="57150" rotWithShape="0" algn="bl" dir="5400000" dist="19050">
              <a:srgbClr val="000000">
                <a:alpha val="49411"/>
              </a:srgbClr>
            </a:outerShdw>
          </a:effectLst>
        </p:spPr>
      </p:pic>
      <p:sp>
        <p:nvSpPr>
          <p:cNvPr id="475" name="Google Shape;475;p73"/>
          <p:cNvSpPr txBox="1"/>
          <p:nvPr/>
        </p:nvSpPr>
        <p:spPr>
          <a:xfrm>
            <a:off x="8429200" y="0"/>
            <a:ext cx="7149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Bu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t>project technologies</a:t>
            </a:r>
            <a:endParaRPr b="1"/>
          </a:p>
        </p:txBody>
      </p:sp>
      <p:sp>
        <p:nvSpPr>
          <p:cNvPr id="137" name="Google Shape;137;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1"/>
              </a:buClr>
              <a:buSzPts val="1500"/>
              <a:buFont typeface="Courier New"/>
              <a:buChar char="○"/>
            </a:pPr>
            <a:r>
              <a:rPr lang="en-GB" sz="1700">
                <a:solidFill>
                  <a:schemeClr val="dk1"/>
                </a:solidFill>
                <a:latin typeface="Courier New"/>
                <a:ea typeface="Courier New"/>
                <a:cs typeface="Courier New"/>
                <a:sym typeface="Courier New"/>
              </a:rPr>
              <a:t>Ubuntu </a:t>
            </a:r>
            <a:endParaRPr sz="1700">
              <a:solidFill>
                <a:schemeClr val="dk1"/>
              </a:solidFill>
              <a:latin typeface="Courier New"/>
              <a:ea typeface="Courier New"/>
              <a:cs typeface="Courier New"/>
              <a:sym typeface="Courier New"/>
            </a:endParaRPr>
          </a:p>
          <a:p>
            <a:pPr indent="-323850" lvl="0" marL="457200" rtl="0" algn="l">
              <a:lnSpc>
                <a:spcPct val="115000"/>
              </a:lnSpc>
              <a:spcBef>
                <a:spcPts val="0"/>
              </a:spcBef>
              <a:spcAft>
                <a:spcPts val="0"/>
              </a:spcAft>
              <a:buClr>
                <a:schemeClr val="dk1"/>
              </a:buClr>
              <a:buSzPts val="1500"/>
              <a:buFont typeface="Courier New"/>
              <a:buChar char="○"/>
            </a:pPr>
            <a:r>
              <a:rPr lang="en-GB" sz="1700">
                <a:solidFill>
                  <a:schemeClr val="dk1"/>
                </a:solidFill>
                <a:latin typeface="Courier New"/>
                <a:ea typeface="Courier New"/>
                <a:cs typeface="Courier New"/>
                <a:sym typeface="Courier New"/>
              </a:rPr>
              <a:t>PostgreSQL</a:t>
            </a:r>
            <a:endParaRPr sz="1700">
              <a:solidFill>
                <a:schemeClr val="dk1"/>
              </a:solidFill>
              <a:latin typeface="Courier New"/>
              <a:ea typeface="Courier New"/>
              <a:cs typeface="Courier New"/>
              <a:sym typeface="Courier New"/>
            </a:endParaRPr>
          </a:p>
          <a:p>
            <a:pPr indent="-323850" lvl="0" marL="457200" rtl="0" algn="l">
              <a:lnSpc>
                <a:spcPct val="115000"/>
              </a:lnSpc>
              <a:spcBef>
                <a:spcPts val="0"/>
              </a:spcBef>
              <a:spcAft>
                <a:spcPts val="0"/>
              </a:spcAft>
              <a:buClr>
                <a:schemeClr val="dk1"/>
              </a:buClr>
              <a:buSzPts val="1500"/>
              <a:buChar char="○"/>
            </a:pPr>
            <a:r>
              <a:rPr lang="en-GB" sz="1700">
                <a:solidFill>
                  <a:schemeClr val="dk1"/>
                </a:solidFill>
                <a:latin typeface="Courier New"/>
                <a:ea typeface="Courier New"/>
                <a:cs typeface="Courier New"/>
                <a:sym typeface="Courier New"/>
              </a:rPr>
              <a:t>Django REST framework</a:t>
            </a:r>
            <a:endParaRPr sz="1900">
              <a:solidFill>
                <a:schemeClr val="dk1"/>
              </a:solidFill>
              <a:latin typeface="Courier New"/>
              <a:ea typeface="Courier New"/>
              <a:cs typeface="Courier New"/>
              <a:sym typeface="Courier New"/>
            </a:endParaRPr>
          </a:p>
          <a:p>
            <a:pPr indent="-323850" lvl="0" marL="457200" rtl="0" algn="l">
              <a:spcBef>
                <a:spcPts val="0"/>
              </a:spcBef>
              <a:spcAft>
                <a:spcPts val="0"/>
              </a:spcAft>
              <a:buClr>
                <a:schemeClr val="dk1"/>
              </a:buClr>
              <a:buSzPts val="1500"/>
              <a:buChar char="○"/>
            </a:pPr>
            <a:r>
              <a:rPr lang="en-GB" sz="1700">
                <a:solidFill>
                  <a:schemeClr val="dk1"/>
                </a:solidFill>
                <a:latin typeface="Courier New"/>
                <a:ea typeface="Courier New"/>
                <a:cs typeface="Courier New"/>
                <a:sym typeface="Courier New"/>
              </a:rPr>
              <a:t>Node.js</a:t>
            </a:r>
            <a:endParaRPr sz="1700">
              <a:solidFill>
                <a:schemeClr val="dk1"/>
              </a:solidFill>
              <a:latin typeface="Courier New"/>
              <a:ea typeface="Courier New"/>
              <a:cs typeface="Courier New"/>
              <a:sym typeface="Courier New"/>
            </a:endParaRPr>
          </a:p>
          <a:p>
            <a:pPr indent="-323850" lvl="0" marL="457200" rtl="0" algn="l">
              <a:lnSpc>
                <a:spcPct val="115000"/>
              </a:lnSpc>
              <a:spcBef>
                <a:spcPts val="0"/>
              </a:spcBef>
              <a:spcAft>
                <a:spcPts val="0"/>
              </a:spcAft>
              <a:buClr>
                <a:schemeClr val="dk1"/>
              </a:buClr>
              <a:buSzPts val="1500"/>
              <a:buChar char="○"/>
            </a:pPr>
            <a:r>
              <a:rPr lang="en-GB" sz="1700">
                <a:solidFill>
                  <a:schemeClr val="dk1"/>
                </a:solidFill>
                <a:latin typeface="Courier New"/>
                <a:ea typeface="Courier New"/>
                <a:cs typeface="Courier New"/>
                <a:sym typeface="Courier New"/>
              </a:rPr>
              <a:t>React</a:t>
            </a:r>
            <a:endParaRPr sz="1700">
              <a:solidFill>
                <a:schemeClr val="dk1"/>
              </a:solidFill>
              <a:latin typeface="Courier New"/>
              <a:ea typeface="Courier New"/>
              <a:cs typeface="Courier New"/>
              <a:sym typeface="Courier New"/>
            </a:endParaRPr>
          </a:p>
          <a:p>
            <a:pPr indent="-323850" lvl="0" marL="457200" rtl="0" algn="l">
              <a:lnSpc>
                <a:spcPct val="115000"/>
              </a:lnSpc>
              <a:spcBef>
                <a:spcPts val="0"/>
              </a:spcBef>
              <a:spcAft>
                <a:spcPts val="0"/>
              </a:spcAft>
              <a:buClr>
                <a:schemeClr val="dk1"/>
              </a:buClr>
              <a:buSzPts val="1500"/>
              <a:buChar char="○"/>
            </a:pPr>
            <a:r>
              <a:rPr lang="en-GB" sz="1700">
                <a:solidFill>
                  <a:schemeClr val="dk1"/>
                </a:solidFill>
                <a:latin typeface="Courier New"/>
                <a:ea typeface="Courier New"/>
                <a:cs typeface="Courier New"/>
                <a:sym typeface="Courier New"/>
              </a:rPr>
              <a:t>React Native/Expo</a:t>
            </a:r>
            <a:endParaRPr sz="1700">
              <a:solidFill>
                <a:schemeClr val="dk1"/>
              </a:solidFill>
              <a:latin typeface="Courier New"/>
              <a:ea typeface="Courier New"/>
              <a:cs typeface="Courier New"/>
              <a:sym typeface="Courier New"/>
            </a:endParaRPr>
          </a:p>
          <a:p>
            <a:pPr indent="-323850" lvl="0" marL="457200" rtl="0" algn="l">
              <a:lnSpc>
                <a:spcPct val="115000"/>
              </a:lnSpc>
              <a:spcBef>
                <a:spcPts val="0"/>
              </a:spcBef>
              <a:spcAft>
                <a:spcPts val="0"/>
              </a:spcAft>
              <a:buClr>
                <a:schemeClr val="dk1"/>
              </a:buClr>
              <a:buSzPts val="1500"/>
              <a:buChar char="○"/>
            </a:pPr>
            <a:r>
              <a:rPr lang="en-GB" sz="1700">
                <a:solidFill>
                  <a:schemeClr val="dk1"/>
                </a:solidFill>
                <a:latin typeface="Courier New"/>
                <a:ea typeface="Courier New"/>
                <a:cs typeface="Courier New"/>
                <a:sym typeface="Courier New"/>
              </a:rPr>
              <a:t>scikit-learn</a:t>
            </a:r>
            <a:endParaRPr sz="1700">
              <a:solidFill>
                <a:schemeClr val="dk1"/>
              </a:solidFill>
              <a:latin typeface="Courier New"/>
              <a:ea typeface="Courier New"/>
              <a:cs typeface="Courier New"/>
              <a:sym typeface="Courier New"/>
            </a:endParaRPr>
          </a:p>
          <a:p>
            <a:pPr indent="-323850" lvl="0" marL="457200" rtl="0" algn="l">
              <a:lnSpc>
                <a:spcPct val="115000"/>
              </a:lnSpc>
              <a:spcBef>
                <a:spcPts val="0"/>
              </a:spcBef>
              <a:spcAft>
                <a:spcPts val="0"/>
              </a:spcAft>
              <a:buClr>
                <a:schemeClr val="dk1"/>
              </a:buClr>
              <a:buSzPts val="1500"/>
              <a:buFont typeface="Courier New"/>
              <a:buChar char="○"/>
            </a:pPr>
            <a:r>
              <a:rPr lang="en-GB" sz="1700">
                <a:solidFill>
                  <a:schemeClr val="dk1"/>
                </a:solidFill>
                <a:latin typeface="Courier New"/>
                <a:ea typeface="Courier New"/>
                <a:cs typeface="Courier New"/>
                <a:sym typeface="Courier New"/>
              </a:rPr>
              <a:t>AR.js</a:t>
            </a:r>
            <a:endParaRPr sz="1700">
              <a:solidFill>
                <a:schemeClr val="dk1"/>
              </a:solidFill>
              <a:latin typeface="Courier New"/>
              <a:ea typeface="Courier New"/>
              <a:cs typeface="Courier New"/>
              <a:sym typeface="Courier New"/>
            </a:endParaRPr>
          </a:p>
          <a:p>
            <a:pPr indent="-323850" lvl="0" marL="457200" rtl="0" algn="l">
              <a:lnSpc>
                <a:spcPct val="115000"/>
              </a:lnSpc>
              <a:spcBef>
                <a:spcPts val="0"/>
              </a:spcBef>
              <a:spcAft>
                <a:spcPts val="0"/>
              </a:spcAft>
              <a:buClr>
                <a:schemeClr val="dk1"/>
              </a:buClr>
              <a:buSzPts val="1500"/>
              <a:buFont typeface="Courier New"/>
              <a:buChar char="○"/>
            </a:pPr>
            <a:r>
              <a:rPr lang="en-GB" sz="1700">
                <a:solidFill>
                  <a:schemeClr val="dk1"/>
                </a:solidFill>
                <a:latin typeface="Courier New"/>
                <a:ea typeface="Courier New"/>
                <a:cs typeface="Courier New"/>
                <a:sym typeface="Courier New"/>
              </a:rPr>
              <a:t>Web APIs</a:t>
            </a:r>
            <a:endParaRPr sz="1700">
              <a:solidFill>
                <a:schemeClr val="dk1"/>
              </a:solidFill>
              <a:latin typeface="Courier New"/>
              <a:ea typeface="Courier New"/>
              <a:cs typeface="Courier New"/>
              <a:sym typeface="Courier New"/>
            </a:endParaRPr>
          </a:p>
          <a:p>
            <a:pPr indent="0" lvl="0" marL="914400" rtl="0" algn="l">
              <a:lnSpc>
                <a:spcPct val="115000"/>
              </a:lnSpc>
              <a:spcBef>
                <a:spcPts val="0"/>
              </a:spcBef>
              <a:spcAft>
                <a:spcPts val="0"/>
              </a:spcAft>
              <a:buNone/>
            </a:pPr>
            <a:r>
              <a:rPr lang="en-GB" sz="1500">
                <a:solidFill>
                  <a:schemeClr val="dk1"/>
                </a:solidFill>
                <a:latin typeface="Courier New"/>
                <a:ea typeface="Courier New"/>
                <a:cs typeface="Courier New"/>
                <a:sym typeface="Courier New"/>
              </a:rPr>
              <a:t>OpenStreetMap</a:t>
            </a:r>
            <a:endParaRPr sz="1700">
              <a:solidFill>
                <a:schemeClr val="dk1"/>
              </a:solidFill>
              <a:latin typeface="Courier New"/>
              <a:ea typeface="Courier New"/>
              <a:cs typeface="Courier New"/>
              <a:sym typeface="Courier New"/>
            </a:endParaRPr>
          </a:p>
        </p:txBody>
      </p:sp>
      <p:pic>
        <p:nvPicPr>
          <p:cNvPr id="138" name="Google Shape;138;p29"/>
          <p:cNvPicPr preferRelativeResize="0"/>
          <p:nvPr/>
        </p:nvPicPr>
        <p:blipFill rotWithShape="1">
          <a:blip r:embed="rId3">
            <a:alphaModFix/>
          </a:blip>
          <a:srcRect b="59" l="0" r="0" t="49"/>
          <a:stretch/>
        </p:blipFill>
        <p:spPr>
          <a:xfrm>
            <a:off x="6912875" y="1874375"/>
            <a:ext cx="1690051" cy="890301"/>
          </a:xfrm>
          <a:prstGeom prst="rect">
            <a:avLst/>
          </a:prstGeom>
          <a:noFill/>
          <a:ln>
            <a:noFill/>
          </a:ln>
        </p:spPr>
      </p:pic>
      <p:pic>
        <p:nvPicPr>
          <p:cNvPr id="139" name="Google Shape;139;p29"/>
          <p:cNvPicPr preferRelativeResize="0"/>
          <p:nvPr/>
        </p:nvPicPr>
        <p:blipFill rotWithShape="1">
          <a:blip r:embed="rId4">
            <a:alphaModFix/>
          </a:blip>
          <a:srcRect b="59" l="0" r="0" t="49"/>
          <a:stretch/>
        </p:blipFill>
        <p:spPr>
          <a:xfrm>
            <a:off x="4831525" y="1853274"/>
            <a:ext cx="1796936" cy="946601"/>
          </a:xfrm>
          <a:prstGeom prst="rect">
            <a:avLst/>
          </a:prstGeom>
          <a:noFill/>
          <a:ln>
            <a:noFill/>
          </a:ln>
        </p:spPr>
      </p:pic>
      <p:pic>
        <p:nvPicPr>
          <p:cNvPr id="140" name="Google Shape;140;p29"/>
          <p:cNvPicPr preferRelativeResize="0"/>
          <p:nvPr/>
        </p:nvPicPr>
        <p:blipFill rotWithShape="1">
          <a:blip r:embed="rId5">
            <a:alphaModFix/>
          </a:blip>
          <a:srcRect b="0" l="22802" r="22802" t="0"/>
          <a:stretch/>
        </p:blipFill>
        <p:spPr>
          <a:xfrm>
            <a:off x="4698800" y="2752275"/>
            <a:ext cx="1873848" cy="1816600"/>
          </a:xfrm>
          <a:prstGeom prst="rect">
            <a:avLst/>
          </a:prstGeom>
          <a:noFill/>
          <a:ln>
            <a:noFill/>
          </a:ln>
        </p:spPr>
      </p:pic>
      <p:pic>
        <p:nvPicPr>
          <p:cNvPr id="141" name="Google Shape;141;p29"/>
          <p:cNvPicPr preferRelativeResize="0"/>
          <p:nvPr/>
        </p:nvPicPr>
        <p:blipFill rotWithShape="1">
          <a:blip r:embed="rId6">
            <a:alphaModFix/>
          </a:blip>
          <a:srcRect b="0" l="15407" r="15407" t="0"/>
          <a:stretch/>
        </p:blipFill>
        <p:spPr>
          <a:xfrm>
            <a:off x="6628487" y="2757000"/>
            <a:ext cx="2279224" cy="1737299"/>
          </a:xfrm>
          <a:prstGeom prst="rect">
            <a:avLst/>
          </a:prstGeom>
          <a:noFill/>
          <a:ln>
            <a:noFill/>
          </a:ln>
        </p:spPr>
      </p:pic>
      <p:pic>
        <p:nvPicPr>
          <p:cNvPr id="142" name="Google Shape;142;p29"/>
          <p:cNvPicPr preferRelativeResize="0"/>
          <p:nvPr/>
        </p:nvPicPr>
        <p:blipFill rotWithShape="1">
          <a:blip r:embed="rId7">
            <a:alphaModFix/>
          </a:blip>
          <a:srcRect b="59" l="0" r="0" t="49"/>
          <a:stretch/>
        </p:blipFill>
        <p:spPr>
          <a:xfrm>
            <a:off x="4793075" y="706739"/>
            <a:ext cx="1873848" cy="987123"/>
          </a:xfrm>
          <a:prstGeom prst="rect">
            <a:avLst/>
          </a:prstGeom>
          <a:noFill/>
          <a:ln>
            <a:noFill/>
          </a:ln>
        </p:spPr>
      </p:pic>
      <p:pic>
        <p:nvPicPr>
          <p:cNvPr id="143" name="Google Shape;143;p29"/>
          <p:cNvPicPr preferRelativeResize="0"/>
          <p:nvPr/>
        </p:nvPicPr>
        <p:blipFill rotWithShape="1">
          <a:blip r:embed="rId8">
            <a:alphaModFix/>
          </a:blip>
          <a:srcRect b="49" l="0" r="0" t="49"/>
          <a:stretch/>
        </p:blipFill>
        <p:spPr>
          <a:xfrm>
            <a:off x="6726750" y="484323"/>
            <a:ext cx="2151352" cy="11333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7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Media Upload</a:t>
            </a:r>
            <a:endParaRPr>
              <a:latin typeface="Courier New"/>
              <a:ea typeface="Courier New"/>
              <a:cs typeface="Courier New"/>
              <a:sym typeface="Courier New"/>
            </a:endParaRPr>
          </a:p>
        </p:txBody>
      </p:sp>
      <p:sp>
        <p:nvSpPr>
          <p:cNvPr id="481" name="Google Shape;481;p74"/>
          <p:cNvSpPr txBox="1"/>
          <p:nvPr/>
        </p:nvSpPr>
        <p:spPr>
          <a:xfrm>
            <a:off x="7572000" y="0"/>
            <a:ext cx="15720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Misael</a:t>
            </a:r>
            <a:endParaRPr b="0" i="0" sz="1400" u="none" cap="none" strike="noStrike">
              <a:solidFill>
                <a:srgbClr val="000000"/>
              </a:solidFill>
              <a:latin typeface="Arial"/>
              <a:ea typeface="Arial"/>
              <a:cs typeface="Arial"/>
              <a:sym typeface="Arial"/>
            </a:endParaRPr>
          </a:p>
        </p:txBody>
      </p:sp>
      <p:sp>
        <p:nvSpPr>
          <p:cNvPr id="482" name="Google Shape;482;p74"/>
          <p:cNvSpPr txBox="1"/>
          <p:nvPr>
            <p:ph idx="1" type="body"/>
          </p:nvPr>
        </p:nvSpPr>
        <p:spPr>
          <a:xfrm>
            <a:off x="311700" y="1017725"/>
            <a:ext cx="7688100" cy="36240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120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Allow user to upload images to better share their stories.</a:t>
            </a:r>
            <a:endParaRPr>
              <a:solidFill>
                <a:schemeClr val="dk1"/>
              </a:solidFill>
              <a:latin typeface="Courier New"/>
              <a:ea typeface="Courier New"/>
              <a:cs typeface="Courier New"/>
              <a:sym typeface="Courier New"/>
            </a:endParaRPr>
          </a:p>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Build in a way that is scalable, as the user base grows likewise the Arqive image base will grow.</a:t>
            </a:r>
            <a:endParaRPr>
              <a:solidFill>
                <a:schemeClr val="dk1"/>
              </a:solidFill>
              <a:latin typeface="Courier New"/>
              <a:ea typeface="Courier New"/>
              <a:cs typeface="Courier New"/>
              <a:sym typeface="Courier New"/>
            </a:endParaRPr>
          </a:p>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From development perspective make image API as easy to use for quick development on the service.</a:t>
            </a:r>
            <a:endParaRPr>
              <a:solidFill>
                <a:schemeClr val="dk1"/>
              </a:solidFill>
              <a:latin typeface="Courier New"/>
              <a:ea typeface="Courier New"/>
              <a:cs typeface="Courier New"/>
              <a:sym typeface="Courier New"/>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7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Security</a:t>
            </a:r>
            <a:endParaRPr>
              <a:latin typeface="Courier New"/>
              <a:ea typeface="Courier New"/>
              <a:cs typeface="Courier New"/>
              <a:sym typeface="Courier New"/>
            </a:endParaRPr>
          </a:p>
        </p:txBody>
      </p:sp>
      <p:sp>
        <p:nvSpPr>
          <p:cNvPr id="488" name="Google Shape;488;p75"/>
          <p:cNvSpPr txBox="1"/>
          <p:nvPr>
            <p:ph idx="1" type="body"/>
          </p:nvPr>
        </p:nvSpPr>
        <p:spPr>
          <a:xfrm>
            <a:off x="311700" y="1152475"/>
            <a:ext cx="56220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Access to the database requires either</a:t>
            </a:r>
            <a:endParaRPr>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GB">
                <a:solidFill>
                  <a:schemeClr val="dk1"/>
                </a:solidFill>
                <a:latin typeface="Courier New"/>
                <a:ea typeface="Courier New"/>
                <a:cs typeface="Courier New"/>
                <a:sym typeface="Courier New"/>
              </a:rPr>
              <a:t>A specific ip address</a:t>
            </a:r>
            <a:endParaRPr>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GB">
                <a:solidFill>
                  <a:schemeClr val="dk1"/>
                </a:solidFill>
                <a:latin typeface="Courier New"/>
                <a:ea typeface="Courier New"/>
                <a:cs typeface="Courier New"/>
                <a:sym typeface="Courier New"/>
              </a:rPr>
              <a:t>Specific credentials (tokens)</a:t>
            </a:r>
            <a:endParaRPr>
              <a:solidFill>
                <a:schemeClr val="dk1"/>
              </a:solidFill>
              <a:latin typeface="Courier New"/>
              <a:ea typeface="Courier New"/>
              <a:cs typeface="Courier New"/>
              <a:sym typeface="Courier New"/>
            </a:endParaRPr>
          </a:p>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Researched onion-only addresses to help user with privacy</a:t>
            </a:r>
            <a:endParaRPr>
              <a:solidFill>
                <a:schemeClr val="dk1"/>
              </a:solidFill>
              <a:latin typeface="Courier New"/>
              <a:ea typeface="Courier New"/>
              <a:cs typeface="Courier New"/>
              <a:sym typeface="Courier New"/>
            </a:endParaRPr>
          </a:p>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Allow user to fully anonymize their data.</a:t>
            </a:r>
            <a:endParaRPr>
              <a:solidFill>
                <a:schemeClr val="dk1"/>
              </a:solidFill>
              <a:latin typeface="Courier New"/>
              <a:ea typeface="Courier New"/>
              <a:cs typeface="Courier New"/>
              <a:sym typeface="Courier New"/>
            </a:endParaRPr>
          </a:p>
          <a:p>
            <a:pPr indent="0" lvl="0" marL="457200" rtl="0" algn="l">
              <a:lnSpc>
                <a:spcPct val="115000"/>
              </a:lnSpc>
              <a:spcBef>
                <a:spcPts val="0"/>
              </a:spcBef>
              <a:spcAft>
                <a:spcPts val="0"/>
              </a:spcAft>
              <a:buSzPts val="1800"/>
              <a:buNone/>
            </a:pPr>
            <a:r>
              <a:t/>
            </a:r>
            <a:endParaRPr>
              <a:solidFill>
                <a:schemeClr val="dk1"/>
              </a:solidFill>
              <a:latin typeface="Courier New"/>
              <a:ea typeface="Courier New"/>
              <a:cs typeface="Courier New"/>
              <a:sym typeface="Courier New"/>
            </a:endParaRPr>
          </a:p>
        </p:txBody>
      </p:sp>
      <p:sp>
        <p:nvSpPr>
          <p:cNvPr id="489" name="Google Shape;489;p75"/>
          <p:cNvSpPr txBox="1"/>
          <p:nvPr/>
        </p:nvSpPr>
        <p:spPr>
          <a:xfrm>
            <a:off x="6180600" y="0"/>
            <a:ext cx="29634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Misael</a:t>
            </a:r>
            <a:endParaRPr b="0" i="0" sz="1400" u="none" cap="none" strike="noStrike">
              <a:solidFill>
                <a:srgbClr val="000000"/>
              </a:solidFill>
              <a:latin typeface="Arial"/>
              <a:ea typeface="Arial"/>
              <a:cs typeface="Arial"/>
              <a:sym typeface="Arial"/>
            </a:endParaRPr>
          </a:p>
        </p:txBody>
      </p:sp>
      <p:pic>
        <p:nvPicPr>
          <p:cNvPr id="490" name="Google Shape;490;p75"/>
          <p:cNvPicPr preferRelativeResize="0"/>
          <p:nvPr/>
        </p:nvPicPr>
        <p:blipFill rotWithShape="1">
          <a:blip r:embed="rId3">
            <a:alphaModFix/>
          </a:blip>
          <a:srcRect b="0" l="0" r="0" t="0"/>
          <a:stretch/>
        </p:blipFill>
        <p:spPr>
          <a:xfrm>
            <a:off x="6036425" y="1694050"/>
            <a:ext cx="2905500" cy="175540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Challenges Encountered So Far</a:t>
            </a:r>
            <a:endParaRPr>
              <a:latin typeface="Courier New"/>
              <a:ea typeface="Courier New"/>
              <a:cs typeface="Courier New"/>
              <a:sym typeface="Courier New"/>
            </a:endParaRPr>
          </a:p>
        </p:txBody>
      </p:sp>
      <p:sp>
        <p:nvSpPr>
          <p:cNvPr id="496" name="Google Shape;496;p7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b="1" lang="en-GB" sz="1600">
                <a:solidFill>
                  <a:schemeClr val="dk1"/>
                </a:solidFill>
                <a:latin typeface="Courier New"/>
                <a:ea typeface="Courier New"/>
                <a:cs typeface="Courier New"/>
                <a:sym typeface="Courier New"/>
              </a:rPr>
              <a:t>Development:</a:t>
            </a:r>
            <a:endParaRPr b="1" sz="1600">
              <a:solidFill>
                <a:schemeClr val="dk1"/>
              </a:solidFill>
              <a:latin typeface="Courier New"/>
              <a:ea typeface="Courier New"/>
              <a:cs typeface="Courier New"/>
              <a:sym typeface="Courier New"/>
            </a:endParaRPr>
          </a:p>
          <a:p>
            <a:pPr indent="0" lvl="0" marL="457200" rtl="0" algn="l">
              <a:lnSpc>
                <a:spcPct val="115000"/>
              </a:lnSpc>
              <a:spcBef>
                <a:spcPts val="1000"/>
              </a:spcBef>
              <a:spcAft>
                <a:spcPts val="0"/>
              </a:spcAft>
              <a:buSzPts val="1800"/>
              <a:buNone/>
            </a:pPr>
            <a:r>
              <a:rPr lang="en-GB" sz="1600">
                <a:solidFill>
                  <a:schemeClr val="dk1"/>
                </a:solidFill>
                <a:latin typeface="Courier New"/>
                <a:ea typeface="Courier New"/>
                <a:cs typeface="Courier New"/>
                <a:sym typeface="Courier New"/>
              </a:rPr>
              <a:t>Learning and implementing new frameworks and technologies</a:t>
            </a:r>
            <a:endParaRPr sz="1600">
              <a:solidFill>
                <a:schemeClr val="dk1"/>
              </a:solidFill>
              <a:latin typeface="Courier New"/>
              <a:ea typeface="Courier New"/>
              <a:cs typeface="Courier New"/>
              <a:sym typeface="Courier New"/>
            </a:endParaRPr>
          </a:p>
          <a:p>
            <a:pPr indent="457200" lvl="0" marL="0" rtl="0" algn="l">
              <a:lnSpc>
                <a:spcPct val="115000"/>
              </a:lnSpc>
              <a:spcBef>
                <a:spcPts val="0"/>
              </a:spcBef>
              <a:spcAft>
                <a:spcPts val="0"/>
              </a:spcAft>
              <a:buClr>
                <a:schemeClr val="dk1"/>
              </a:buClr>
              <a:buSzPts val="1800"/>
              <a:buFont typeface="Arial"/>
              <a:buNone/>
            </a:pPr>
            <a:r>
              <a:rPr lang="en-GB" sz="1600">
                <a:solidFill>
                  <a:schemeClr val="dk1"/>
                </a:solidFill>
                <a:latin typeface="Courier New"/>
                <a:ea typeface="Courier New"/>
                <a:cs typeface="Courier New"/>
                <a:sym typeface="Courier New"/>
              </a:rPr>
              <a:t>Issues with local development environments</a:t>
            </a:r>
            <a:endParaRPr sz="1600">
              <a:solidFill>
                <a:schemeClr val="dk1"/>
              </a:solidFill>
              <a:latin typeface="Courier New"/>
              <a:ea typeface="Courier New"/>
              <a:cs typeface="Courier New"/>
              <a:sym typeface="Courier New"/>
            </a:endParaRPr>
          </a:p>
          <a:p>
            <a:pPr indent="0" lvl="0" marL="457200" rtl="0" algn="l">
              <a:lnSpc>
                <a:spcPct val="115000"/>
              </a:lnSpc>
              <a:spcBef>
                <a:spcPts val="0"/>
              </a:spcBef>
              <a:spcAft>
                <a:spcPts val="0"/>
              </a:spcAft>
              <a:buSzPts val="1800"/>
              <a:buNone/>
            </a:pPr>
            <a:r>
              <a:rPr lang="en-GB" sz="1600">
                <a:solidFill>
                  <a:schemeClr val="dk1"/>
                </a:solidFill>
                <a:latin typeface="Courier New"/>
                <a:ea typeface="Courier New"/>
                <a:cs typeface="Courier New"/>
                <a:sym typeface="Courier New"/>
              </a:rPr>
              <a:t>Working with legacy code and documentation</a:t>
            </a:r>
            <a:endParaRPr sz="1600">
              <a:solidFill>
                <a:schemeClr val="dk1"/>
              </a:solidFill>
              <a:latin typeface="Courier New"/>
              <a:ea typeface="Courier New"/>
              <a:cs typeface="Courier New"/>
              <a:sym typeface="Courier New"/>
            </a:endParaRPr>
          </a:p>
          <a:p>
            <a:pPr indent="0" lvl="0" marL="457200" rtl="0" algn="l">
              <a:lnSpc>
                <a:spcPct val="115000"/>
              </a:lnSpc>
              <a:spcBef>
                <a:spcPts val="0"/>
              </a:spcBef>
              <a:spcAft>
                <a:spcPts val="0"/>
              </a:spcAft>
              <a:buSzPts val="1800"/>
              <a:buNone/>
            </a:pPr>
            <a:r>
              <a:rPr lang="en-GB" sz="1600">
                <a:solidFill>
                  <a:schemeClr val="dk1"/>
                </a:solidFill>
                <a:latin typeface="Courier New"/>
                <a:ea typeface="Courier New"/>
                <a:cs typeface="Courier New"/>
                <a:sym typeface="Courier New"/>
              </a:rPr>
              <a:t>Fixing bugs present from previous teams</a:t>
            </a:r>
            <a:endParaRPr sz="1600">
              <a:solidFill>
                <a:schemeClr val="dk1"/>
              </a:solidFill>
              <a:latin typeface="Courier New"/>
              <a:ea typeface="Courier New"/>
              <a:cs typeface="Courier New"/>
              <a:sym typeface="Courier New"/>
            </a:endParaRPr>
          </a:p>
          <a:p>
            <a:pPr indent="0" lvl="0" marL="0" rtl="0" algn="l">
              <a:lnSpc>
                <a:spcPct val="115000"/>
              </a:lnSpc>
              <a:spcBef>
                <a:spcPts val="1000"/>
              </a:spcBef>
              <a:spcAft>
                <a:spcPts val="0"/>
              </a:spcAft>
              <a:buSzPts val="1800"/>
              <a:buNone/>
            </a:pPr>
            <a:r>
              <a:rPr b="1" lang="en-GB" sz="1600">
                <a:solidFill>
                  <a:schemeClr val="dk1"/>
                </a:solidFill>
                <a:latin typeface="Courier New"/>
                <a:ea typeface="Courier New"/>
                <a:cs typeface="Courier New"/>
                <a:sym typeface="Courier New"/>
              </a:rPr>
              <a:t>Organization:</a:t>
            </a:r>
            <a:endParaRPr b="1" sz="1600">
              <a:solidFill>
                <a:schemeClr val="dk1"/>
              </a:solidFill>
              <a:latin typeface="Courier New"/>
              <a:ea typeface="Courier New"/>
              <a:cs typeface="Courier New"/>
              <a:sym typeface="Courier New"/>
            </a:endParaRPr>
          </a:p>
          <a:p>
            <a:pPr indent="0" lvl="0" marL="457200" rtl="0" algn="l">
              <a:lnSpc>
                <a:spcPct val="115000"/>
              </a:lnSpc>
              <a:spcBef>
                <a:spcPts val="1000"/>
              </a:spcBef>
              <a:spcAft>
                <a:spcPts val="0"/>
              </a:spcAft>
              <a:buSzPts val="1800"/>
              <a:buNone/>
            </a:pPr>
            <a:r>
              <a:rPr lang="en-GB" sz="1600">
                <a:solidFill>
                  <a:schemeClr val="dk1"/>
                </a:solidFill>
                <a:latin typeface="Courier New"/>
                <a:ea typeface="Courier New"/>
                <a:cs typeface="Courier New"/>
                <a:sym typeface="Courier New"/>
              </a:rPr>
              <a:t>Redistributing workload through Jira, Discord, &amp; Google Sheets</a:t>
            </a:r>
            <a:endParaRPr sz="1600">
              <a:solidFill>
                <a:schemeClr val="dk1"/>
              </a:solidFill>
              <a:latin typeface="Courier New"/>
              <a:ea typeface="Courier New"/>
              <a:cs typeface="Courier New"/>
              <a:sym typeface="Courier New"/>
            </a:endParaRPr>
          </a:p>
          <a:p>
            <a:pPr indent="0" lvl="0" marL="0" rtl="0" algn="l">
              <a:lnSpc>
                <a:spcPct val="115000"/>
              </a:lnSpc>
              <a:spcBef>
                <a:spcPts val="1000"/>
              </a:spcBef>
              <a:spcAft>
                <a:spcPts val="0"/>
              </a:spcAft>
              <a:buClr>
                <a:schemeClr val="dk1"/>
              </a:buClr>
              <a:buSzPts val="1800"/>
              <a:buFont typeface="Arial"/>
              <a:buNone/>
            </a:pPr>
            <a:r>
              <a:rPr b="1" lang="en-GB" sz="1600">
                <a:solidFill>
                  <a:schemeClr val="dk1"/>
                </a:solidFill>
                <a:latin typeface="Courier New"/>
                <a:ea typeface="Courier New"/>
                <a:cs typeface="Courier New"/>
                <a:sym typeface="Courier New"/>
              </a:rPr>
              <a:t>Database:</a:t>
            </a:r>
            <a:endParaRPr b="1" sz="1600">
              <a:solidFill>
                <a:schemeClr val="dk1"/>
              </a:solidFill>
              <a:latin typeface="Courier New"/>
              <a:ea typeface="Courier New"/>
              <a:cs typeface="Courier New"/>
              <a:sym typeface="Courier New"/>
            </a:endParaRPr>
          </a:p>
          <a:p>
            <a:pPr indent="0" lvl="0" marL="457200" rtl="0" algn="l">
              <a:lnSpc>
                <a:spcPct val="115000"/>
              </a:lnSpc>
              <a:spcBef>
                <a:spcPts val="1000"/>
              </a:spcBef>
              <a:spcAft>
                <a:spcPts val="0"/>
              </a:spcAft>
              <a:buClr>
                <a:schemeClr val="dk1"/>
              </a:buClr>
              <a:buSzPts val="1800"/>
              <a:buFont typeface="Arial"/>
              <a:buNone/>
            </a:pPr>
            <a:r>
              <a:rPr lang="en-GB" sz="1600">
                <a:solidFill>
                  <a:schemeClr val="dk1"/>
                </a:solidFill>
                <a:latin typeface="Courier New"/>
                <a:ea typeface="Courier New"/>
                <a:cs typeface="Courier New"/>
                <a:sym typeface="Courier New"/>
              </a:rPr>
              <a:t>Accessing database without compromising security</a:t>
            </a:r>
            <a:endParaRPr sz="1600">
              <a:solidFill>
                <a:schemeClr val="dk1"/>
              </a:solidFill>
              <a:latin typeface="Courier New"/>
              <a:ea typeface="Courier New"/>
              <a:cs typeface="Courier New"/>
              <a:sym typeface="Courier New"/>
            </a:endParaRPr>
          </a:p>
          <a:p>
            <a:pPr indent="0" lvl="0" marL="457200" rtl="0" algn="l">
              <a:lnSpc>
                <a:spcPct val="115000"/>
              </a:lnSpc>
              <a:spcBef>
                <a:spcPts val="0"/>
              </a:spcBef>
              <a:spcAft>
                <a:spcPts val="0"/>
              </a:spcAft>
              <a:buClr>
                <a:schemeClr val="dk1"/>
              </a:buClr>
              <a:buSzPts val="1800"/>
              <a:buFont typeface="Arial"/>
              <a:buNone/>
            </a:pPr>
            <a:r>
              <a:rPr lang="en-GB" sz="1600">
                <a:solidFill>
                  <a:schemeClr val="dk1"/>
                </a:solidFill>
                <a:latin typeface="Courier New"/>
                <a:ea typeface="Courier New"/>
                <a:cs typeface="Courier New"/>
                <a:sym typeface="Courier New"/>
              </a:rPr>
              <a:t>Safeguarding the databasing from any possible mishap</a:t>
            </a:r>
            <a:endParaRPr sz="1600">
              <a:solidFill>
                <a:schemeClr val="dk1"/>
              </a:solidFill>
              <a:latin typeface="Courier New"/>
              <a:ea typeface="Courier New"/>
              <a:cs typeface="Courier New"/>
              <a:sym typeface="Courier New"/>
            </a:endParaRPr>
          </a:p>
        </p:txBody>
      </p:sp>
      <p:sp>
        <p:nvSpPr>
          <p:cNvPr id="497" name="Google Shape;497;p76"/>
          <p:cNvSpPr txBox="1"/>
          <p:nvPr/>
        </p:nvSpPr>
        <p:spPr>
          <a:xfrm>
            <a:off x="8520600" y="0"/>
            <a:ext cx="6234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Alex</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77"/>
          <p:cNvSpPr txBox="1"/>
          <p:nvPr>
            <p:ph type="title"/>
          </p:nvPr>
        </p:nvSpPr>
        <p:spPr>
          <a:xfrm>
            <a:off x="311700" y="454025"/>
            <a:ext cx="8520600" cy="5151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Development Environment</a:t>
            </a:r>
            <a:endParaRPr>
              <a:latin typeface="Courier New"/>
              <a:ea typeface="Courier New"/>
              <a:cs typeface="Courier New"/>
              <a:sym typeface="Courier New"/>
            </a:endParaRPr>
          </a:p>
        </p:txBody>
      </p:sp>
      <p:sp>
        <p:nvSpPr>
          <p:cNvPr id="503" name="Google Shape;503;p7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GB">
                <a:solidFill>
                  <a:schemeClr val="dk1"/>
                </a:solidFill>
                <a:latin typeface="Courier New"/>
                <a:ea typeface="Courier New"/>
                <a:cs typeface="Courier New"/>
                <a:sym typeface="Courier New"/>
              </a:rPr>
              <a:t>The application stack for The arqive is complex and requires a specific working environment.</a:t>
            </a:r>
            <a:endParaRPr b="1" sz="1400">
              <a:solidFill>
                <a:schemeClr val="dk1"/>
              </a:solidFill>
              <a:latin typeface="Courier New"/>
              <a:ea typeface="Courier New"/>
              <a:cs typeface="Courier New"/>
              <a:sym typeface="Courier New"/>
            </a:endParaRPr>
          </a:p>
          <a:p>
            <a:pPr indent="0" lvl="0" marL="457200" rtl="0" algn="l">
              <a:lnSpc>
                <a:spcPct val="115000"/>
              </a:lnSpc>
              <a:spcBef>
                <a:spcPts val="1000"/>
              </a:spcBef>
              <a:spcAft>
                <a:spcPts val="0"/>
              </a:spcAft>
              <a:buSzPts val="1800"/>
              <a:buNone/>
            </a:pPr>
            <a:r>
              <a:rPr b="1" lang="en-GB" sz="1900">
                <a:solidFill>
                  <a:schemeClr val="dk1"/>
                </a:solidFill>
                <a:latin typeface="Courier New"/>
                <a:ea typeface="Courier New"/>
                <a:cs typeface="Courier New"/>
                <a:sym typeface="Courier New"/>
              </a:rPr>
              <a:t>Local Development</a:t>
            </a:r>
            <a:r>
              <a:rPr lang="en-GB" sz="1900">
                <a:solidFill>
                  <a:schemeClr val="dk1"/>
                </a:solidFill>
                <a:latin typeface="Courier New"/>
                <a:ea typeface="Courier New"/>
                <a:cs typeface="Courier New"/>
                <a:sym typeface="Courier New"/>
              </a:rPr>
              <a:t>: Create stack on local computer</a:t>
            </a:r>
            <a:endParaRPr sz="1900">
              <a:solidFill>
                <a:schemeClr val="dk1"/>
              </a:solidFill>
              <a:latin typeface="Courier New"/>
              <a:ea typeface="Courier New"/>
              <a:cs typeface="Courier New"/>
              <a:sym typeface="Courier New"/>
            </a:endParaRPr>
          </a:p>
          <a:p>
            <a:pPr indent="0" lvl="0" marL="457200" rtl="0" algn="l">
              <a:lnSpc>
                <a:spcPct val="115000"/>
              </a:lnSpc>
              <a:spcBef>
                <a:spcPts val="1000"/>
              </a:spcBef>
              <a:spcAft>
                <a:spcPts val="0"/>
              </a:spcAft>
              <a:buSzPts val="1800"/>
              <a:buNone/>
            </a:pPr>
            <a:r>
              <a:rPr b="1" lang="en-GB" sz="1900">
                <a:solidFill>
                  <a:schemeClr val="dk1"/>
                </a:solidFill>
                <a:latin typeface="Courier New"/>
                <a:ea typeface="Courier New"/>
                <a:cs typeface="Courier New"/>
                <a:sym typeface="Courier New"/>
              </a:rPr>
              <a:t>Remote Development</a:t>
            </a:r>
            <a:r>
              <a:rPr lang="en-GB" sz="1900">
                <a:solidFill>
                  <a:schemeClr val="dk1"/>
                </a:solidFill>
                <a:latin typeface="Courier New"/>
                <a:ea typeface="Courier New"/>
                <a:cs typeface="Courier New"/>
                <a:sym typeface="Courier New"/>
              </a:rPr>
              <a:t>: Copy production server </a:t>
            </a:r>
            <a:endParaRPr sz="1900">
              <a:solidFill>
                <a:schemeClr val="dk1"/>
              </a:solidFill>
              <a:latin typeface="Courier New"/>
              <a:ea typeface="Courier New"/>
              <a:cs typeface="Courier New"/>
              <a:sym typeface="Courier New"/>
            </a:endParaRPr>
          </a:p>
          <a:p>
            <a:pPr indent="0" lvl="0" marL="457200" rtl="0" algn="l">
              <a:lnSpc>
                <a:spcPct val="115000"/>
              </a:lnSpc>
              <a:spcBef>
                <a:spcPts val="1000"/>
              </a:spcBef>
              <a:spcAft>
                <a:spcPts val="0"/>
              </a:spcAft>
              <a:buSzPts val="1800"/>
              <a:buNone/>
            </a:pPr>
            <a:r>
              <a:rPr b="1" lang="en-GB" sz="1900">
                <a:solidFill>
                  <a:schemeClr val="dk1"/>
                </a:solidFill>
                <a:latin typeface="Courier New"/>
                <a:ea typeface="Courier New"/>
                <a:cs typeface="Courier New"/>
                <a:sym typeface="Courier New"/>
              </a:rPr>
              <a:t>Virtual Machines</a:t>
            </a:r>
            <a:r>
              <a:rPr lang="en-GB" sz="1900">
                <a:solidFill>
                  <a:schemeClr val="dk1"/>
                </a:solidFill>
                <a:latin typeface="Courier New"/>
                <a:ea typeface="Courier New"/>
                <a:cs typeface="Courier New"/>
                <a:sym typeface="Courier New"/>
              </a:rPr>
              <a:t>: Virtualize production server locally</a:t>
            </a:r>
            <a:endParaRPr sz="1900">
              <a:solidFill>
                <a:schemeClr val="dk1"/>
              </a:solidFill>
              <a:latin typeface="Courier New"/>
              <a:ea typeface="Courier New"/>
              <a:cs typeface="Courier New"/>
              <a:sym typeface="Courier New"/>
            </a:endParaRPr>
          </a:p>
          <a:p>
            <a:pPr indent="0" lvl="0" marL="457200" rtl="0" algn="l">
              <a:lnSpc>
                <a:spcPct val="115000"/>
              </a:lnSpc>
              <a:spcBef>
                <a:spcPts val="1000"/>
              </a:spcBef>
              <a:spcAft>
                <a:spcPts val="1000"/>
              </a:spcAft>
              <a:buSzPts val="1800"/>
              <a:buNone/>
            </a:pPr>
            <a:r>
              <a:rPr b="1" lang="en-GB" sz="1900">
                <a:solidFill>
                  <a:schemeClr val="dk1"/>
                </a:solidFill>
                <a:latin typeface="Courier New"/>
                <a:ea typeface="Courier New"/>
                <a:cs typeface="Courier New"/>
                <a:sym typeface="Courier New"/>
              </a:rPr>
              <a:t>Containerize</a:t>
            </a:r>
            <a:r>
              <a:rPr lang="en-GB" sz="1900">
                <a:solidFill>
                  <a:schemeClr val="dk1"/>
                </a:solidFill>
                <a:latin typeface="Courier New"/>
                <a:ea typeface="Courier New"/>
                <a:cs typeface="Courier New"/>
                <a:sym typeface="Courier New"/>
              </a:rPr>
              <a:t>: Create individual services for each component of the stack</a:t>
            </a:r>
            <a:endParaRPr sz="1900">
              <a:latin typeface="Courier New"/>
              <a:ea typeface="Courier New"/>
              <a:cs typeface="Courier New"/>
              <a:sym typeface="Courier New"/>
            </a:endParaRPr>
          </a:p>
        </p:txBody>
      </p:sp>
      <p:sp>
        <p:nvSpPr>
          <p:cNvPr id="504" name="Google Shape;504;p77"/>
          <p:cNvSpPr txBox="1"/>
          <p:nvPr/>
        </p:nvSpPr>
        <p:spPr>
          <a:xfrm>
            <a:off x="8621125" y="0"/>
            <a:ext cx="5229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Erik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7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Development Environment</a:t>
            </a:r>
            <a:endParaRPr>
              <a:latin typeface="Courier New"/>
              <a:ea typeface="Courier New"/>
              <a:cs typeface="Courier New"/>
              <a:sym typeface="Courier New"/>
            </a:endParaRPr>
          </a:p>
        </p:txBody>
      </p:sp>
      <p:sp>
        <p:nvSpPr>
          <p:cNvPr id="510" name="Google Shape;510;p78"/>
          <p:cNvSpPr txBox="1"/>
          <p:nvPr>
            <p:ph idx="1" type="body"/>
          </p:nvPr>
        </p:nvSpPr>
        <p:spPr>
          <a:xfrm>
            <a:off x="142025" y="1152475"/>
            <a:ext cx="8855700" cy="3463200"/>
          </a:xfrm>
          <a:prstGeom prst="rect">
            <a:avLst/>
          </a:prstGeom>
          <a:noFill/>
          <a:ln>
            <a:noFill/>
          </a:ln>
        </p:spPr>
        <p:txBody>
          <a:bodyPr anchorCtr="0" anchor="t" bIns="91425" lIns="91425" spcFirstLastPara="1" rIns="91425" wrap="square" tIns="91425">
            <a:normAutofit/>
          </a:bodyPr>
          <a:lstStyle/>
          <a:p>
            <a:pPr indent="457200" lvl="0" marL="0" rtl="0" algn="l">
              <a:lnSpc>
                <a:spcPct val="150000"/>
              </a:lnSpc>
              <a:spcBef>
                <a:spcPts val="0"/>
              </a:spcBef>
              <a:spcAft>
                <a:spcPts val="0"/>
              </a:spcAft>
              <a:buSzPts val="1800"/>
              <a:buNone/>
            </a:pPr>
            <a:r>
              <a:rPr b="1" lang="en-GB">
                <a:solidFill>
                  <a:schemeClr val="dk1"/>
                </a:solidFill>
                <a:latin typeface="Courier New"/>
                <a:ea typeface="Courier New"/>
                <a:cs typeface="Courier New"/>
                <a:sym typeface="Courier New"/>
              </a:rPr>
              <a:t>Local Development:</a:t>
            </a:r>
            <a:endParaRPr b="1">
              <a:solidFill>
                <a:schemeClr val="dk1"/>
              </a:solidFill>
              <a:latin typeface="Courier New"/>
              <a:ea typeface="Courier New"/>
              <a:cs typeface="Courier New"/>
              <a:sym typeface="Courier New"/>
            </a:endParaRPr>
          </a:p>
          <a:p>
            <a:pPr indent="-114300" lvl="0" marL="6858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 Software conflicts, OS Issues, Knowledge overhead</a:t>
            </a:r>
            <a:endParaRPr>
              <a:solidFill>
                <a:schemeClr val="dk1"/>
              </a:solidFill>
              <a:latin typeface="Courier New"/>
              <a:ea typeface="Courier New"/>
              <a:cs typeface="Courier New"/>
              <a:sym typeface="Courier New"/>
            </a:endParaRPr>
          </a:p>
          <a:p>
            <a:pPr indent="-114300" lvl="0" marL="6858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 Individual configuration and Troubleshooting</a:t>
            </a:r>
            <a:endParaRPr>
              <a:solidFill>
                <a:schemeClr val="dk1"/>
              </a:solidFill>
              <a:latin typeface="Courier New"/>
              <a:ea typeface="Courier New"/>
              <a:cs typeface="Courier New"/>
              <a:sym typeface="Courier New"/>
            </a:endParaRPr>
          </a:p>
          <a:p>
            <a:pPr indent="457200" lvl="0" marL="0" rtl="0" algn="l">
              <a:lnSpc>
                <a:spcPct val="150000"/>
              </a:lnSpc>
              <a:spcBef>
                <a:spcPts val="1000"/>
              </a:spcBef>
              <a:spcAft>
                <a:spcPts val="0"/>
              </a:spcAft>
              <a:buSzPts val="1800"/>
              <a:buNone/>
            </a:pPr>
            <a:r>
              <a:rPr b="1" lang="en-GB">
                <a:solidFill>
                  <a:schemeClr val="dk1"/>
                </a:solidFill>
                <a:latin typeface="Courier New"/>
                <a:ea typeface="Courier New"/>
                <a:cs typeface="Courier New"/>
                <a:sym typeface="Courier New"/>
              </a:rPr>
              <a:t>Remote Development:</a:t>
            </a:r>
            <a:r>
              <a:rPr lang="en-GB">
                <a:solidFill>
                  <a:schemeClr val="dk1"/>
                </a:solidFill>
                <a:latin typeface="Courier New"/>
                <a:ea typeface="Courier New"/>
                <a:cs typeface="Courier New"/>
                <a:sym typeface="Courier New"/>
              </a:rPr>
              <a:t> </a:t>
            </a:r>
            <a:endParaRPr>
              <a:solidFill>
                <a:schemeClr val="dk1"/>
              </a:solidFill>
              <a:latin typeface="Courier New"/>
              <a:ea typeface="Courier New"/>
              <a:cs typeface="Courier New"/>
              <a:sym typeface="Courier New"/>
            </a:endParaRPr>
          </a:p>
          <a:p>
            <a:pPr indent="-114300" lvl="0" marL="6858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 One user at a time, One stack configuration at a time</a:t>
            </a:r>
            <a:endParaRPr>
              <a:solidFill>
                <a:schemeClr val="dk1"/>
              </a:solidFill>
              <a:latin typeface="Courier New"/>
              <a:ea typeface="Courier New"/>
              <a:cs typeface="Courier New"/>
              <a:sym typeface="Courier New"/>
            </a:endParaRPr>
          </a:p>
          <a:p>
            <a:pPr indent="457200" lvl="0" marL="0" rtl="0" algn="l">
              <a:lnSpc>
                <a:spcPct val="150000"/>
              </a:lnSpc>
              <a:spcBef>
                <a:spcPts val="1000"/>
              </a:spcBef>
              <a:spcAft>
                <a:spcPts val="0"/>
              </a:spcAft>
              <a:buSzPts val="1800"/>
              <a:buNone/>
            </a:pPr>
            <a:r>
              <a:rPr b="1" lang="en-GB">
                <a:solidFill>
                  <a:schemeClr val="dk1"/>
                </a:solidFill>
                <a:latin typeface="Courier New"/>
                <a:ea typeface="Courier New"/>
                <a:cs typeface="Courier New"/>
                <a:sym typeface="Courier New"/>
              </a:rPr>
              <a:t>Virtual Machine problems:</a:t>
            </a:r>
            <a:endParaRPr b="1">
              <a:solidFill>
                <a:schemeClr val="dk1"/>
              </a:solidFill>
              <a:latin typeface="Courier New"/>
              <a:ea typeface="Courier New"/>
              <a:cs typeface="Courier New"/>
              <a:sym typeface="Courier New"/>
            </a:endParaRPr>
          </a:p>
          <a:p>
            <a:pPr indent="-114300" lvl="0" marL="6858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 Individual configuration, Confusing network setup</a:t>
            </a:r>
            <a:endParaRPr>
              <a:solidFill>
                <a:schemeClr val="dk1"/>
              </a:solidFill>
              <a:latin typeface="Courier New"/>
              <a:ea typeface="Courier New"/>
              <a:cs typeface="Courier New"/>
              <a:sym typeface="Courier New"/>
            </a:endParaRPr>
          </a:p>
          <a:p>
            <a:pPr indent="-114300" lvl="0" marL="6858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 Slow, Heavy on resources</a:t>
            </a:r>
            <a:endParaRPr>
              <a:solidFill>
                <a:schemeClr val="dk1"/>
              </a:solidFill>
              <a:latin typeface="Courier New"/>
              <a:ea typeface="Courier New"/>
              <a:cs typeface="Courier New"/>
              <a:sym typeface="Courier New"/>
            </a:endParaRPr>
          </a:p>
        </p:txBody>
      </p:sp>
      <p:sp>
        <p:nvSpPr>
          <p:cNvPr id="511" name="Google Shape;511;p78"/>
          <p:cNvSpPr txBox="1"/>
          <p:nvPr/>
        </p:nvSpPr>
        <p:spPr>
          <a:xfrm>
            <a:off x="8621125" y="0"/>
            <a:ext cx="5229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Erik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9"/>
          <p:cNvSpPr txBox="1"/>
          <p:nvPr>
            <p:ph idx="1" type="body"/>
          </p:nvPr>
        </p:nvSpPr>
        <p:spPr>
          <a:xfrm>
            <a:off x="311700" y="1017725"/>
            <a:ext cx="8520600" cy="3551100"/>
          </a:xfrm>
          <a:prstGeom prst="rect">
            <a:avLst/>
          </a:prstGeom>
          <a:noFill/>
          <a:ln>
            <a:noFill/>
          </a:ln>
        </p:spPr>
        <p:txBody>
          <a:bodyPr anchorCtr="0" anchor="t" bIns="91425" lIns="91425" spcFirstLastPara="1" rIns="91425" wrap="square" tIns="91425">
            <a:normAutofit lnSpcReduction="20000"/>
          </a:bodyPr>
          <a:lstStyle/>
          <a:p>
            <a:pPr indent="0" lvl="0" marL="457200" rtl="0" algn="l">
              <a:lnSpc>
                <a:spcPct val="140000"/>
              </a:lnSpc>
              <a:spcBef>
                <a:spcPts val="0"/>
              </a:spcBef>
              <a:spcAft>
                <a:spcPts val="0"/>
              </a:spcAft>
              <a:buClr>
                <a:schemeClr val="dk1"/>
              </a:buClr>
              <a:buSzPts val="1100"/>
              <a:buFont typeface="Arial"/>
              <a:buNone/>
            </a:pPr>
            <a:r>
              <a:rPr b="1" lang="en-GB" sz="2216">
                <a:solidFill>
                  <a:schemeClr val="dk1"/>
                </a:solidFill>
                <a:latin typeface="Courier New"/>
                <a:ea typeface="Courier New"/>
                <a:cs typeface="Courier New"/>
                <a:sym typeface="Courier New"/>
              </a:rPr>
              <a:t>🗒</a:t>
            </a:r>
            <a:r>
              <a:rPr b="1" lang="en-GB" sz="1500">
                <a:solidFill>
                  <a:schemeClr val="dk1"/>
                </a:solidFill>
                <a:latin typeface="Courier New"/>
                <a:ea typeface="Courier New"/>
                <a:cs typeface="Courier New"/>
                <a:sym typeface="Courier New"/>
              </a:rPr>
              <a:t>Provisioning is file defined</a:t>
            </a:r>
            <a:r>
              <a:rPr lang="en-GB" sz="1500">
                <a:solidFill>
                  <a:schemeClr val="dk1"/>
                </a:solidFill>
                <a:latin typeface="Courier New"/>
                <a:ea typeface="Courier New"/>
                <a:cs typeface="Courier New"/>
                <a:sym typeface="Courier New"/>
              </a:rPr>
              <a:t>:</a:t>
            </a:r>
            <a:endParaRPr sz="1500">
              <a:solidFill>
                <a:schemeClr val="dk1"/>
              </a:solidFill>
              <a:latin typeface="Courier New"/>
              <a:ea typeface="Courier New"/>
              <a:cs typeface="Courier New"/>
              <a:sym typeface="Courier New"/>
            </a:endParaRPr>
          </a:p>
          <a:p>
            <a:pPr indent="0" lvl="0" marL="914400" rtl="0" algn="l">
              <a:lnSpc>
                <a:spcPct val="140000"/>
              </a:lnSpc>
              <a:spcBef>
                <a:spcPts val="0"/>
              </a:spcBef>
              <a:spcAft>
                <a:spcPts val="0"/>
              </a:spcAft>
              <a:buClr>
                <a:schemeClr val="dk1"/>
              </a:buClr>
              <a:buSzPts val="1100"/>
              <a:buFont typeface="Arial"/>
              <a:buNone/>
            </a:pPr>
            <a:r>
              <a:rPr lang="en-GB" sz="1500">
                <a:solidFill>
                  <a:schemeClr val="dk1"/>
                </a:solidFill>
                <a:latin typeface="Courier New"/>
                <a:ea typeface="Courier New"/>
                <a:cs typeface="Courier New"/>
                <a:sym typeface="Courier New"/>
              </a:rPr>
              <a:t>Versioning, credentials, environmental variables, you name it</a:t>
            </a:r>
            <a:endParaRPr sz="1500">
              <a:solidFill>
                <a:schemeClr val="dk1"/>
              </a:solidFill>
              <a:latin typeface="Courier New"/>
              <a:ea typeface="Courier New"/>
              <a:cs typeface="Courier New"/>
              <a:sym typeface="Courier New"/>
            </a:endParaRPr>
          </a:p>
          <a:p>
            <a:pPr indent="0" lvl="0" marL="457200" rtl="0" algn="l">
              <a:lnSpc>
                <a:spcPct val="140000"/>
              </a:lnSpc>
              <a:spcBef>
                <a:spcPts val="0"/>
              </a:spcBef>
              <a:spcAft>
                <a:spcPts val="0"/>
              </a:spcAft>
              <a:buClr>
                <a:schemeClr val="dk1"/>
              </a:buClr>
              <a:buSzPts val="1100"/>
              <a:buFont typeface="Arial"/>
              <a:buNone/>
            </a:pPr>
            <a:r>
              <a:rPr b="1" lang="en-GB" sz="2100">
                <a:solidFill>
                  <a:schemeClr val="dk1"/>
                </a:solidFill>
                <a:latin typeface="Courier New"/>
                <a:ea typeface="Courier New"/>
                <a:cs typeface="Courier New"/>
                <a:sym typeface="Courier New"/>
              </a:rPr>
              <a:t>🏗</a:t>
            </a:r>
            <a:r>
              <a:rPr b="1" lang="en-GB" sz="1500">
                <a:solidFill>
                  <a:schemeClr val="dk1"/>
                </a:solidFill>
                <a:latin typeface="Courier New"/>
                <a:ea typeface="Courier New"/>
                <a:cs typeface="Courier New"/>
                <a:sym typeface="Courier New"/>
              </a:rPr>
              <a:t>Consistent builds:</a:t>
            </a:r>
            <a:endParaRPr sz="1500">
              <a:solidFill>
                <a:schemeClr val="dk1"/>
              </a:solidFill>
              <a:latin typeface="Courier New"/>
              <a:ea typeface="Courier New"/>
              <a:cs typeface="Courier New"/>
              <a:sym typeface="Courier New"/>
            </a:endParaRPr>
          </a:p>
          <a:p>
            <a:pPr indent="457200" lvl="0" marL="457200" rtl="0" algn="l">
              <a:lnSpc>
                <a:spcPct val="140000"/>
              </a:lnSpc>
              <a:spcBef>
                <a:spcPts val="0"/>
              </a:spcBef>
              <a:spcAft>
                <a:spcPts val="0"/>
              </a:spcAft>
              <a:buClr>
                <a:schemeClr val="dk1"/>
              </a:buClr>
              <a:buSzPts val="1100"/>
              <a:buFont typeface="Arial"/>
              <a:buNone/>
            </a:pPr>
            <a:r>
              <a:rPr lang="en-GB" sz="1500">
                <a:solidFill>
                  <a:schemeClr val="dk1"/>
                </a:solidFill>
                <a:latin typeface="Courier New"/>
                <a:ea typeface="Courier New"/>
                <a:cs typeface="Courier New"/>
                <a:sym typeface="Courier New"/>
              </a:rPr>
              <a:t>No more build/configure instructions </a:t>
            </a:r>
            <a:endParaRPr sz="1500">
              <a:solidFill>
                <a:schemeClr val="dk1"/>
              </a:solidFill>
              <a:latin typeface="Courier New"/>
              <a:ea typeface="Courier New"/>
              <a:cs typeface="Courier New"/>
              <a:sym typeface="Courier New"/>
            </a:endParaRPr>
          </a:p>
          <a:p>
            <a:pPr indent="0" lvl="0" marL="457200" rtl="0" algn="l">
              <a:lnSpc>
                <a:spcPct val="140000"/>
              </a:lnSpc>
              <a:spcBef>
                <a:spcPts val="0"/>
              </a:spcBef>
              <a:spcAft>
                <a:spcPts val="0"/>
              </a:spcAft>
              <a:buClr>
                <a:schemeClr val="dk1"/>
              </a:buClr>
              <a:buSzPts val="1100"/>
              <a:buFont typeface="Arial"/>
              <a:buNone/>
            </a:pPr>
            <a:r>
              <a:rPr b="1" lang="en-GB" sz="2100">
                <a:solidFill>
                  <a:schemeClr val="dk1"/>
                </a:solidFill>
                <a:latin typeface="Courier New"/>
                <a:ea typeface="Courier New"/>
                <a:cs typeface="Courier New"/>
                <a:sym typeface="Courier New"/>
              </a:rPr>
              <a:t>👌</a:t>
            </a:r>
            <a:r>
              <a:rPr b="1" lang="en-GB" sz="1500">
                <a:solidFill>
                  <a:schemeClr val="dk1"/>
                </a:solidFill>
                <a:latin typeface="Courier New"/>
                <a:ea typeface="Courier New"/>
                <a:cs typeface="Courier New"/>
                <a:sym typeface="Courier New"/>
              </a:rPr>
              <a:t>Low entry requirements</a:t>
            </a:r>
            <a:r>
              <a:rPr lang="en-GB" sz="1500">
                <a:solidFill>
                  <a:schemeClr val="dk1"/>
                </a:solidFill>
                <a:latin typeface="Courier New"/>
                <a:ea typeface="Courier New"/>
                <a:cs typeface="Courier New"/>
                <a:sym typeface="Courier New"/>
              </a:rPr>
              <a:t>:</a:t>
            </a:r>
            <a:endParaRPr sz="1500">
              <a:solidFill>
                <a:schemeClr val="dk1"/>
              </a:solidFill>
              <a:latin typeface="Courier New"/>
              <a:ea typeface="Courier New"/>
              <a:cs typeface="Courier New"/>
              <a:sym typeface="Courier New"/>
            </a:endParaRPr>
          </a:p>
          <a:p>
            <a:pPr indent="457200" lvl="0" marL="457200" rtl="0" algn="l">
              <a:lnSpc>
                <a:spcPct val="140000"/>
              </a:lnSpc>
              <a:spcBef>
                <a:spcPts val="0"/>
              </a:spcBef>
              <a:spcAft>
                <a:spcPts val="0"/>
              </a:spcAft>
              <a:buClr>
                <a:schemeClr val="dk1"/>
              </a:buClr>
              <a:buSzPts val="1100"/>
              <a:buFont typeface="Arial"/>
              <a:buNone/>
            </a:pPr>
            <a:r>
              <a:rPr lang="en-GB" sz="1500">
                <a:solidFill>
                  <a:schemeClr val="dk1"/>
                </a:solidFill>
                <a:latin typeface="Courier New"/>
                <a:ea typeface="Courier New"/>
                <a:cs typeface="Courier New"/>
                <a:sym typeface="Courier New"/>
              </a:rPr>
              <a:t>Hypervisor support, Docker and a Bash shell</a:t>
            </a:r>
            <a:endParaRPr sz="1500">
              <a:solidFill>
                <a:schemeClr val="dk1"/>
              </a:solidFill>
              <a:latin typeface="Courier New"/>
              <a:ea typeface="Courier New"/>
              <a:cs typeface="Courier New"/>
              <a:sym typeface="Courier New"/>
            </a:endParaRPr>
          </a:p>
          <a:p>
            <a:pPr indent="0" lvl="0" marL="457200" rtl="0" algn="l">
              <a:lnSpc>
                <a:spcPct val="140000"/>
              </a:lnSpc>
              <a:spcBef>
                <a:spcPts val="0"/>
              </a:spcBef>
              <a:spcAft>
                <a:spcPts val="0"/>
              </a:spcAft>
              <a:buClr>
                <a:schemeClr val="dk1"/>
              </a:buClr>
              <a:buSzPts val="1100"/>
              <a:buFont typeface="Arial"/>
              <a:buNone/>
            </a:pPr>
            <a:r>
              <a:rPr b="1" lang="en-GB" sz="2100">
                <a:solidFill>
                  <a:schemeClr val="dk1"/>
                </a:solidFill>
                <a:latin typeface="Courier New"/>
                <a:ea typeface="Courier New"/>
                <a:cs typeface="Courier New"/>
                <a:sym typeface="Courier New"/>
              </a:rPr>
              <a:t>🏃</a:t>
            </a:r>
            <a:r>
              <a:rPr b="1" lang="en-GB" sz="1500">
                <a:solidFill>
                  <a:schemeClr val="dk1"/>
                </a:solidFill>
                <a:latin typeface="Courier New"/>
                <a:ea typeface="Courier New"/>
                <a:cs typeface="Courier New"/>
                <a:sym typeface="Courier New"/>
              </a:rPr>
              <a:t>High Performance</a:t>
            </a:r>
            <a:r>
              <a:rPr lang="en-GB" sz="1500">
                <a:solidFill>
                  <a:schemeClr val="dk1"/>
                </a:solidFill>
                <a:latin typeface="Courier New"/>
                <a:ea typeface="Courier New"/>
                <a:cs typeface="Courier New"/>
                <a:sym typeface="Courier New"/>
              </a:rPr>
              <a:t>:</a:t>
            </a:r>
            <a:endParaRPr sz="1500">
              <a:solidFill>
                <a:schemeClr val="dk1"/>
              </a:solidFill>
              <a:latin typeface="Courier New"/>
              <a:ea typeface="Courier New"/>
              <a:cs typeface="Courier New"/>
              <a:sym typeface="Courier New"/>
            </a:endParaRPr>
          </a:p>
          <a:p>
            <a:pPr indent="457200" lvl="0" marL="457200" rtl="0" algn="l">
              <a:lnSpc>
                <a:spcPct val="140000"/>
              </a:lnSpc>
              <a:spcBef>
                <a:spcPts val="0"/>
              </a:spcBef>
              <a:spcAft>
                <a:spcPts val="0"/>
              </a:spcAft>
              <a:buClr>
                <a:schemeClr val="dk1"/>
              </a:buClr>
              <a:buSzPts val="1100"/>
              <a:buFont typeface="Arial"/>
              <a:buNone/>
            </a:pPr>
            <a:r>
              <a:rPr lang="en-GB" sz="1500">
                <a:solidFill>
                  <a:schemeClr val="dk1"/>
                </a:solidFill>
                <a:latin typeface="Courier New"/>
                <a:ea typeface="Courier New"/>
                <a:cs typeface="Courier New"/>
                <a:sym typeface="Courier New"/>
              </a:rPr>
              <a:t>Initialization in seconds</a:t>
            </a:r>
            <a:endParaRPr sz="1500">
              <a:solidFill>
                <a:schemeClr val="dk1"/>
              </a:solidFill>
              <a:latin typeface="Courier New"/>
              <a:ea typeface="Courier New"/>
              <a:cs typeface="Courier New"/>
              <a:sym typeface="Courier New"/>
            </a:endParaRPr>
          </a:p>
          <a:p>
            <a:pPr indent="0" lvl="0" marL="457200" rtl="0" algn="l">
              <a:lnSpc>
                <a:spcPct val="140000"/>
              </a:lnSpc>
              <a:spcBef>
                <a:spcPts val="0"/>
              </a:spcBef>
              <a:spcAft>
                <a:spcPts val="0"/>
              </a:spcAft>
              <a:buClr>
                <a:schemeClr val="dk1"/>
              </a:buClr>
              <a:buSzPts val="1100"/>
              <a:buFont typeface="Arial"/>
              <a:buNone/>
            </a:pPr>
            <a:r>
              <a:rPr b="1" lang="en-GB" sz="2200">
                <a:solidFill>
                  <a:schemeClr val="dk1"/>
                </a:solidFill>
                <a:latin typeface="Courier New"/>
                <a:ea typeface="Courier New"/>
                <a:cs typeface="Courier New"/>
                <a:sym typeface="Courier New"/>
              </a:rPr>
              <a:t>💻</a:t>
            </a:r>
            <a:r>
              <a:rPr b="1" lang="en-GB" sz="1500">
                <a:solidFill>
                  <a:schemeClr val="dk1"/>
                </a:solidFill>
                <a:latin typeface="Courier New"/>
                <a:ea typeface="Courier New"/>
                <a:cs typeface="Courier New"/>
                <a:sym typeface="Courier New"/>
              </a:rPr>
              <a:t>Interface and IDE Integration</a:t>
            </a:r>
            <a:r>
              <a:rPr lang="en-GB" sz="1500">
                <a:solidFill>
                  <a:schemeClr val="dk1"/>
                </a:solidFill>
                <a:latin typeface="Courier New"/>
                <a:ea typeface="Courier New"/>
                <a:cs typeface="Courier New"/>
                <a:sym typeface="Courier New"/>
              </a:rPr>
              <a:t>:</a:t>
            </a:r>
            <a:endParaRPr sz="1500">
              <a:solidFill>
                <a:schemeClr val="dk1"/>
              </a:solidFill>
              <a:latin typeface="Courier New"/>
              <a:ea typeface="Courier New"/>
              <a:cs typeface="Courier New"/>
              <a:sym typeface="Courier New"/>
            </a:endParaRPr>
          </a:p>
          <a:p>
            <a:pPr indent="457200" lvl="0" marL="457200" rtl="0" algn="l">
              <a:lnSpc>
                <a:spcPct val="140000"/>
              </a:lnSpc>
              <a:spcBef>
                <a:spcPts val="0"/>
              </a:spcBef>
              <a:spcAft>
                <a:spcPts val="0"/>
              </a:spcAft>
              <a:buClr>
                <a:schemeClr val="dk1"/>
              </a:buClr>
              <a:buSzPts val="1100"/>
              <a:buFont typeface="Arial"/>
              <a:buNone/>
            </a:pPr>
            <a:r>
              <a:rPr lang="en-GB" sz="1500">
                <a:solidFill>
                  <a:schemeClr val="dk1"/>
                </a:solidFill>
                <a:latin typeface="Courier New"/>
                <a:ea typeface="Courier New"/>
                <a:cs typeface="Courier New"/>
                <a:sym typeface="Courier New"/>
              </a:rPr>
              <a:t>VScode plugins, edit code on the fly</a:t>
            </a:r>
            <a:endParaRPr sz="1500">
              <a:solidFill>
                <a:schemeClr val="dk1"/>
              </a:solidFill>
              <a:latin typeface="Courier New"/>
              <a:ea typeface="Courier New"/>
              <a:cs typeface="Courier New"/>
              <a:sym typeface="Courier New"/>
            </a:endParaRPr>
          </a:p>
        </p:txBody>
      </p:sp>
      <p:pic>
        <p:nvPicPr>
          <p:cNvPr id="517" name="Google Shape;517;p79"/>
          <p:cNvPicPr preferRelativeResize="0"/>
          <p:nvPr/>
        </p:nvPicPr>
        <p:blipFill rotWithShape="1">
          <a:blip r:embed="rId3">
            <a:alphaModFix/>
          </a:blip>
          <a:srcRect b="0" l="0" r="0" t="0"/>
          <a:stretch/>
        </p:blipFill>
        <p:spPr>
          <a:xfrm>
            <a:off x="5449700" y="400200"/>
            <a:ext cx="3557499" cy="914525"/>
          </a:xfrm>
          <a:prstGeom prst="rect">
            <a:avLst/>
          </a:prstGeom>
          <a:noFill/>
          <a:ln>
            <a:noFill/>
          </a:ln>
        </p:spPr>
      </p:pic>
      <p:sp>
        <p:nvSpPr>
          <p:cNvPr id="518" name="Google Shape;518;p7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Development Environment</a:t>
            </a:r>
            <a:endParaRPr>
              <a:latin typeface="Courier New"/>
              <a:ea typeface="Courier New"/>
              <a:cs typeface="Courier New"/>
              <a:sym typeface="Courier New"/>
            </a:endParaRPr>
          </a:p>
        </p:txBody>
      </p:sp>
      <p:sp>
        <p:nvSpPr>
          <p:cNvPr id="519" name="Google Shape;519;p79"/>
          <p:cNvSpPr txBox="1"/>
          <p:nvPr/>
        </p:nvSpPr>
        <p:spPr>
          <a:xfrm>
            <a:off x="8621125" y="0"/>
            <a:ext cx="5229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Erik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8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Requirements for Content Moderation</a:t>
            </a:r>
            <a:endParaRPr>
              <a:latin typeface="Courier New"/>
              <a:ea typeface="Courier New"/>
              <a:cs typeface="Courier New"/>
              <a:sym typeface="Courier New"/>
            </a:endParaRPr>
          </a:p>
        </p:txBody>
      </p:sp>
      <p:sp>
        <p:nvSpPr>
          <p:cNvPr id="525" name="Google Shape;525;p80"/>
          <p:cNvSpPr txBox="1"/>
          <p:nvPr>
            <p:ph idx="1" type="body"/>
          </p:nvPr>
        </p:nvSpPr>
        <p:spPr>
          <a:xfrm>
            <a:off x="311700" y="101772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120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Run moderation algorithms synchronously with both the frontend and backend </a:t>
            </a:r>
            <a:endParaRPr>
              <a:solidFill>
                <a:schemeClr val="dk1"/>
              </a:solidFill>
              <a:latin typeface="Courier New"/>
              <a:ea typeface="Courier New"/>
              <a:cs typeface="Courier New"/>
              <a:sym typeface="Courier New"/>
            </a:endParaRPr>
          </a:p>
          <a:p>
            <a:pPr indent="-342900" lvl="0" marL="457200" rtl="0" algn="l">
              <a:lnSpc>
                <a:spcPct val="115000"/>
              </a:lnSpc>
              <a:spcBef>
                <a:spcPts val="120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Flag stories and comments that contains:</a:t>
            </a:r>
            <a:endParaRPr>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GB">
                <a:solidFill>
                  <a:schemeClr val="dk1"/>
                </a:solidFill>
                <a:latin typeface="Courier New"/>
                <a:ea typeface="Courier New"/>
                <a:cs typeface="Courier New"/>
                <a:sym typeface="Courier New"/>
              </a:rPr>
              <a:t>spam</a:t>
            </a:r>
            <a:endParaRPr>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GB">
                <a:solidFill>
                  <a:schemeClr val="dk1"/>
                </a:solidFill>
                <a:latin typeface="Courier New"/>
                <a:ea typeface="Courier New"/>
                <a:cs typeface="Courier New"/>
                <a:sym typeface="Courier New"/>
              </a:rPr>
              <a:t>vulgar or offensive language</a:t>
            </a:r>
            <a:endParaRPr>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GB">
                <a:solidFill>
                  <a:schemeClr val="dk1"/>
                </a:solidFill>
                <a:latin typeface="Courier New"/>
                <a:ea typeface="Courier New"/>
                <a:cs typeface="Courier New"/>
                <a:sym typeface="Courier New"/>
              </a:rPr>
              <a:t>NSFW or explicit content</a:t>
            </a:r>
            <a:endParaRPr>
              <a:solidFill>
                <a:schemeClr val="dk1"/>
              </a:solidFill>
              <a:latin typeface="Courier New"/>
              <a:ea typeface="Courier New"/>
              <a:cs typeface="Courier New"/>
              <a:sym typeface="Courier New"/>
            </a:endParaRPr>
          </a:p>
          <a:p>
            <a:pPr indent="0" lvl="0" marL="914400" rtl="0" algn="l">
              <a:lnSpc>
                <a:spcPct val="115000"/>
              </a:lnSpc>
              <a:spcBef>
                <a:spcPts val="0"/>
              </a:spcBef>
              <a:spcAft>
                <a:spcPts val="0"/>
              </a:spcAft>
              <a:buSzPts val="1800"/>
              <a:buNone/>
            </a:pPr>
            <a:r>
              <a:t/>
            </a:r>
            <a:endParaRPr>
              <a:solidFill>
                <a:schemeClr val="dk1"/>
              </a:solidFill>
              <a:latin typeface="Courier New"/>
              <a:ea typeface="Courier New"/>
              <a:cs typeface="Courier New"/>
              <a:sym typeface="Courier New"/>
            </a:endParaRPr>
          </a:p>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Quarantine stories and comments after a certain number of user flags have been detected until human moderator’s approval</a:t>
            </a:r>
            <a:endParaRPr>
              <a:solidFill>
                <a:schemeClr val="dk1"/>
              </a:solidFill>
              <a:latin typeface="Courier New"/>
              <a:ea typeface="Courier New"/>
              <a:cs typeface="Courier New"/>
              <a:sym typeface="Courier New"/>
            </a:endParaRPr>
          </a:p>
        </p:txBody>
      </p:sp>
      <p:sp>
        <p:nvSpPr>
          <p:cNvPr id="526" name="Google Shape;526;p80"/>
          <p:cNvSpPr txBox="1"/>
          <p:nvPr/>
        </p:nvSpPr>
        <p:spPr>
          <a:xfrm>
            <a:off x="6968400" y="0"/>
            <a:ext cx="21756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Bryan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8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Content Moderation</a:t>
            </a:r>
            <a:endParaRPr>
              <a:latin typeface="Courier New"/>
              <a:ea typeface="Courier New"/>
              <a:cs typeface="Courier New"/>
              <a:sym typeface="Courier New"/>
            </a:endParaRPr>
          </a:p>
        </p:txBody>
      </p:sp>
      <p:sp>
        <p:nvSpPr>
          <p:cNvPr id="532" name="Google Shape;532;p8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GB">
                <a:solidFill>
                  <a:schemeClr val="dk1"/>
                </a:solidFill>
                <a:latin typeface="Courier New"/>
                <a:ea typeface="Courier New"/>
                <a:cs typeface="Courier New"/>
                <a:sym typeface="Courier New"/>
              </a:rPr>
              <a:t>What language is actually offensive, abusive, or considered hate speech by definition?</a:t>
            </a:r>
            <a:endParaRPr b="1">
              <a:solidFill>
                <a:schemeClr val="dk1"/>
              </a:solidFill>
              <a:latin typeface="Courier New"/>
              <a:ea typeface="Courier New"/>
              <a:cs typeface="Courier New"/>
              <a:sym typeface="Courier New"/>
            </a:endParaRPr>
          </a:p>
          <a:p>
            <a:pPr indent="-342900" lvl="0" marL="457200" rtl="0" algn="l">
              <a:lnSpc>
                <a:spcPct val="115000"/>
              </a:lnSpc>
              <a:spcBef>
                <a:spcPts val="100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“Anything goes” platform vs reducing liability </a:t>
            </a:r>
            <a:endParaRPr>
              <a:solidFill>
                <a:schemeClr val="dk1"/>
              </a:solidFill>
              <a:latin typeface="Courier New"/>
              <a:ea typeface="Courier New"/>
              <a:cs typeface="Courier New"/>
              <a:sym typeface="Courier New"/>
            </a:endParaRPr>
          </a:p>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Some phrases contain offensive words but are not offensive or hate speech. </a:t>
            </a:r>
            <a:endParaRPr>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GB">
                <a:solidFill>
                  <a:schemeClr val="dk1"/>
                </a:solidFill>
                <a:latin typeface="Courier New"/>
                <a:ea typeface="Courier New"/>
                <a:cs typeface="Courier New"/>
                <a:sym typeface="Courier New"/>
              </a:rPr>
              <a:t>They may be describing what happened to them, and that is okay!</a:t>
            </a:r>
            <a:endParaRPr>
              <a:solidFill>
                <a:schemeClr val="dk1"/>
              </a:solidFill>
              <a:latin typeface="Courier New"/>
              <a:ea typeface="Courier New"/>
              <a:cs typeface="Courier New"/>
              <a:sym typeface="Courier New"/>
            </a:endParaRPr>
          </a:p>
          <a:p>
            <a:pPr indent="0" lvl="0" marL="457200" rtl="0" algn="l">
              <a:lnSpc>
                <a:spcPct val="115000"/>
              </a:lnSpc>
              <a:spcBef>
                <a:spcPts val="0"/>
              </a:spcBef>
              <a:spcAft>
                <a:spcPts val="0"/>
              </a:spcAft>
              <a:buSzPts val="1800"/>
              <a:buNone/>
            </a:pPr>
            <a:r>
              <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SzPts val="1800"/>
              <a:buNone/>
            </a:pPr>
            <a:r>
              <a:rPr b="1" lang="en-GB">
                <a:solidFill>
                  <a:schemeClr val="dk1"/>
                </a:solidFill>
                <a:latin typeface="Courier New"/>
                <a:ea typeface="Courier New"/>
                <a:cs typeface="Courier New"/>
                <a:sym typeface="Courier New"/>
              </a:rPr>
              <a:t>Solution:</a:t>
            </a:r>
            <a:endParaRPr b="1">
              <a:solidFill>
                <a:schemeClr val="dk1"/>
              </a:solidFill>
              <a:latin typeface="Courier New"/>
              <a:ea typeface="Courier New"/>
              <a:cs typeface="Courier New"/>
              <a:sym typeface="Courier New"/>
            </a:endParaRPr>
          </a:p>
          <a:p>
            <a:pPr indent="0" lvl="0" marL="457200" rtl="0" algn="l">
              <a:lnSpc>
                <a:spcPct val="115000"/>
              </a:lnSpc>
              <a:spcBef>
                <a:spcPts val="0"/>
              </a:spcBef>
              <a:spcAft>
                <a:spcPts val="0"/>
              </a:spcAft>
              <a:buSzPts val="1800"/>
              <a:buNone/>
            </a:pPr>
            <a:r>
              <a:rPr lang="en-GB">
                <a:solidFill>
                  <a:schemeClr val="dk1"/>
                </a:solidFill>
                <a:latin typeface="Courier New"/>
                <a:ea typeface="Courier New"/>
                <a:cs typeface="Courier New"/>
                <a:sym typeface="Courier New"/>
              </a:rPr>
              <a:t>A “Netiquette Community Guidelines” and a combination of Machine Learning and Human intervention </a:t>
            </a:r>
            <a:endParaRPr>
              <a:solidFill>
                <a:schemeClr val="dk1"/>
              </a:solidFill>
              <a:latin typeface="Courier New"/>
              <a:ea typeface="Courier New"/>
              <a:cs typeface="Courier New"/>
              <a:sym typeface="Courier New"/>
            </a:endParaRPr>
          </a:p>
        </p:txBody>
      </p:sp>
      <p:sp>
        <p:nvSpPr>
          <p:cNvPr id="533" name="Google Shape;533;p81"/>
          <p:cNvSpPr txBox="1"/>
          <p:nvPr/>
        </p:nvSpPr>
        <p:spPr>
          <a:xfrm>
            <a:off x="7320600" y="0"/>
            <a:ext cx="18234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Cesar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8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latin typeface="Courier New"/>
                <a:ea typeface="Courier New"/>
                <a:cs typeface="Courier New"/>
                <a:sym typeface="Courier New"/>
              </a:rPr>
              <a:t>Content Moderation</a:t>
            </a:r>
            <a:endParaRPr>
              <a:latin typeface="Courier New"/>
              <a:ea typeface="Courier New"/>
              <a:cs typeface="Courier New"/>
              <a:sym typeface="Courier New"/>
            </a:endParaRPr>
          </a:p>
        </p:txBody>
      </p:sp>
      <p:sp>
        <p:nvSpPr>
          <p:cNvPr id="539" name="Google Shape;539;p82"/>
          <p:cNvSpPr txBox="1"/>
          <p:nvPr/>
        </p:nvSpPr>
        <p:spPr>
          <a:xfrm>
            <a:off x="7320600" y="0"/>
            <a:ext cx="18234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Cesar</a:t>
            </a:r>
            <a:endParaRPr b="0" i="0" sz="1400" u="none" cap="none" strike="noStrike">
              <a:solidFill>
                <a:srgbClr val="000000"/>
              </a:solidFill>
              <a:latin typeface="Arial"/>
              <a:ea typeface="Arial"/>
              <a:cs typeface="Arial"/>
              <a:sym typeface="Arial"/>
            </a:endParaRPr>
          </a:p>
        </p:txBody>
      </p:sp>
      <p:sp>
        <p:nvSpPr>
          <p:cNvPr id="540" name="Google Shape;540;p8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n-GB">
                <a:solidFill>
                  <a:schemeClr val="dk1"/>
                </a:solidFill>
                <a:latin typeface="Courier New"/>
                <a:ea typeface="Courier New"/>
                <a:cs typeface="Courier New"/>
                <a:sym typeface="Courier New"/>
              </a:rPr>
              <a:t>SciKit-learn is a Python library for Machine Learning and Data Science.</a:t>
            </a:r>
            <a:endParaRPr b="1">
              <a:solidFill>
                <a:schemeClr val="dk1"/>
              </a:solidFill>
              <a:latin typeface="Courier New"/>
              <a:ea typeface="Courier New"/>
              <a:cs typeface="Courier New"/>
              <a:sym typeface="Courier New"/>
            </a:endParaRPr>
          </a:p>
          <a:p>
            <a:pPr indent="-342900" lvl="0" marL="457200" rtl="0" algn="l">
              <a:lnSpc>
                <a:spcPct val="115000"/>
              </a:lnSpc>
              <a:spcBef>
                <a:spcPts val="100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Experimented with different machine learning algorithms</a:t>
            </a:r>
            <a:endParaRPr>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GB">
                <a:solidFill>
                  <a:schemeClr val="dk1"/>
                </a:solidFill>
                <a:latin typeface="Courier New"/>
                <a:ea typeface="Courier New"/>
                <a:cs typeface="Courier New"/>
                <a:sym typeface="Courier New"/>
              </a:rPr>
              <a:t>Naive Bayes classifier</a:t>
            </a:r>
            <a:endParaRPr>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GB">
                <a:solidFill>
                  <a:schemeClr val="dk1"/>
                </a:solidFill>
                <a:latin typeface="Courier New"/>
                <a:ea typeface="Courier New"/>
                <a:cs typeface="Courier New"/>
                <a:sym typeface="Courier New"/>
              </a:rPr>
              <a:t>Linear Support Vector Machine</a:t>
            </a:r>
            <a:endParaRPr>
              <a:solidFill>
                <a:schemeClr val="dk1"/>
              </a:solidFill>
              <a:latin typeface="Courier New"/>
              <a:ea typeface="Courier New"/>
              <a:cs typeface="Courier New"/>
              <a:sym typeface="Courier New"/>
            </a:endParaRPr>
          </a:p>
          <a:p>
            <a:pPr indent="-317500" lvl="1" marL="914400" rtl="0" algn="l">
              <a:lnSpc>
                <a:spcPct val="115000"/>
              </a:lnSpc>
              <a:spcBef>
                <a:spcPts val="0"/>
              </a:spcBef>
              <a:spcAft>
                <a:spcPts val="0"/>
              </a:spcAft>
              <a:buClr>
                <a:schemeClr val="dk1"/>
              </a:buClr>
              <a:buSzPts val="1400"/>
              <a:buFont typeface="Courier New"/>
              <a:buChar char="○"/>
            </a:pPr>
            <a:r>
              <a:rPr lang="en-GB">
                <a:solidFill>
                  <a:schemeClr val="dk1"/>
                </a:solidFill>
                <a:latin typeface="Courier New"/>
                <a:ea typeface="Courier New"/>
                <a:cs typeface="Courier New"/>
                <a:sym typeface="Courier New"/>
              </a:rPr>
              <a:t>Neural Networks</a:t>
            </a:r>
            <a:endParaRPr>
              <a:solidFill>
                <a:schemeClr val="dk1"/>
              </a:solidFill>
              <a:latin typeface="Courier New"/>
              <a:ea typeface="Courier New"/>
              <a:cs typeface="Courier New"/>
              <a:sym typeface="Courier New"/>
            </a:endParaRPr>
          </a:p>
          <a:p>
            <a:pPr indent="-342900" lvl="0" marL="457200" rtl="0" algn="l">
              <a:lnSpc>
                <a:spcPct val="115000"/>
              </a:lnSpc>
              <a:spcBef>
                <a:spcPts val="0"/>
              </a:spcBef>
              <a:spcAft>
                <a:spcPts val="0"/>
              </a:spcAft>
              <a:buClr>
                <a:schemeClr val="dk1"/>
              </a:buClr>
              <a:buSzPts val="1800"/>
              <a:buFont typeface="Courier New"/>
              <a:buChar char="○"/>
            </a:pPr>
            <a:r>
              <a:rPr lang="en-GB">
                <a:solidFill>
                  <a:schemeClr val="dk1"/>
                </a:solidFill>
                <a:latin typeface="Courier New"/>
                <a:ea typeface="Courier New"/>
                <a:cs typeface="Courier New"/>
                <a:sym typeface="Courier New"/>
              </a:rPr>
              <a:t>Naive Bayes classifier is possibly the most accurate</a:t>
            </a:r>
            <a:endParaRPr>
              <a:solidFill>
                <a:schemeClr val="dk1"/>
              </a:solidFill>
              <a:latin typeface="Courier New"/>
              <a:ea typeface="Courier New"/>
              <a:cs typeface="Courier New"/>
              <a:sym typeface="Courier New"/>
            </a:endParaRPr>
          </a:p>
          <a:p>
            <a:pPr indent="-342900" lvl="0" marL="457200" rtl="0" algn="l">
              <a:lnSpc>
                <a:spcPct val="115000"/>
              </a:lnSpc>
              <a:spcBef>
                <a:spcPts val="0"/>
              </a:spcBef>
              <a:spcAft>
                <a:spcPts val="0"/>
              </a:spcAft>
              <a:buClr>
                <a:schemeClr val="dk1"/>
              </a:buClr>
              <a:buSzPts val="1800"/>
              <a:buChar char="○"/>
            </a:pPr>
            <a:r>
              <a:rPr lang="en-GB">
                <a:solidFill>
                  <a:schemeClr val="dk1"/>
                </a:solidFill>
                <a:latin typeface="Courier New"/>
                <a:ea typeface="Courier New"/>
                <a:cs typeface="Courier New"/>
                <a:sym typeface="Courier New"/>
              </a:rPr>
              <a:t>Run reclassification of the model </a:t>
            </a:r>
            <a:r>
              <a:rPr b="1" lang="en-GB">
                <a:solidFill>
                  <a:schemeClr val="dk1"/>
                </a:solidFill>
                <a:latin typeface="Courier New"/>
                <a:ea typeface="Courier New"/>
                <a:cs typeface="Courier New"/>
                <a:sym typeface="Courier New"/>
              </a:rPr>
              <a:t>periodically</a:t>
            </a:r>
            <a:r>
              <a:rPr lang="en-GB">
                <a:solidFill>
                  <a:schemeClr val="dk1"/>
                </a:solidFill>
                <a:latin typeface="Courier New"/>
                <a:ea typeface="Courier New"/>
                <a:cs typeface="Courier New"/>
                <a:sym typeface="Courier New"/>
              </a:rPr>
              <a:t> to improve model’s effectiveness</a:t>
            </a:r>
            <a:endParaRPr>
              <a:solidFill>
                <a:schemeClr val="dk1"/>
              </a:solidFill>
              <a:latin typeface="Courier New"/>
              <a:ea typeface="Courier New"/>
              <a:cs typeface="Courier New"/>
              <a:sym typeface="Courier New"/>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83"/>
          <p:cNvSpPr txBox="1"/>
          <p:nvPr>
            <p:ph idx="1" type="body"/>
          </p:nvPr>
        </p:nvSpPr>
        <p:spPr>
          <a:xfrm>
            <a:off x="311700" y="1152475"/>
            <a:ext cx="8520600" cy="33864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SzPts val="1800"/>
              <a:buNone/>
            </a:pPr>
            <a:r>
              <a:rPr b="1" lang="en-GB">
                <a:solidFill>
                  <a:schemeClr val="dk1"/>
                </a:solidFill>
                <a:latin typeface="Courier New"/>
                <a:ea typeface="Courier New"/>
                <a:cs typeface="Courier New"/>
                <a:sym typeface="Courier New"/>
              </a:rPr>
              <a:t>AR.js is an open-source JavaScript library for implementing AR on mobile devices. </a:t>
            </a:r>
            <a:endParaRPr b="1">
              <a:solidFill>
                <a:schemeClr val="dk1"/>
              </a:solidFill>
              <a:latin typeface="Courier New"/>
              <a:ea typeface="Courier New"/>
              <a:cs typeface="Courier New"/>
              <a:sym typeface="Courier New"/>
            </a:endParaRPr>
          </a:p>
          <a:p>
            <a:pPr indent="0" lvl="0" marL="0" rtl="0" algn="l">
              <a:lnSpc>
                <a:spcPct val="115000"/>
              </a:lnSpc>
              <a:spcBef>
                <a:spcPts val="1000"/>
              </a:spcBef>
              <a:spcAft>
                <a:spcPts val="0"/>
              </a:spcAft>
              <a:buSzPts val="1800"/>
              <a:buNone/>
            </a:pPr>
            <a:r>
              <a:rPr b="1" lang="en-GB">
                <a:solidFill>
                  <a:schemeClr val="dk1"/>
                </a:solidFill>
                <a:latin typeface="Courier New"/>
                <a:ea typeface="Courier New"/>
                <a:cs typeface="Courier New"/>
                <a:sym typeface="Courier New"/>
              </a:rPr>
              <a:t>Features:</a:t>
            </a:r>
            <a:endParaRPr>
              <a:solidFill>
                <a:schemeClr val="dk1"/>
              </a:solidFill>
              <a:latin typeface="Courier New"/>
              <a:ea typeface="Courier New"/>
              <a:cs typeface="Courier New"/>
              <a:sym typeface="Courier New"/>
            </a:endParaRPr>
          </a:p>
          <a:p>
            <a:pPr indent="285750" lvl="0" marL="0" rtl="0" algn="l">
              <a:lnSpc>
                <a:spcPct val="150000"/>
              </a:lnSpc>
              <a:spcBef>
                <a:spcPts val="0"/>
              </a:spcBef>
              <a:spcAft>
                <a:spcPts val="0"/>
              </a:spcAft>
              <a:buSzPts val="1800"/>
              <a:buNone/>
            </a:pPr>
            <a:r>
              <a:rPr lang="en-GB">
                <a:solidFill>
                  <a:schemeClr val="dk1"/>
                </a:solidFill>
                <a:latin typeface="Courier New"/>
                <a:ea typeface="Courier New"/>
                <a:cs typeface="Courier New"/>
                <a:sym typeface="Courier New"/>
              </a:rPr>
              <a:t>🖼 Image tracking</a:t>
            </a:r>
            <a:endParaRPr>
              <a:solidFill>
                <a:schemeClr val="dk1"/>
              </a:solidFill>
              <a:latin typeface="Courier New"/>
              <a:ea typeface="Courier New"/>
              <a:cs typeface="Courier New"/>
              <a:sym typeface="Courier New"/>
            </a:endParaRPr>
          </a:p>
          <a:p>
            <a:pPr indent="-57150" lvl="0" marL="342900" rtl="0" algn="l">
              <a:lnSpc>
                <a:spcPct val="150000"/>
              </a:lnSpc>
              <a:spcBef>
                <a:spcPts val="0"/>
              </a:spcBef>
              <a:spcAft>
                <a:spcPts val="0"/>
              </a:spcAft>
              <a:buSzPts val="1800"/>
              <a:buNone/>
            </a:pPr>
            <a:r>
              <a:rPr lang="en-GB" sz="2000">
                <a:solidFill>
                  <a:schemeClr val="dk1"/>
                </a:solidFill>
                <a:latin typeface="Courier New"/>
                <a:ea typeface="Courier New"/>
                <a:cs typeface="Courier New"/>
                <a:sym typeface="Courier New"/>
              </a:rPr>
              <a:t>🗺</a:t>
            </a:r>
            <a:r>
              <a:rPr lang="en-GB">
                <a:solidFill>
                  <a:schemeClr val="dk1"/>
                </a:solidFill>
                <a:latin typeface="Courier New"/>
                <a:ea typeface="Courier New"/>
                <a:cs typeface="Courier New"/>
                <a:sym typeface="Courier New"/>
              </a:rPr>
              <a:t> Location Based AR</a:t>
            </a:r>
            <a:endParaRPr>
              <a:solidFill>
                <a:schemeClr val="dk1"/>
              </a:solidFill>
              <a:latin typeface="Courier New"/>
              <a:ea typeface="Courier New"/>
              <a:cs typeface="Courier New"/>
              <a:sym typeface="Courier New"/>
            </a:endParaRPr>
          </a:p>
          <a:p>
            <a:pPr indent="-57150" lvl="0" marL="342900" rtl="0" algn="l">
              <a:lnSpc>
                <a:spcPct val="150000"/>
              </a:lnSpc>
              <a:spcBef>
                <a:spcPts val="0"/>
              </a:spcBef>
              <a:spcAft>
                <a:spcPts val="0"/>
              </a:spcAft>
              <a:buSzPts val="1800"/>
              <a:buNone/>
            </a:pPr>
            <a:r>
              <a:rPr lang="en-GB">
                <a:solidFill>
                  <a:schemeClr val="dk1"/>
                </a:solidFill>
                <a:latin typeface="Courier New"/>
                <a:ea typeface="Courier New"/>
                <a:cs typeface="Courier New"/>
                <a:sym typeface="Courier New"/>
              </a:rPr>
              <a:t>📍 Marker Tracking </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SzPts val="1800"/>
              <a:buNone/>
            </a:pPr>
            <a:r>
              <a:t/>
            </a:r>
            <a:endParaRPr>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SzPts val="1800"/>
              <a:buNone/>
            </a:pPr>
            <a:r>
              <a:rPr b="1" lang="en-GB">
                <a:solidFill>
                  <a:schemeClr val="dk1"/>
                </a:solidFill>
                <a:latin typeface="Courier New"/>
                <a:ea typeface="Courier New"/>
                <a:cs typeface="Courier New"/>
                <a:sym typeface="Courier New"/>
              </a:rPr>
              <a:t>Works on any device with webRTC and webGL</a:t>
            </a:r>
            <a:endParaRPr b="1">
              <a:solidFill>
                <a:schemeClr val="dk1"/>
              </a:solidFill>
              <a:latin typeface="Courier New"/>
              <a:ea typeface="Courier New"/>
              <a:cs typeface="Courier New"/>
              <a:sym typeface="Courier New"/>
            </a:endParaRPr>
          </a:p>
          <a:p>
            <a:pPr indent="0" lvl="0" marL="0" rtl="0" algn="l">
              <a:lnSpc>
                <a:spcPct val="115000"/>
              </a:lnSpc>
              <a:spcBef>
                <a:spcPts val="0"/>
              </a:spcBef>
              <a:spcAft>
                <a:spcPts val="0"/>
              </a:spcAft>
              <a:buSzPts val="1800"/>
              <a:buNone/>
            </a:pPr>
            <a:r>
              <a:rPr b="1" lang="en-GB">
                <a:solidFill>
                  <a:schemeClr val="dk1"/>
                </a:solidFill>
                <a:latin typeface="Courier New"/>
                <a:ea typeface="Courier New"/>
                <a:cs typeface="Courier New"/>
                <a:sym typeface="Courier New"/>
              </a:rPr>
              <a:t>Completely opened sourced</a:t>
            </a:r>
            <a:endParaRPr b="1">
              <a:solidFill>
                <a:schemeClr val="dk1"/>
              </a:solidFill>
              <a:latin typeface="Courier New"/>
              <a:ea typeface="Courier New"/>
              <a:cs typeface="Courier New"/>
              <a:sym typeface="Courier New"/>
            </a:endParaRPr>
          </a:p>
        </p:txBody>
      </p:sp>
      <p:sp>
        <p:nvSpPr>
          <p:cNvPr id="546" name="Google Shape;546;p8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9285"/>
              <a:buFont typeface="Arial"/>
              <a:buNone/>
            </a:pPr>
            <a:r>
              <a:rPr lang="en-GB">
                <a:latin typeface="Courier New"/>
                <a:ea typeface="Courier New"/>
                <a:cs typeface="Courier New"/>
                <a:sym typeface="Courier New"/>
              </a:rPr>
              <a:t>Augmented Reality(AR)/Virtual Reality(VR)</a:t>
            </a:r>
            <a:endParaRPr>
              <a:latin typeface="Courier New"/>
              <a:ea typeface="Courier New"/>
              <a:cs typeface="Courier New"/>
              <a:sym typeface="Courier New"/>
            </a:endParaRPr>
          </a:p>
        </p:txBody>
      </p:sp>
      <p:sp>
        <p:nvSpPr>
          <p:cNvPr id="547" name="Google Shape;547;p83"/>
          <p:cNvSpPr txBox="1"/>
          <p:nvPr/>
        </p:nvSpPr>
        <p:spPr>
          <a:xfrm>
            <a:off x="8061600" y="0"/>
            <a:ext cx="10824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Jonathan</a:t>
            </a:r>
            <a:endParaRPr b="0" i="0" sz="1400" u="none" cap="none" strike="noStrike">
              <a:solidFill>
                <a:srgbClr val="000000"/>
              </a:solidFill>
              <a:latin typeface="Arial"/>
              <a:ea typeface="Arial"/>
              <a:cs typeface="Arial"/>
              <a:sym typeface="Arial"/>
            </a:endParaRPr>
          </a:p>
        </p:txBody>
      </p:sp>
      <p:pic>
        <p:nvPicPr>
          <p:cNvPr id="548" name="Google Shape;548;p83"/>
          <p:cNvPicPr preferRelativeResize="0"/>
          <p:nvPr/>
        </p:nvPicPr>
        <p:blipFill rotWithShape="1">
          <a:blip r:embed="rId3">
            <a:alphaModFix/>
          </a:blip>
          <a:srcRect b="10681" l="36056" r="37020" t="8333"/>
          <a:stretch/>
        </p:blipFill>
        <p:spPr>
          <a:xfrm>
            <a:off x="6410950" y="2007150"/>
            <a:ext cx="2333002" cy="2531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7" name="Shape 147"/>
        <p:cNvGrpSpPr/>
        <p:nvPr/>
      </p:nvGrpSpPr>
      <p:grpSpPr>
        <a:xfrm>
          <a:off x="0" y="0"/>
          <a:ext cx="0" cy="0"/>
          <a:chOff x="0" y="0"/>
          <a:chExt cx="0" cy="0"/>
        </a:xfrm>
      </p:grpSpPr>
      <p:sp>
        <p:nvSpPr>
          <p:cNvPr id="148" name="Google Shape;148;p3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990"/>
              <a:buNone/>
            </a:pPr>
            <a:r>
              <a:rPr b="1" lang="en-GB" sz="3620">
                <a:solidFill>
                  <a:schemeClr val="lt1"/>
                </a:solidFill>
              </a:rPr>
              <a:t>project goals</a:t>
            </a:r>
            <a:endParaRPr b="1" sz="3620">
              <a:solidFill>
                <a:schemeClr val="lt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552" name="Shape 552"/>
        <p:cNvGrpSpPr/>
        <p:nvPr/>
      </p:nvGrpSpPr>
      <p:grpSpPr>
        <a:xfrm>
          <a:off x="0" y="0"/>
          <a:ext cx="0" cy="0"/>
          <a:chOff x="0" y="0"/>
          <a:chExt cx="0" cy="0"/>
        </a:xfrm>
      </p:grpSpPr>
      <p:sp>
        <p:nvSpPr>
          <p:cNvPr id="553" name="Google Shape;553;p8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b="1" lang="en-GB" sz="3620">
                <a:solidFill>
                  <a:schemeClr val="lt1"/>
                </a:solidFill>
                <a:latin typeface="Courier New"/>
                <a:ea typeface="Courier New"/>
                <a:cs typeface="Courier New"/>
                <a:sym typeface="Courier New"/>
              </a:rPr>
              <a:t>Demonstration</a:t>
            </a:r>
            <a:endParaRPr>
              <a:latin typeface="Courier New"/>
              <a:ea typeface="Courier New"/>
              <a:cs typeface="Courier New"/>
              <a:sym typeface="Courier New"/>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id="558" name="Google Shape;558;p85" title="Thearqive_presentation.mp4">
            <a:hlinkClick r:id="rId3"/>
          </p:cNvPr>
          <p:cNvPicPr preferRelativeResize="0"/>
          <p:nvPr/>
        </p:nvPicPr>
        <p:blipFill rotWithShape="1">
          <a:blip r:embed="rId4">
            <a:alphaModFix/>
          </a:blip>
          <a:srcRect b="0" l="0" r="0" t="0"/>
          <a:stretch/>
        </p:blipFill>
        <p:spPr>
          <a:xfrm>
            <a:off x="152400" y="152400"/>
            <a:ext cx="8606333" cy="4838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t>project goals</a:t>
            </a:r>
            <a:endParaRPr b="1"/>
          </a:p>
        </p:txBody>
      </p:sp>
      <p:sp>
        <p:nvSpPr>
          <p:cNvPr id="154" name="Google Shape;154;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SzPts val="1800"/>
              <a:buNone/>
            </a:pPr>
            <a:r>
              <a:rPr lang="en-GB">
                <a:solidFill>
                  <a:schemeClr val="dk1"/>
                </a:solidFill>
                <a:latin typeface="Courier New"/>
                <a:ea typeface="Courier New"/>
                <a:cs typeface="Courier New"/>
                <a:sym typeface="Courier New"/>
              </a:rPr>
              <a:t>This year's project for The arqive focused on expanding the website and mobile applications.</a:t>
            </a:r>
            <a:endParaRPr>
              <a:solidFill>
                <a:schemeClr val="dk1"/>
              </a:solidFill>
              <a:latin typeface="Courier New"/>
              <a:ea typeface="Courier New"/>
              <a:cs typeface="Courier New"/>
              <a:sym typeface="Courier New"/>
            </a:endParaRPr>
          </a:p>
          <a:p>
            <a:pPr indent="-330200" lvl="0" marL="457200" rtl="0" algn="l">
              <a:spcBef>
                <a:spcPts val="1200"/>
              </a:spcBef>
              <a:spcAft>
                <a:spcPts val="0"/>
              </a:spcAft>
              <a:buClr>
                <a:schemeClr val="dk1"/>
              </a:buClr>
              <a:buSzPts val="1600"/>
              <a:buFont typeface="Courier New"/>
              <a:buChar char="○"/>
            </a:pPr>
            <a:r>
              <a:rPr lang="en-GB" sz="2000">
                <a:solidFill>
                  <a:schemeClr val="dk1"/>
                </a:solidFill>
                <a:latin typeface="Courier New"/>
                <a:ea typeface="Courier New"/>
                <a:cs typeface="Courier New"/>
                <a:sym typeface="Courier New"/>
              </a:rPr>
              <a:t>Automated Content Moderation</a:t>
            </a:r>
            <a:endParaRPr sz="20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GB" sz="2000">
                <a:solidFill>
                  <a:schemeClr val="dk1"/>
                </a:solidFill>
                <a:latin typeface="Courier New"/>
                <a:ea typeface="Courier New"/>
                <a:cs typeface="Courier New"/>
                <a:sym typeface="Courier New"/>
              </a:rPr>
              <a:t>Location Autofill​</a:t>
            </a:r>
            <a:endParaRPr sz="20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GB" sz="2000">
                <a:solidFill>
                  <a:schemeClr val="dk1"/>
                </a:solidFill>
                <a:latin typeface="Courier New"/>
                <a:ea typeface="Courier New"/>
                <a:cs typeface="Courier New"/>
                <a:sym typeface="Courier New"/>
              </a:rPr>
              <a:t>Media Upload​</a:t>
            </a:r>
            <a:endParaRPr sz="20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GB" sz="2000">
                <a:solidFill>
                  <a:schemeClr val="dk1"/>
                </a:solidFill>
                <a:latin typeface="Courier New"/>
                <a:ea typeface="Courier New"/>
                <a:cs typeface="Courier New"/>
                <a:sym typeface="Courier New"/>
              </a:rPr>
              <a:t>UX/UI Improvements​</a:t>
            </a:r>
            <a:endParaRPr sz="20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GB" sz="2000">
                <a:solidFill>
                  <a:schemeClr val="dk1"/>
                </a:solidFill>
                <a:latin typeface="Courier New"/>
                <a:ea typeface="Courier New"/>
                <a:cs typeface="Courier New"/>
                <a:sym typeface="Courier New"/>
              </a:rPr>
              <a:t>Update Software Stack</a:t>
            </a:r>
            <a:endParaRPr sz="2000">
              <a:solidFill>
                <a:schemeClr val="dk1"/>
              </a:solidFill>
              <a:latin typeface="Courier New"/>
              <a:ea typeface="Courier New"/>
              <a:cs typeface="Courier New"/>
              <a:sym typeface="Courier New"/>
            </a:endParaRPr>
          </a:p>
          <a:p>
            <a:pPr indent="-330200" lvl="0" marL="457200" rtl="0" algn="l">
              <a:spcBef>
                <a:spcPts val="0"/>
              </a:spcBef>
              <a:spcAft>
                <a:spcPts val="0"/>
              </a:spcAft>
              <a:buClr>
                <a:schemeClr val="dk1"/>
              </a:buClr>
              <a:buSzPts val="1600"/>
              <a:buFont typeface="Courier New"/>
              <a:buChar char="○"/>
            </a:pPr>
            <a:r>
              <a:rPr lang="en-GB" sz="2000">
                <a:solidFill>
                  <a:schemeClr val="dk1"/>
                </a:solidFill>
                <a:latin typeface="Courier New"/>
                <a:ea typeface="Courier New"/>
                <a:cs typeface="Courier New"/>
                <a:sym typeface="Courier New"/>
              </a:rPr>
              <a:t>AR/VR Prototype​​</a:t>
            </a:r>
            <a:endParaRPr sz="2000">
              <a:solidFill>
                <a:schemeClr val="dk1"/>
              </a:solidFill>
              <a:latin typeface="Courier New"/>
              <a:ea typeface="Courier New"/>
              <a:cs typeface="Courier New"/>
              <a:sym typeface="Courier Ne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58" name="Shape 158"/>
        <p:cNvGrpSpPr/>
        <p:nvPr/>
      </p:nvGrpSpPr>
      <p:grpSpPr>
        <a:xfrm>
          <a:off x="0" y="0"/>
          <a:ext cx="0" cy="0"/>
          <a:chOff x="0" y="0"/>
          <a:chExt cx="0" cy="0"/>
        </a:xfrm>
      </p:grpSpPr>
      <p:sp>
        <p:nvSpPr>
          <p:cNvPr id="159" name="Google Shape;159;p3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Clr>
                <a:srgbClr val="000000"/>
              </a:buClr>
              <a:buSzPts val="3600"/>
              <a:buFont typeface="Arial"/>
              <a:buNone/>
            </a:pPr>
            <a:r>
              <a:rPr b="1" lang="en-GB">
                <a:solidFill>
                  <a:schemeClr val="lt1"/>
                </a:solidFill>
              </a:rPr>
              <a:t>final outcomes</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GB"/>
              <a:t>new features</a:t>
            </a:r>
            <a:endParaRPr b="1"/>
          </a:p>
        </p:txBody>
      </p:sp>
      <p:sp>
        <p:nvSpPr>
          <p:cNvPr id="165" name="Google Shape;165;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457200" rtl="0" algn="l">
              <a:lnSpc>
                <a:spcPct val="125000"/>
              </a:lnSpc>
              <a:spcBef>
                <a:spcPts val="0"/>
              </a:spcBef>
              <a:spcAft>
                <a:spcPts val="0"/>
              </a:spcAft>
              <a:buClr>
                <a:schemeClr val="dk1"/>
              </a:buClr>
              <a:buSzPts val="1800"/>
              <a:buFont typeface="Arial"/>
              <a:buNone/>
            </a:pPr>
            <a:r>
              <a:rPr lang="en-GB" sz="2500">
                <a:solidFill>
                  <a:srgbClr val="202124"/>
                </a:solidFill>
                <a:latin typeface="Courier New"/>
                <a:ea typeface="Courier New"/>
                <a:cs typeface="Courier New"/>
                <a:sym typeface="Courier New"/>
              </a:rPr>
              <a:t>📱</a:t>
            </a:r>
            <a:r>
              <a:rPr lang="en-GB" sz="2000">
                <a:solidFill>
                  <a:srgbClr val="202124"/>
                </a:solidFill>
                <a:latin typeface="Courier New"/>
                <a:ea typeface="Courier New"/>
                <a:cs typeface="Courier New"/>
                <a:sym typeface="Courier New"/>
              </a:rPr>
              <a:t> UX/UI improvements​</a:t>
            </a:r>
            <a:endParaRPr b="1" sz="2300">
              <a:solidFill>
                <a:srgbClr val="202124"/>
              </a:solidFill>
              <a:latin typeface="Courier New"/>
              <a:ea typeface="Courier New"/>
              <a:cs typeface="Courier New"/>
              <a:sym typeface="Courier New"/>
            </a:endParaRPr>
          </a:p>
          <a:p>
            <a:pPr indent="0" lvl="0" marL="457200" rtl="0" algn="l">
              <a:lnSpc>
                <a:spcPct val="125000"/>
              </a:lnSpc>
              <a:spcBef>
                <a:spcPts val="0"/>
              </a:spcBef>
              <a:spcAft>
                <a:spcPts val="0"/>
              </a:spcAft>
              <a:buSzPts val="1800"/>
              <a:buNone/>
            </a:pPr>
            <a:r>
              <a:rPr b="1" lang="en-GB" sz="2300">
                <a:solidFill>
                  <a:srgbClr val="202124"/>
                </a:solidFill>
                <a:latin typeface="Courier New"/>
                <a:ea typeface="Courier New"/>
                <a:cs typeface="Courier New"/>
                <a:sym typeface="Courier New"/>
              </a:rPr>
              <a:t>🌏</a:t>
            </a:r>
            <a:r>
              <a:rPr b="1" lang="en-GB" sz="2100">
                <a:solidFill>
                  <a:srgbClr val="202124"/>
                </a:solidFill>
                <a:latin typeface="Courier New"/>
                <a:ea typeface="Courier New"/>
                <a:cs typeface="Courier New"/>
                <a:sym typeface="Courier New"/>
              </a:rPr>
              <a:t> </a:t>
            </a:r>
            <a:r>
              <a:rPr lang="en-GB" sz="2000">
                <a:solidFill>
                  <a:srgbClr val="202124"/>
                </a:solidFill>
                <a:latin typeface="Courier New"/>
                <a:ea typeface="Courier New"/>
                <a:cs typeface="Courier New"/>
                <a:sym typeface="Courier New"/>
              </a:rPr>
              <a:t>Location Autofill​</a:t>
            </a:r>
            <a:endParaRPr sz="2000">
              <a:solidFill>
                <a:srgbClr val="202124"/>
              </a:solidFill>
              <a:latin typeface="Courier New"/>
              <a:ea typeface="Courier New"/>
              <a:cs typeface="Courier New"/>
              <a:sym typeface="Courier New"/>
            </a:endParaRPr>
          </a:p>
          <a:p>
            <a:pPr indent="0" lvl="0" marL="457200" rtl="0" algn="l">
              <a:lnSpc>
                <a:spcPct val="125000"/>
              </a:lnSpc>
              <a:spcBef>
                <a:spcPts val="0"/>
              </a:spcBef>
              <a:spcAft>
                <a:spcPts val="0"/>
              </a:spcAft>
              <a:buSzPts val="1800"/>
              <a:buNone/>
            </a:pPr>
            <a:r>
              <a:rPr lang="en-GB" sz="2100">
                <a:solidFill>
                  <a:srgbClr val="202124"/>
                </a:solidFill>
                <a:latin typeface="Courier New"/>
                <a:ea typeface="Courier New"/>
                <a:cs typeface="Courier New"/>
                <a:sym typeface="Courier New"/>
              </a:rPr>
              <a:t>📸</a:t>
            </a:r>
            <a:r>
              <a:rPr lang="en-GB" sz="2400">
                <a:solidFill>
                  <a:srgbClr val="202124"/>
                </a:solidFill>
                <a:latin typeface="Courier New"/>
                <a:ea typeface="Courier New"/>
                <a:cs typeface="Courier New"/>
                <a:sym typeface="Courier New"/>
              </a:rPr>
              <a:t> </a:t>
            </a:r>
            <a:r>
              <a:rPr lang="en-GB" sz="2000">
                <a:solidFill>
                  <a:srgbClr val="202124"/>
                </a:solidFill>
                <a:latin typeface="Courier New"/>
                <a:ea typeface="Courier New"/>
                <a:cs typeface="Courier New"/>
                <a:sym typeface="Courier New"/>
              </a:rPr>
              <a:t>Media Upload</a:t>
            </a:r>
            <a:endParaRPr sz="2000">
              <a:solidFill>
                <a:srgbClr val="202124"/>
              </a:solidFill>
              <a:latin typeface="Courier New"/>
              <a:ea typeface="Courier New"/>
              <a:cs typeface="Courier New"/>
              <a:sym typeface="Courier New"/>
            </a:endParaRPr>
          </a:p>
          <a:p>
            <a:pPr indent="0" lvl="0" marL="457200" rtl="0" algn="l">
              <a:lnSpc>
                <a:spcPct val="125000"/>
              </a:lnSpc>
              <a:spcBef>
                <a:spcPts val="0"/>
              </a:spcBef>
              <a:spcAft>
                <a:spcPts val="0"/>
              </a:spcAft>
              <a:buSzPts val="1800"/>
              <a:buNone/>
            </a:pPr>
            <a:r>
              <a:rPr lang="en-GB" sz="2200">
                <a:solidFill>
                  <a:srgbClr val="202124"/>
                </a:solidFill>
                <a:latin typeface="Courier New"/>
                <a:ea typeface="Courier New"/>
                <a:cs typeface="Courier New"/>
                <a:sym typeface="Courier New"/>
              </a:rPr>
              <a:t>📝</a:t>
            </a:r>
            <a:r>
              <a:rPr lang="en-GB" sz="2100">
                <a:solidFill>
                  <a:srgbClr val="202124"/>
                </a:solidFill>
                <a:latin typeface="Courier New"/>
                <a:ea typeface="Courier New"/>
                <a:cs typeface="Courier New"/>
                <a:sym typeface="Courier New"/>
              </a:rPr>
              <a:t> </a:t>
            </a:r>
            <a:r>
              <a:rPr lang="en-GB" sz="2000">
                <a:solidFill>
                  <a:srgbClr val="202124"/>
                </a:solidFill>
                <a:latin typeface="Courier New"/>
                <a:ea typeface="Courier New"/>
                <a:cs typeface="Courier New"/>
                <a:sym typeface="Courier New"/>
              </a:rPr>
              <a:t>Delete and disown posts</a:t>
            </a:r>
            <a:endParaRPr sz="2000">
              <a:solidFill>
                <a:srgbClr val="202124"/>
              </a:solidFill>
              <a:latin typeface="Courier New"/>
              <a:ea typeface="Courier New"/>
              <a:cs typeface="Courier New"/>
              <a:sym typeface="Courier New"/>
            </a:endParaRPr>
          </a:p>
          <a:p>
            <a:pPr indent="0" lvl="0" marL="457200" rtl="0" algn="l">
              <a:lnSpc>
                <a:spcPct val="125000"/>
              </a:lnSpc>
              <a:spcBef>
                <a:spcPts val="0"/>
              </a:spcBef>
              <a:spcAft>
                <a:spcPts val="0"/>
              </a:spcAft>
              <a:buSzPts val="1800"/>
              <a:buNone/>
            </a:pPr>
            <a:r>
              <a:rPr lang="en-GB" sz="2300">
                <a:solidFill>
                  <a:srgbClr val="202124"/>
                </a:solidFill>
                <a:latin typeface="Courier New"/>
                <a:ea typeface="Courier New"/>
                <a:cs typeface="Courier New"/>
                <a:sym typeface="Courier New"/>
              </a:rPr>
              <a:t>⚙️</a:t>
            </a:r>
            <a:r>
              <a:rPr lang="en-GB" sz="2000">
                <a:solidFill>
                  <a:srgbClr val="202124"/>
                </a:solidFill>
                <a:latin typeface="Courier New"/>
                <a:ea typeface="Courier New"/>
                <a:cs typeface="Courier New"/>
                <a:sym typeface="Courier New"/>
              </a:rPr>
              <a:t> U</a:t>
            </a:r>
            <a:r>
              <a:rPr lang="en-GB" sz="2000">
                <a:solidFill>
                  <a:srgbClr val="202124"/>
                </a:solidFill>
                <a:latin typeface="Courier New"/>
                <a:ea typeface="Courier New"/>
                <a:cs typeface="Courier New"/>
                <a:sym typeface="Courier New"/>
              </a:rPr>
              <a:t>pdate Software Stack​</a:t>
            </a:r>
            <a:endParaRPr sz="2000">
              <a:solidFill>
                <a:srgbClr val="202124"/>
              </a:solidFill>
              <a:latin typeface="Courier New"/>
              <a:ea typeface="Courier New"/>
              <a:cs typeface="Courier New"/>
              <a:sym typeface="Courier New"/>
            </a:endParaRPr>
          </a:p>
          <a:p>
            <a:pPr indent="0" lvl="0" marL="457200" rtl="0" algn="l">
              <a:lnSpc>
                <a:spcPct val="125000"/>
              </a:lnSpc>
              <a:spcBef>
                <a:spcPts val="0"/>
              </a:spcBef>
              <a:spcAft>
                <a:spcPts val="0"/>
              </a:spcAft>
              <a:buSzPts val="1800"/>
              <a:buNone/>
            </a:pPr>
            <a:r>
              <a:t/>
            </a:r>
            <a:endParaRPr sz="2000">
              <a:solidFill>
                <a:srgbClr val="202124"/>
              </a:solidFill>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E63F52"/>
      </a:accent1>
      <a:accent2>
        <a:srgbClr val="F0A055"/>
      </a:accent2>
      <a:accent3>
        <a:srgbClr val="F5DC6D"/>
      </a:accent3>
      <a:accent4>
        <a:srgbClr val="00CE7D"/>
      </a:accent4>
      <a:accent5>
        <a:srgbClr val="248DC1"/>
      </a:accent5>
      <a:accent6>
        <a:srgbClr val="E01783"/>
      </a:accent6>
      <a:hlink>
        <a:srgbClr val="4D41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