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ardo Miran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371B99-F821-3EF9-2459-50CF88A16C5C}" v="27" dt="2023-05-05T05:03:25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5-02T04:27:50.421" idx="1">
    <p:pos x="6000" y="0"/>
    <p:text>Take new pic/record demo vid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1d29b9198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1d29b9198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 it off to Ricardo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3745922bc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3745922bc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point 2 to 3: Both were built in ROS and ubiquity training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3745922bc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3745922bc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bought a new robot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old software was never finished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745922bc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3745922bc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to Bryan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3745922bc6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3745922bc6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e194cece6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e194cece69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 it on to Roberto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960eeb8d3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960eeb8d3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3b470ec3d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3b470ec3d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3745922b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3745922b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3745922b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3745922bc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Code/Environment and Considerations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960eeb8d3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960eeb8d3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1d29b9198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1d29b9198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3745922b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3745922bc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960eeb8d3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960eeb8d3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920e579ff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920e579ff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7f7be62144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7f7be62144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960eeb8d3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960eeb8d3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to Salvador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1d2054c4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1d2054c4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1edaef87f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1edaef87f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960eeb8d3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960eeb8d3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3e85d58b6a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23e85d58b6a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99f1066873_6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99f1066873_6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75f1f94b75f3f4d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75f1f94b75f3f4da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960eeb8d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960eeb8d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 10,000 miles of sidewalk</a:t>
            </a:r>
            <a:br>
              <a:rPr lang="en"/>
            </a:br>
            <a:br>
              <a:rPr lang="en"/>
            </a:br>
            <a:r>
              <a:rPr lang="en"/>
              <a:t>Pass to amy</a:t>
            </a: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d29b91988_5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1d29b91988_5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e194cece6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e194cece6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e194cece6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e194cece6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(can you add the results of the survey)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d29b9198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1d29b91988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1d29b91988_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1d29b91988_5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3572"/>
            <a:ext cx="3761184" cy="514707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035052"/>
            <a:ext cx="6430967" cy="196214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2997200"/>
            <a:ext cx="5240734" cy="1041401"/>
          </a:xfrm>
        </p:spPr>
        <p:txBody>
          <a:bodyPr anchor="t">
            <a:normAutofit/>
          </a:bodyPr>
          <a:lstStyle>
            <a:lvl1pPr marL="0" indent="0" algn="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4412457"/>
            <a:ext cx="3243033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86181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3549649"/>
            <a:ext cx="7514033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3974702"/>
            <a:ext cx="7514033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49146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2526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2571749"/>
            <a:ext cx="6399611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3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28309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2481436"/>
            <a:ext cx="7514032" cy="11016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3036"/>
            <a:ext cx="7514033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054133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2914650"/>
            <a:ext cx="7514033" cy="66675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1400"/>
            <a:ext cx="7514033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438195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4" cy="204549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2628900"/>
            <a:ext cx="7514035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95147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178512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514350"/>
            <a:ext cx="1327777" cy="3829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514350"/>
            <a:ext cx="6014807" cy="382905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713731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023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5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4400349"/>
            <a:ext cx="41337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68013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000249"/>
            <a:ext cx="6698060" cy="1582787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51125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000250"/>
            <a:ext cx="3671291" cy="234315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000250"/>
            <a:ext cx="3671292" cy="2343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292325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900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000250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67163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65470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493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200150"/>
            <a:ext cx="2661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514350"/>
            <a:ext cx="4680743" cy="382905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228850"/>
            <a:ext cx="2661841" cy="1371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51124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314449"/>
            <a:ext cx="4069619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685800"/>
            <a:ext cx="2460731" cy="3429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2343149"/>
            <a:ext cx="4069619" cy="13716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63164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0"/>
            <a:ext cx="1827610" cy="51435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000250"/>
            <a:ext cx="7514035" cy="2343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4412457"/>
            <a:ext cx="53131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4412457"/>
            <a:ext cx="413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86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1690952" y="1139753"/>
            <a:ext cx="3733727" cy="1962149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/>
              <a:t>BOE Sidewalk Assessment System</a:t>
            </a:r>
          </a:p>
        </p:txBody>
      </p:sp>
      <p:sp>
        <p:nvSpPr>
          <p:cNvPr id="141" name="Rounded Rectangle 6">
            <a:extLst>
              <a:ext uri="{FF2B5EF4-FFF2-40B4-BE49-F238E27FC236}">
                <a16:creationId xmlns:a16="http://schemas.microsoft.com/office/drawing/2014/main" id="{FE7077A0-316E-4437-8098-7871335C5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486698"/>
            <a:ext cx="2986564" cy="3923973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473591" y="758823"/>
            <a:ext cx="1369411" cy="1643294"/>
          </a:xfrm>
          <a:prstGeom prst="rect">
            <a:avLst/>
          </a:prstGeom>
          <a:noFill/>
        </p:spPr>
      </p:pic>
      <p:pic>
        <p:nvPicPr>
          <p:cNvPr id="135" name="Google Shape;135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905350" y="2636644"/>
            <a:ext cx="2505893" cy="1421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03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4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05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6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7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8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10" name="Rectangle 209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8" name="Picture 197" descr="Computer script on a screen">
            <a:extLst>
              <a:ext uri="{FF2B5EF4-FFF2-40B4-BE49-F238E27FC236}">
                <a16:creationId xmlns:a16="http://schemas.microsoft.com/office/drawing/2014/main" id="{9ABDB4B7-E7C3-2132-C0B5-2AD1598BF5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5981" b="975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482600" y="479324"/>
            <a:ext cx="2735620" cy="372437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r" defTabSz="457200">
              <a:spcBef>
                <a:spcPct val="0"/>
              </a:spcBef>
              <a:spcAft>
                <a:spcPts val="0"/>
              </a:spcAft>
            </a:pPr>
            <a:r>
              <a:rPr lang="en-US" sz="4000"/>
              <a:t>Task 2: Updating Movement Software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054628"/>
            <a:ext cx="0" cy="257376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Google Shape;196;p22"/>
          <p:cNvSpPr txBox="1">
            <a:spLocks noGrp="1"/>
          </p:cNvSpPr>
          <p:nvPr>
            <p:ph type="body" idx="1"/>
          </p:nvPr>
        </p:nvSpPr>
        <p:spPr>
          <a:xfrm>
            <a:off x="3734953" y="479324"/>
            <a:ext cx="4943510" cy="372437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dirty="0"/>
              <a:t>Team Members:</a:t>
            </a:r>
          </a:p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Bryan Nguyen</a:t>
            </a:r>
          </a:p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Ricardo Miranda</a:t>
            </a:r>
          </a:p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Amy Torres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 2: Summary</a:t>
            </a:r>
            <a:endParaRPr dirty="0"/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1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BoE provided a new rover platform for this year’s project.</a:t>
            </a:r>
            <a:endParaRPr sz="20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dirty="0"/>
              <a:t>We held a couple of meetings discussing whether to use the old or the new platform</a:t>
            </a:r>
            <a:br>
              <a:rPr lang="en" sz="2000" dirty="0"/>
            </a:b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Port the previous platform’s software to the new rover</a:t>
            </a:r>
            <a:endParaRPr sz="20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dirty="0"/>
              <a:t>Modify data collection code to work with new sensors</a:t>
            </a:r>
            <a:br>
              <a:rPr lang="en" sz="2000" dirty="0"/>
            </a:b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Update controller website UI and functions</a:t>
            </a:r>
            <a:endParaRPr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15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6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7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18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9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0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22" name="Rectangle 221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" name="Google Shape;209;p24"/>
          <p:cNvPicPr preferRelativeResize="0"/>
          <p:nvPr/>
        </p:nvPicPr>
        <p:blipFill rotWithShape="1">
          <a:blip r:embed="rId4"/>
          <a:srcRect r="2" b="27204"/>
          <a:stretch/>
        </p:blipFill>
        <p:spPr>
          <a:xfrm>
            <a:off x="5169693" y="10"/>
            <a:ext cx="3974307" cy="51434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  <a:noFill/>
        </p:spPr>
      </p:pic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5143500"/>
            <a:chOff x="1320800" y="0"/>
            <a:chExt cx="2436813" cy="6858001"/>
          </a:xfrm>
        </p:grpSpPr>
        <p:sp>
          <p:nvSpPr>
            <p:cNvPr id="225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6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7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8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29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30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07" name="Google Shape;207;p24"/>
          <p:cNvSpPr txBox="1">
            <a:spLocks noGrp="1"/>
          </p:cNvSpPr>
          <p:nvPr>
            <p:ph type="title"/>
          </p:nvPr>
        </p:nvSpPr>
        <p:spPr>
          <a:xfrm>
            <a:off x="729060" y="514350"/>
            <a:ext cx="3945510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000"/>
              <a:t>Task 2: Why Make the Change?</a:t>
            </a:r>
          </a:p>
        </p:txBody>
      </p:sp>
      <p:sp>
        <p:nvSpPr>
          <p:cNvPr id="208" name="Google Shape;208;p24"/>
          <p:cNvSpPr txBox="1">
            <a:spLocks noGrp="1"/>
          </p:cNvSpPr>
          <p:nvPr>
            <p:ph type="body" idx="1"/>
          </p:nvPr>
        </p:nvSpPr>
        <p:spPr>
          <a:xfrm>
            <a:off x="482601" y="2000249"/>
            <a:ext cx="3945510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/>
              <a:t>The Leo Rover was the previous platform</a:t>
            </a:r>
          </a:p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/>
              <a:t>Leo had many design constraints for our purpose </a:t>
            </a:r>
          </a:p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/>
              <a:t>Magni Silver by Ubiquity replaced the Leo Rover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23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4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25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6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27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8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30" name="Rectangle 229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Google Shape;217;p25"/>
          <p:cNvPicPr preferRelativeResize="0"/>
          <p:nvPr/>
        </p:nvPicPr>
        <p:blipFill rotWithShape="1">
          <a:blip r:embed="rId4"/>
          <a:srcRect r="2" b="2938"/>
          <a:stretch/>
        </p:blipFill>
        <p:spPr>
          <a:xfrm>
            <a:off x="5169693" y="10"/>
            <a:ext cx="3974307" cy="51434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  <a:noFill/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5143500"/>
            <a:chOff x="1320800" y="0"/>
            <a:chExt cx="2436813" cy="6858001"/>
          </a:xfrm>
        </p:grpSpPr>
        <p:sp>
          <p:nvSpPr>
            <p:cNvPr id="233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4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5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36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7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38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729060" y="514350"/>
            <a:ext cx="3945510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400"/>
              <a:t>Task 2: The Benefits of the Magni Silver</a:t>
            </a:r>
          </a:p>
        </p:txBody>
      </p:sp>
      <p:sp>
        <p:nvSpPr>
          <p:cNvPr id="215" name="Google Shape;215;p25"/>
          <p:cNvSpPr txBox="1">
            <a:spLocks noGrp="1"/>
          </p:cNvSpPr>
          <p:nvPr>
            <p:ph type="body" idx="1"/>
          </p:nvPr>
        </p:nvSpPr>
        <p:spPr>
          <a:xfrm>
            <a:off x="482601" y="2314574"/>
            <a:ext cx="3945510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110635" lvl="0" indent="0" defTabSz="457200"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500" dirty="0"/>
              <a:t>Better suited towards our needs for sidewalk assessment</a:t>
            </a:r>
          </a:p>
          <a:p>
            <a:pPr marL="914400" lvl="1" indent="-325702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Higher weight capacity </a:t>
            </a:r>
          </a:p>
          <a:p>
            <a:pPr marL="914400" lvl="1" indent="-325702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Larger area for components</a:t>
            </a:r>
          </a:p>
          <a:p>
            <a:pPr marL="914400" lvl="1" indent="-325702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Larger interior space</a:t>
            </a:r>
          </a:p>
          <a:p>
            <a:pPr marL="914400" lvl="1" indent="-325702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Solid wheels</a:t>
            </a:r>
          </a:p>
          <a:p>
            <a:pPr marL="1371600" lvl="0" indent="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endParaRPr lang="en-US" sz="1500" dirty="0"/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endParaRPr lang="en-US" sz="1500" dirty="0"/>
          </a:p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88204" y="585806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Task 2: Old Controller UI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r="80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0" y="4320291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 2: New Controller UI</a:t>
            </a:r>
            <a:endParaRPr dirty="0"/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4" y="649376"/>
            <a:ext cx="5869782" cy="1707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242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44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5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6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7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8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9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51" name="Rectangle 250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9" name="Picture 238" descr="Yellow measuring tape">
            <a:extLst>
              <a:ext uri="{FF2B5EF4-FFF2-40B4-BE49-F238E27FC236}">
                <a16:creationId xmlns:a16="http://schemas.microsoft.com/office/drawing/2014/main" id="{11FBA54C-0646-6588-D74C-F73EA1DFB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t="8872" b="6859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36" name="Google Shape;236;p28"/>
          <p:cNvSpPr txBox="1">
            <a:spLocks noGrp="1"/>
          </p:cNvSpPr>
          <p:nvPr>
            <p:ph type="title"/>
          </p:nvPr>
        </p:nvSpPr>
        <p:spPr>
          <a:xfrm>
            <a:off x="1113233" y="514350"/>
            <a:ext cx="7514035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457200">
              <a:spcBef>
                <a:spcPct val="0"/>
              </a:spcBef>
              <a:spcAft>
                <a:spcPts val="0"/>
              </a:spcAft>
            </a:pPr>
            <a:r>
              <a:rPr lang="en-US" sz="4000"/>
              <a:t>Task 3: Horizontal &amp; Vertical Displacement Measurement</a:t>
            </a:r>
          </a:p>
        </p:txBody>
      </p:sp>
      <p:sp>
        <p:nvSpPr>
          <p:cNvPr id="237" name="Google Shape;237;p28"/>
          <p:cNvSpPr txBox="1">
            <a:spLocks noGrp="1"/>
          </p:cNvSpPr>
          <p:nvPr>
            <p:ph type="body" idx="1"/>
          </p:nvPr>
        </p:nvSpPr>
        <p:spPr>
          <a:xfrm>
            <a:off x="952051" y="2000249"/>
            <a:ext cx="7675216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700" dirty="0"/>
              <a:t>Team Members: </a:t>
            </a:r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700" dirty="0"/>
              <a:t>Amy Torres</a:t>
            </a:r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700" dirty="0"/>
              <a:t>Christopher Chau</a:t>
            </a:r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700" dirty="0"/>
              <a:t>Gerardo </a:t>
            </a:r>
            <a:r>
              <a:rPr lang="en-US" sz="1700" dirty="0" err="1"/>
              <a:t>Bracamontes</a:t>
            </a:r>
            <a:endParaRPr lang="en-US" sz="1700" dirty="0"/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700" dirty="0"/>
              <a:t>Joshua Chang</a:t>
            </a:r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700" dirty="0"/>
              <a:t>Robert Cueto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 248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50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1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52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3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4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5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245" name="Picture 244">
            <a:extLst>
              <a:ext uri="{FF2B5EF4-FFF2-40B4-BE49-F238E27FC236}">
                <a16:creationId xmlns:a16="http://schemas.microsoft.com/office/drawing/2014/main" id="{06D03DC3-04E8-C2A4-584B-26B44AC46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</a:blip>
          <a:srcRect t="7964" b="7767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E44BAAA-0355-4DE7-A0FE-B7F21F18A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58" name="Freeform 6">
              <a:extLst>
                <a:ext uri="{FF2B5EF4-FFF2-40B4-BE49-F238E27FC236}">
                  <a16:creationId xmlns:a16="http://schemas.microsoft.com/office/drawing/2014/main" id="{881F11E1-3B50-4A51-992E-148EA526F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9" name="Freeform 7">
              <a:extLst>
                <a:ext uri="{FF2B5EF4-FFF2-40B4-BE49-F238E27FC236}">
                  <a16:creationId xmlns:a16="http://schemas.microsoft.com/office/drawing/2014/main" id="{10E700E6-F178-46CD-A8F7-C7105888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60" name="Freeform 8">
              <a:extLst>
                <a:ext uri="{FF2B5EF4-FFF2-40B4-BE49-F238E27FC236}">
                  <a16:creationId xmlns:a16="http://schemas.microsoft.com/office/drawing/2014/main" id="{76DA14BF-8092-436D-9DA3-C6E098F98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1" name="Freeform 9">
              <a:extLst>
                <a:ext uri="{FF2B5EF4-FFF2-40B4-BE49-F238E27FC236}">
                  <a16:creationId xmlns:a16="http://schemas.microsoft.com/office/drawing/2014/main" id="{97EEEB8A-6EE6-421C-BF9F-D7AC6A4E3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2" name="Freeform 10">
              <a:extLst>
                <a:ext uri="{FF2B5EF4-FFF2-40B4-BE49-F238E27FC236}">
                  <a16:creationId xmlns:a16="http://schemas.microsoft.com/office/drawing/2014/main" id="{0910DC29-86B5-4496-8762-C0124016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3" name="Freeform 11">
              <a:extLst>
                <a:ext uri="{FF2B5EF4-FFF2-40B4-BE49-F238E27FC236}">
                  <a16:creationId xmlns:a16="http://schemas.microsoft.com/office/drawing/2014/main" id="{4F0484A8-90CF-4948-A538-103F963D2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42" name="Google Shape;242;p29"/>
          <p:cNvSpPr txBox="1">
            <a:spLocks noGrp="1"/>
          </p:cNvSpPr>
          <p:nvPr>
            <p:ph type="title"/>
          </p:nvPr>
        </p:nvSpPr>
        <p:spPr>
          <a:xfrm>
            <a:off x="1113233" y="514350"/>
            <a:ext cx="7514035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4000"/>
              <a:t>Task 3: Task Description and Requirements</a:t>
            </a:r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1"/>
          </p:nvPr>
        </p:nvSpPr>
        <p:spPr>
          <a:xfrm>
            <a:off x="1113232" y="2000249"/>
            <a:ext cx="7514035" cy="239724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500" dirty="0"/>
              <a:t>Task Description:</a:t>
            </a:r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 dirty="0"/>
              <a:t>Develop a method to measure vertical and horizontal displacement (cracks) on sidewalk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500" dirty="0"/>
              <a:t>Main Requirements:</a:t>
            </a:r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 dirty="0"/>
              <a:t>Must detect changes within 6.35mm (¼ inch) for ADA compliance</a:t>
            </a:r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 dirty="0"/>
              <a:t>Record and store measurements in a file</a:t>
            </a:r>
          </a:p>
          <a:p>
            <a:pPr marL="457200" lvl="0" indent="-3556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 dirty="0"/>
              <a:t>Design must accommodate for rover platform and other modules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title"/>
          </p:nvPr>
        </p:nvSpPr>
        <p:spPr>
          <a:xfrm>
            <a:off x="1325875" y="4321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Task 3: Design/Approach</a:t>
            </a:r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1"/>
          </p:nvPr>
        </p:nvSpPr>
        <p:spPr>
          <a:xfrm>
            <a:off x="894450" y="1557350"/>
            <a:ext cx="4095600" cy="31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dirty="0"/>
              <a:t>Our approach was to have the lidars mounted in front of the rover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US" sz="1300" dirty="0"/>
              <a:t>The lidars would be mounted to a bar one after another with a little bit of gap to capture a section of sidewalk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US" sz="1300" dirty="0"/>
              <a:t>3-D printed lidars holders to mount from the T Bar</a:t>
            </a:r>
            <a:br>
              <a:rPr lang="en-US" sz="1300" dirty="0"/>
            </a:br>
            <a:endParaRPr lang="en-US" sz="13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dirty="0"/>
              <a:t>Our design will scan for horizontal and vertical cracks to detect cracks that go across the sidewalk.</a:t>
            </a:r>
            <a:endParaRPr lang="en-US" sz="1300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50" name="Google Shape;250;p30"/>
          <p:cNvPicPr preferRelativeResize="0"/>
          <p:nvPr/>
        </p:nvPicPr>
        <p:blipFill rotWithShape="1">
          <a:blip r:embed="rId3">
            <a:alphaModFix/>
          </a:blip>
          <a:srcRect t="16749" r="19113"/>
          <a:stretch/>
        </p:blipFill>
        <p:spPr>
          <a:xfrm>
            <a:off x="6020650" y="1251425"/>
            <a:ext cx="2344124" cy="136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650" y="3118725"/>
            <a:ext cx="2536451" cy="15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0"/>
          <p:cNvSpPr txBox="1"/>
          <p:nvPr/>
        </p:nvSpPr>
        <p:spPr>
          <a:xfrm>
            <a:off x="6193363" y="851225"/>
            <a:ext cx="2869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Lidar Bar Design Draft</a:t>
            </a:r>
          </a:p>
        </p:txBody>
      </p:sp>
      <p:sp>
        <p:nvSpPr>
          <p:cNvPr id="253" name="Google Shape;253;p30"/>
          <p:cNvSpPr txBox="1"/>
          <p:nvPr/>
        </p:nvSpPr>
        <p:spPr>
          <a:xfrm>
            <a:off x="6274788" y="2665063"/>
            <a:ext cx="2869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Lidar Mount Design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264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66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7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68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9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0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1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73" name="Rectangle 272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17698" y="-9656"/>
            <a:ext cx="1953297" cy="5167646"/>
            <a:chOff x="2199787" y="-12875"/>
            <a:chExt cx="2679011" cy="6890194"/>
          </a:xfrm>
        </p:grpSpPr>
        <p:sp useBgFill="1">
          <p:nvSpPr>
            <p:cNvPr id="276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77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70459" y="0"/>
            <a:ext cx="1827609" cy="5143500"/>
            <a:chOff x="1320800" y="0"/>
            <a:chExt cx="2436813" cy="6858001"/>
          </a:xfrm>
        </p:grpSpPr>
        <p:sp>
          <p:nvSpPr>
            <p:cNvPr id="280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81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82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83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4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85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58" name="Google Shape;258;p31"/>
          <p:cNvSpPr txBox="1">
            <a:spLocks noGrp="1"/>
          </p:cNvSpPr>
          <p:nvPr>
            <p:ph type="title"/>
          </p:nvPr>
        </p:nvSpPr>
        <p:spPr>
          <a:xfrm>
            <a:off x="2971799" y="514350"/>
            <a:ext cx="5509418" cy="1060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400"/>
              <a:t>Task 3: Code/Environment and Considerations</a:t>
            </a:r>
          </a:p>
        </p:txBody>
      </p:sp>
      <p:pic>
        <p:nvPicPr>
          <p:cNvPr id="261" name="Picture 260" descr="Programming data on computer monitor">
            <a:extLst>
              <a:ext uri="{FF2B5EF4-FFF2-40B4-BE49-F238E27FC236}">
                <a16:creationId xmlns:a16="http://schemas.microsoft.com/office/drawing/2014/main" id="{BDC8D66F-FCA2-10F0-85B8-B4A6978A4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38" r="28194"/>
          <a:stretch/>
        </p:blipFill>
        <p:spPr>
          <a:xfrm>
            <a:off x="20" y="10"/>
            <a:ext cx="2594352" cy="51434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259" name="Google Shape;259;p31"/>
          <p:cNvSpPr txBox="1">
            <a:spLocks noGrp="1"/>
          </p:cNvSpPr>
          <p:nvPr>
            <p:ph type="body" idx="1"/>
          </p:nvPr>
        </p:nvSpPr>
        <p:spPr>
          <a:xfrm>
            <a:off x="2882900" y="1536699"/>
            <a:ext cx="5744367" cy="280670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lnSpcReduction="10000"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300" dirty="0"/>
              <a:t>Goal: Read and collect data from Lidars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300" dirty="0"/>
              <a:t>We ran into a few roadblocks that we had to consider:</a:t>
            </a:r>
          </a:p>
          <a:p>
            <a:pPr marL="914400" lvl="1" indent="-3302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300" dirty="0"/>
              <a:t>Hardware Limitations</a:t>
            </a:r>
          </a:p>
          <a:p>
            <a:pPr marL="1371600" lvl="2" indent="-3302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300" dirty="0"/>
              <a:t>Rover runs off a Raspberry Pi</a:t>
            </a:r>
          </a:p>
          <a:p>
            <a:pPr marL="914400" lvl="1" indent="-3302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300" dirty="0"/>
              <a:t>Software Limitations</a:t>
            </a:r>
          </a:p>
          <a:p>
            <a:pPr marL="1371600" lvl="2" indent="-3302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300" dirty="0"/>
              <a:t>Python 2.7 vs Python 3.7</a:t>
            </a:r>
            <a:br>
              <a:rPr lang="en-US" sz="1300" dirty="0"/>
            </a:br>
            <a:endParaRPr lang="en-US" sz="1300" dirty="0"/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300" dirty="0"/>
              <a:t>The software cycle through all the lidars being used</a:t>
            </a:r>
            <a:br>
              <a:rPr lang="en-US" sz="1300" dirty="0"/>
            </a:br>
            <a:endParaRPr lang="en-US" sz="1300" dirty="0"/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300" dirty="0"/>
              <a:t>Developed a class with methods that would store data accurately into a CSV file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Team Members and Roles:</a:t>
            </a:r>
            <a:endParaRPr dirty="0"/>
          </a:p>
        </p:txBody>
      </p:sp>
      <p:sp>
        <p:nvSpPr>
          <p:cNvPr id="142" name="Google Shape;142;p14"/>
          <p:cNvSpPr txBox="1">
            <a:spLocks noGrp="1"/>
          </p:cNvSpPr>
          <p:nvPr>
            <p:ph type="body" idx="1"/>
          </p:nvPr>
        </p:nvSpPr>
        <p:spPr>
          <a:xfrm>
            <a:off x="1110900" y="1035475"/>
            <a:ext cx="33945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/>
              <a:t>Team Members: 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Amy Torres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Bryan Nguyen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Christopher Chau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Gerardo Bracamontes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Jorge Sanchez</a:t>
            </a:r>
            <a:endParaRPr sz="2100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4294967295"/>
          </p:nvPr>
        </p:nvSpPr>
        <p:spPr>
          <a:xfrm>
            <a:off x="4692000" y="1115875"/>
            <a:ext cx="2757487" cy="2911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Joshua Chang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Ricardo Miranda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Robert Cueto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Salvador Gomez</a:t>
            </a:r>
            <a:endParaRPr sz="2100" dirty="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Zach Justus</a:t>
            </a:r>
            <a:endParaRPr sz="2100" dirty="0"/>
          </a:p>
        </p:txBody>
      </p:sp>
      <p:sp>
        <p:nvSpPr>
          <p:cNvPr id="144" name="Google Shape;144;p14"/>
          <p:cNvSpPr txBox="1"/>
          <p:nvPr/>
        </p:nvSpPr>
        <p:spPr>
          <a:xfrm>
            <a:off x="1398353" y="3438775"/>
            <a:ext cx="4643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latin typeface="+mj-lt"/>
                <a:ea typeface="Lato"/>
                <a:cs typeface="Lato"/>
                <a:sym typeface="Lato"/>
              </a:rPr>
              <a:t>Advisor: Jungsoo Lim, Ph. D.</a:t>
            </a:r>
            <a:endParaRPr sz="2900" dirty="0"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1398353" y="4108025"/>
            <a:ext cx="74970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latin typeface="+mj-lt"/>
                <a:ea typeface="Lato"/>
                <a:cs typeface="Lato"/>
                <a:sym typeface="Lato"/>
              </a:rPr>
              <a:t>Liaison(s): Irvin Nguyen, Jonathan De Leon, Alisa Blake, Chris Tsangaris, Miguel Grajeda, and Ted Allen</a:t>
            </a:r>
            <a:endParaRPr sz="2100" b="1" dirty="0">
              <a:latin typeface="+mj-lt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271">
            <a:extLst>
              <a:ext uri="{FF2B5EF4-FFF2-40B4-BE49-F238E27FC236}">
                <a16:creationId xmlns:a16="http://schemas.microsoft.com/office/drawing/2014/main" id="{8AEBEFE2-515F-4B18-8468-97D8C7309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73" name="Freeform 6">
              <a:extLst>
                <a:ext uri="{FF2B5EF4-FFF2-40B4-BE49-F238E27FC236}">
                  <a16:creationId xmlns:a16="http://schemas.microsoft.com/office/drawing/2014/main" id="{42A84A1C-64AD-4415-AC50-45FB65361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74" name="Freeform 7">
              <a:extLst>
                <a:ext uri="{FF2B5EF4-FFF2-40B4-BE49-F238E27FC236}">
                  <a16:creationId xmlns:a16="http://schemas.microsoft.com/office/drawing/2014/main" id="{B9CCB5DF-B7FE-4417-9B32-672497E3A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75" name="Freeform 8">
              <a:extLst>
                <a:ext uri="{FF2B5EF4-FFF2-40B4-BE49-F238E27FC236}">
                  <a16:creationId xmlns:a16="http://schemas.microsoft.com/office/drawing/2014/main" id="{3C6EE6E1-4DD7-4FB0-9428-1B0064584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76" name="Freeform 9">
              <a:extLst>
                <a:ext uri="{FF2B5EF4-FFF2-40B4-BE49-F238E27FC236}">
                  <a16:creationId xmlns:a16="http://schemas.microsoft.com/office/drawing/2014/main" id="{F19641FD-140C-4164-882A-1C36915F4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7" name="Freeform 10">
              <a:extLst>
                <a:ext uri="{FF2B5EF4-FFF2-40B4-BE49-F238E27FC236}">
                  <a16:creationId xmlns:a16="http://schemas.microsoft.com/office/drawing/2014/main" id="{1B022741-DE93-4568-9EA7-CFDF6A7B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8" name="Freeform 11">
              <a:extLst>
                <a:ext uri="{FF2B5EF4-FFF2-40B4-BE49-F238E27FC236}">
                  <a16:creationId xmlns:a16="http://schemas.microsoft.com/office/drawing/2014/main" id="{0366A110-6771-478C-915F-09E3FC17D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64" name="Google Shape;264;p32"/>
          <p:cNvSpPr txBox="1">
            <a:spLocks noGrp="1"/>
          </p:cNvSpPr>
          <p:nvPr>
            <p:ph type="title"/>
          </p:nvPr>
        </p:nvSpPr>
        <p:spPr>
          <a:xfrm>
            <a:off x="1148953" y="196453"/>
            <a:ext cx="4310833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3200" dirty="0"/>
              <a:t>Task 3: Results</a:t>
            </a:r>
          </a:p>
        </p:txBody>
      </p:sp>
      <p:sp>
        <p:nvSpPr>
          <p:cNvPr id="265" name="Google Shape;265;p32"/>
          <p:cNvSpPr txBox="1">
            <a:spLocks noGrp="1"/>
          </p:cNvSpPr>
          <p:nvPr>
            <p:ph type="body" idx="1"/>
          </p:nvPr>
        </p:nvSpPr>
        <p:spPr>
          <a:xfrm>
            <a:off x="1332339" y="1633390"/>
            <a:ext cx="4494837" cy="284786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13335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400" dirty="0"/>
              <a:t>We  built the rover based off the draft</a:t>
            </a:r>
          </a:p>
          <a:p>
            <a:pPr marL="914400" lvl="1" indent="-3238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 dirty="0"/>
              <a:t>Lidars attached to two bars for stability </a:t>
            </a:r>
          </a:p>
          <a:p>
            <a:pPr marL="914400" lvl="1" indent="-3238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 dirty="0"/>
              <a:t>Lidars are all connected to a multi-</a:t>
            </a:r>
            <a:r>
              <a:rPr lang="en-US" sz="1400" dirty="0" err="1"/>
              <a:t>usb</a:t>
            </a:r>
            <a:r>
              <a:rPr lang="en-US" sz="1400" dirty="0"/>
              <a:t> hub</a:t>
            </a:r>
            <a:br>
              <a:rPr lang="en-US" sz="1400" dirty="0"/>
            </a:br>
            <a:endParaRPr lang="en-US" sz="1400" dirty="0"/>
          </a:p>
          <a:p>
            <a:pPr marL="13335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400" dirty="0"/>
              <a:t>Lidars </a:t>
            </a:r>
          </a:p>
          <a:p>
            <a:pPr marL="914400" lvl="1" indent="-3238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 dirty="0"/>
              <a:t>Our lidars have an accuracy of 0.1 to 0.5mm from close range</a:t>
            </a:r>
          </a:p>
          <a:p>
            <a:pPr marL="914400" lvl="1" indent="-3238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 dirty="0"/>
              <a:t>Model: TF Mini Plus</a:t>
            </a:r>
            <a:br>
              <a:rPr lang="en-US" sz="1400" dirty="0"/>
            </a:br>
            <a:endParaRPr lang="en-US" sz="1400" dirty="0"/>
          </a:p>
          <a:p>
            <a:pPr marL="13335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400" dirty="0"/>
              <a:t>The rover can collect data and export it into a CSV file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endParaRPr lang="en-US" sz="1100" dirty="0"/>
          </a:p>
        </p:txBody>
      </p:sp>
      <p:pic>
        <p:nvPicPr>
          <p:cNvPr id="266" name="Google Shape;266;p32"/>
          <p:cNvPicPr preferRelativeResize="0"/>
          <p:nvPr/>
        </p:nvPicPr>
        <p:blipFill rotWithShape="1">
          <a:blip r:embed="rId4"/>
          <a:srcRect t="18620" b="13642"/>
          <a:stretch/>
        </p:blipFill>
        <p:spPr>
          <a:xfrm>
            <a:off x="6099657" y="483963"/>
            <a:ext cx="2092658" cy="1890033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267" name="Google Shape;267;p3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224472" y="2567641"/>
            <a:ext cx="1843029" cy="1843029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1219022" y="146166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 3: Graphing</a:t>
            </a:r>
            <a:endParaRPr dirty="0"/>
          </a:p>
        </p:txBody>
      </p:sp>
      <p:sp>
        <p:nvSpPr>
          <p:cNvPr id="273" name="Google Shape;273;p33"/>
          <p:cNvSpPr txBox="1">
            <a:spLocks noGrp="1"/>
          </p:cNvSpPr>
          <p:nvPr>
            <p:ph type="body" idx="1"/>
          </p:nvPr>
        </p:nvSpPr>
        <p:spPr>
          <a:xfrm>
            <a:off x="4966725" y="1307850"/>
            <a:ext cx="4069500" cy="3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2512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200" dirty="0"/>
              <a:t>Here are the example results from the lidars</a:t>
            </a:r>
            <a:endParaRPr sz="3200" dirty="0"/>
          </a:p>
          <a:p>
            <a:pPr marL="914400" lvl="1" indent="-32511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3200" dirty="0"/>
              <a:t>The results are collected by the rover, then saved onto a csv file</a:t>
            </a:r>
            <a:endParaRPr sz="3200" dirty="0"/>
          </a:p>
          <a:p>
            <a:pPr marL="457200" lvl="0" indent="-32512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3200" dirty="0"/>
              <a:t>Data is available in 2-D and 3-D graphs </a:t>
            </a:r>
            <a:endParaRPr sz="3200" dirty="0"/>
          </a:p>
          <a:p>
            <a:pPr marL="914400" lvl="1" indent="-32511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3200" dirty="0"/>
              <a:t>Uses pandas and matplotlib</a:t>
            </a:r>
            <a:endParaRPr sz="3200" dirty="0"/>
          </a:p>
          <a:p>
            <a:pPr marL="914400" lvl="1" indent="-32511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3200" dirty="0"/>
              <a:t>The graph shows how the crack is formed from the sidewalk from the top down</a:t>
            </a:r>
            <a:endParaRPr sz="3200" dirty="0"/>
          </a:p>
          <a:p>
            <a:pPr marL="914400" lvl="1" indent="-32511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3200" dirty="0"/>
              <a:t>The 3D Graph would show a series of slabs and different cracks</a:t>
            </a:r>
            <a:endParaRPr sz="32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167" y="3730062"/>
            <a:ext cx="1961375" cy="13904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75" name="Google Shape;2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48" y="1281948"/>
            <a:ext cx="1961400" cy="21810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76" name="Google Shape;27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5459" y="1285478"/>
            <a:ext cx="2108624" cy="21810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77" name="Google Shape;277;p33"/>
          <p:cNvSpPr txBox="1"/>
          <p:nvPr/>
        </p:nvSpPr>
        <p:spPr>
          <a:xfrm>
            <a:off x="886078" y="888543"/>
            <a:ext cx="18606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ato"/>
                <a:ea typeface="Lato"/>
                <a:cs typeface="Lato"/>
                <a:sym typeface="Lato"/>
              </a:rPr>
              <a:t>Real Lidar Data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3003696" y="888543"/>
            <a:ext cx="18606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ato"/>
                <a:ea typeface="Lato"/>
                <a:cs typeface="Lato"/>
                <a:sym typeface="Lato"/>
              </a:rPr>
              <a:t>Generated Data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2596054" y="3399045"/>
            <a:ext cx="2776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ato"/>
                <a:ea typeface="Lato"/>
                <a:cs typeface="Lato"/>
                <a:sym typeface="Lato"/>
              </a:rPr>
              <a:t>Generated Data Graph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 rotWithShape="1">
          <a:blip r:embed="rId6">
            <a:alphaModFix/>
          </a:blip>
          <a:srcRect t="-2770" b="2769"/>
          <a:stretch/>
        </p:blipFill>
        <p:spPr>
          <a:xfrm>
            <a:off x="874829" y="3729541"/>
            <a:ext cx="1840733" cy="13904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81" name="Google Shape;281;p33"/>
          <p:cNvSpPr txBox="1"/>
          <p:nvPr/>
        </p:nvSpPr>
        <p:spPr>
          <a:xfrm>
            <a:off x="384155" y="3364756"/>
            <a:ext cx="2776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ato"/>
                <a:ea typeface="Lato"/>
                <a:cs typeface="Lato"/>
                <a:sym typeface="Lato"/>
              </a:rPr>
              <a:t>3D Graph Example</a:t>
            </a:r>
            <a:endParaRPr sz="1600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roup 292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294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95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96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97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8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9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01" name="Rectangle 300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8" name="Google Shape;288;p34"/>
          <p:cNvPicPr preferRelativeResize="0"/>
          <p:nvPr/>
        </p:nvPicPr>
        <p:blipFill rotWithShape="1">
          <a:blip r:embed="rId3">
            <a:alphaModFix amt="25000"/>
          </a:blip>
          <a:srcRect l="4985" r="9237" b="-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286" name="Google Shape;286;p34"/>
          <p:cNvSpPr txBox="1">
            <a:spLocks noGrp="1"/>
          </p:cNvSpPr>
          <p:nvPr>
            <p:ph type="title"/>
          </p:nvPr>
        </p:nvSpPr>
        <p:spPr>
          <a:xfrm>
            <a:off x="1113233" y="514350"/>
            <a:ext cx="7514035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457200">
              <a:spcBef>
                <a:spcPct val="0"/>
              </a:spcBef>
              <a:spcAft>
                <a:spcPts val="0"/>
              </a:spcAft>
            </a:pPr>
            <a:r>
              <a:rPr lang="en-US" sz="4000"/>
              <a:t>Task 4: Hillside Prioritization Application</a:t>
            </a:r>
          </a:p>
        </p:txBody>
      </p:sp>
      <p:sp>
        <p:nvSpPr>
          <p:cNvPr id="287" name="Google Shape;287;p34"/>
          <p:cNvSpPr txBox="1">
            <a:spLocks noGrp="1"/>
          </p:cNvSpPr>
          <p:nvPr>
            <p:ph type="body" idx="1"/>
          </p:nvPr>
        </p:nvSpPr>
        <p:spPr>
          <a:xfrm>
            <a:off x="952051" y="2000249"/>
            <a:ext cx="7675216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dirty="0"/>
              <a:t>Team Members:</a:t>
            </a:r>
          </a:p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Jorge Sanchez</a:t>
            </a:r>
          </a:p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Salvador Gomez</a:t>
            </a:r>
          </a:p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Zach Justus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299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01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2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03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04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05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6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08" name="Rectangle 307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5" name="Google Shape;295;p35"/>
          <p:cNvPicPr preferRelativeResize="0"/>
          <p:nvPr/>
        </p:nvPicPr>
        <p:blipFill rotWithShape="1">
          <a:blip r:embed="rId4"/>
          <a:srcRect l="36784" r="16276" b="2"/>
          <a:stretch/>
        </p:blipFill>
        <p:spPr>
          <a:xfrm>
            <a:off x="5169693" y="10"/>
            <a:ext cx="3974307" cy="51434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  <a:noFill/>
        </p:spPr>
      </p:pic>
      <p:grpSp>
        <p:nvGrpSpPr>
          <p:cNvPr id="310" name="Group 309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5143500"/>
            <a:chOff x="1320800" y="0"/>
            <a:chExt cx="2436813" cy="6858001"/>
          </a:xfrm>
        </p:grpSpPr>
        <p:sp>
          <p:nvSpPr>
            <p:cNvPr id="311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12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13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14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15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16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93" name="Google Shape;293;p35"/>
          <p:cNvSpPr txBox="1">
            <a:spLocks noGrp="1"/>
          </p:cNvSpPr>
          <p:nvPr>
            <p:ph type="title"/>
          </p:nvPr>
        </p:nvSpPr>
        <p:spPr>
          <a:xfrm>
            <a:off x="729060" y="514350"/>
            <a:ext cx="3945510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l" defTabSz="457200">
              <a:spcBef>
                <a:spcPct val="0"/>
              </a:spcBef>
            </a:pPr>
            <a:r>
              <a:rPr lang="en-US" sz="4000" dirty="0"/>
              <a:t>Task 4: Task Overview 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body" idx="1"/>
          </p:nvPr>
        </p:nvSpPr>
        <p:spPr>
          <a:xfrm>
            <a:off x="482601" y="2000249"/>
            <a:ext cx="3945510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1500" dirty="0"/>
              <a:t>Tasks:</a:t>
            </a:r>
          </a:p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 dirty="0"/>
              <a:t>Create Dynamic Analytics API Server</a:t>
            </a:r>
            <a:br>
              <a:rPr lang="en-US" sz="1500" dirty="0"/>
            </a:br>
            <a:endParaRPr lang="en-US" sz="1500" dirty="0"/>
          </a:p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 dirty="0"/>
              <a:t>Create graphs and charts using D3</a:t>
            </a:r>
            <a:br>
              <a:rPr lang="en-US" sz="1500" dirty="0"/>
            </a:br>
            <a:endParaRPr lang="en-US" sz="1500" dirty="0"/>
          </a:p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 dirty="0"/>
              <a:t>Create interactive street view with Leaflet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roup 306">
            <a:extLst>
              <a:ext uri="{FF2B5EF4-FFF2-40B4-BE49-F238E27FC236}">
                <a16:creationId xmlns:a16="http://schemas.microsoft.com/office/drawing/2014/main" id="{15FF890B-3CE7-403A-AECE-2DE04FC7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08" name="Freeform 6">
              <a:extLst>
                <a:ext uri="{FF2B5EF4-FFF2-40B4-BE49-F238E27FC236}">
                  <a16:creationId xmlns:a16="http://schemas.microsoft.com/office/drawing/2014/main" id="{99A4E160-6CFD-4514-9E20-CA6692CCD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9" name="Freeform 7">
              <a:extLst>
                <a:ext uri="{FF2B5EF4-FFF2-40B4-BE49-F238E27FC236}">
                  <a16:creationId xmlns:a16="http://schemas.microsoft.com/office/drawing/2014/main" id="{3DCD16F5-8D15-45FD-BA62-ADAC08183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10" name="Freeform 8">
              <a:extLst>
                <a:ext uri="{FF2B5EF4-FFF2-40B4-BE49-F238E27FC236}">
                  <a16:creationId xmlns:a16="http://schemas.microsoft.com/office/drawing/2014/main" id="{E7CFAF28-6FDA-4C2C-BE51-123D1115F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11" name="Freeform 9">
              <a:extLst>
                <a:ext uri="{FF2B5EF4-FFF2-40B4-BE49-F238E27FC236}">
                  <a16:creationId xmlns:a16="http://schemas.microsoft.com/office/drawing/2014/main" id="{1FD12703-0627-4991-B2A4-F96519F90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12" name="Freeform 10">
              <a:extLst>
                <a:ext uri="{FF2B5EF4-FFF2-40B4-BE49-F238E27FC236}">
                  <a16:creationId xmlns:a16="http://schemas.microsoft.com/office/drawing/2014/main" id="{A5758E0B-DF61-40A8-B765-BC6841906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13" name="Freeform 11">
              <a:extLst>
                <a:ext uri="{FF2B5EF4-FFF2-40B4-BE49-F238E27FC236}">
                  <a16:creationId xmlns:a16="http://schemas.microsoft.com/office/drawing/2014/main" id="{3E063A1F-9566-4436-B4E3-2890FBBC2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00" name="Google Shape;300;p36"/>
          <p:cNvSpPr txBox="1">
            <a:spLocks noGrp="1"/>
          </p:cNvSpPr>
          <p:nvPr>
            <p:ph type="title"/>
          </p:nvPr>
        </p:nvSpPr>
        <p:spPr>
          <a:xfrm>
            <a:off x="1113233" y="811161"/>
            <a:ext cx="2500121" cy="112825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1800"/>
              <a:t>Task 4: Dynamic Analytics API</a:t>
            </a:r>
          </a:p>
        </p:txBody>
      </p:sp>
      <p:sp>
        <p:nvSpPr>
          <p:cNvPr id="301" name="Google Shape;301;p36"/>
          <p:cNvSpPr txBox="1">
            <a:spLocks noGrp="1"/>
          </p:cNvSpPr>
          <p:nvPr>
            <p:ph type="body" idx="1"/>
          </p:nvPr>
        </p:nvSpPr>
        <p:spPr>
          <a:xfrm>
            <a:off x="1113233" y="2000249"/>
            <a:ext cx="2500122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200"/>
              <a:t>Must be Modular and Extendable</a:t>
            </a:r>
            <a:br>
              <a:rPr lang="en-US" sz="1200"/>
            </a:br>
            <a:endParaRPr lang="en-US" sz="1200"/>
          </a:p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200"/>
              <a:t>Must be Scalable to large data workloads</a:t>
            </a:r>
            <a:br>
              <a:rPr lang="en-US" sz="1200"/>
            </a:br>
            <a:endParaRPr lang="en-US" sz="1200"/>
          </a:p>
          <a:p>
            <a:pPr marL="457200" lvl="0" indent="-3111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200"/>
              <a:t>Must be User friendly and easy to work with</a:t>
            </a:r>
          </a:p>
        </p:txBody>
      </p:sp>
      <p:pic>
        <p:nvPicPr>
          <p:cNvPr id="302" name="Google Shape;302;p3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946524" y="1397032"/>
            <a:ext cx="4680743" cy="2024421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 4: Graphs and Charts</a:t>
            </a:r>
            <a:endParaRPr dirty="0"/>
          </a:p>
        </p:txBody>
      </p:sp>
      <p:sp>
        <p:nvSpPr>
          <p:cNvPr id="308" name="Google Shape;308;p37"/>
          <p:cNvSpPr txBox="1">
            <a:spLocks noGrp="1"/>
          </p:cNvSpPr>
          <p:nvPr>
            <p:ph type="body" idx="1"/>
          </p:nvPr>
        </p:nvSpPr>
        <p:spPr>
          <a:xfrm>
            <a:off x="1349000" y="1324150"/>
            <a:ext cx="4653000" cy="15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Data-driven documents (D3)</a:t>
            </a:r>
            <a:br>
              <a:rPr lang="en"/>
            </a:b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Graphs drawn with SVG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9" name="Google Shape;309;p37"/>
          <p:cNvPicPr preferRelativeResize="0"/>
          <p:nvPr/>
        </p:nvPicPr>
        <p:blipFill rotWithShape="1">
          <a:blip r:embed="rId3">
            <a:alphaModFix/>
          </a:blip>
          <a:srcRect l="3676" t="19543" r="49967" b="20117"/>
          <a:stretch/>
        </p:blipFill>
        <p:spPr>
          <a:xfrm>
            <a:off x="1538426" y="2264650"/>
            <a:ext cx="3379348" cy="248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10" name="Google Shape;310;p37"/>
          <p:cNvPicPr preferRelativeResize="0"/>
          <p:nvPr/>
        </p:nvPicPr>
        <p:blipFill rotWithShape="1">
          <a:blip r:embed="rId3">
            <a:alphaModFix/>
          </a:blip>
          <a:srcRect l="51661" t="19639" r="1983"/>
          <a:stretch/>
        </p:blipFill>
        <p:spPr>
          <a:xfrm>
            <a:off x="5107200" y="1202450"/>
            <a:ext cx="3311124" cy="32428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11" name="Google Shape;311;p37"/>
          <p:cNvSpPr txBox="1"/>
          <p:nvPr/>
        </p:nvSpPr>
        <p:spPr>
          <a:xfrm>
            <a:off x="5470175" y="4490150"/>
            <a:ext cx="33198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D3 SVG Graphs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 324">
            <a:extLst>
              <a:ext uri="{FF2B5EF4-FFF2-40B4-BE49-F238E27FC236}">
                <a16:creationId xmlns:a16="http://schemas.microsoft.com/office/drawing/2014/main" id="{8AEBEFE2-515F-4B18-8468-97D8C7309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26" name="Freeform 6">
              <a:extLst>
                <a:ext uri="{FF2B5EF4-FFF2-40B4-BE49-F238E27FC236}">
                  <a16:creationId xmlns:a16="http://schemas.microsoft.com/office/drawing/2014/main" id="{42A84A1C-64AD-4415-AC50-45FB65361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27" name="Freeform 7">
              <a:extLst>
                <a:ext uri="{FF2B5EF4-FFF2-40B4-BE49-F238E27FC236}">
                  <a16:creationId xmlns:a16="http://schemas.microsoft.com/office/drawing/2014/main" id="{B9CCB5DF-B7FE-4417-9B32-672497E3A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28" name="Freeform 8">
              <a:extLst>
                <a:ext uri="{FF2B5EF4-FFF2-40B4-BE49-F238E27FC236}">
                  <a16:creationId xmlns:a16="http://schemas.microsoft.com/office/drawing/2014/main" id="{3C6EE6E1-4DD7-4FB0-9428-1B0064584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29" name="Freeform 9">
              <a:extLst>
                <a:ext uri="{FF2B5EF4-FFF2-40B4-BE49-F238E27FC236}">
                  <a16:creationId xmlns:a16="http://schemas.microsoft.com/office/drawing/2014/main" id="{F19641FD-140C-4164-882A-1C36915F4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30" name="Freeform 10">
              <a:extLst>
                <a:ext uri="{FF2B5EF4-FFF2-40B4-BE49-F238E27FC236}">
                  <a16:creationId xmlns:a16="http://schemas.microsoft.com/office/drawing/2014/main" id="{1B022741-DE93-4568-9EA7-CFDF6A7B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31" name="Freeform 11">
              <a:extLst>
                <a:ext uri="{FF2B5EF4-FFF2-40B4-BE49-F238E27FC236}">
                  <a16:creationId xmlns:a16="http://schemas.microsoft.com/office/drawing/2014/main" id="{0366A110-6771-478C-915F-09E3FC17D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16" name="Google Shape;316;p38"/>
          <p:cNvSpPr txBox="1">
            <a:spLocks noGrp="1"/>
          </p:cNvSpPr>
          <p:nvPr>
            <p:ph type="title"/>
          </p:nvPr>
        </p:nvSpPr>
        <p:spPr>
          <a:xfrm>
            <a:off x="1113234" y="514350"/>
            <a:ext cx="4310833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ym typeface="Oswald"/>
              </a:rPr>
              <a:t>Task 4 - D3 SVG </a:t>
            </a:r>
            <a:r>
              <a:rPr lang="en-US" dirty="0">
                <a:sym typeface="Oswald"/>
              </a:rPr>
              <a:t>Vs</a:t>
            </a:r>
            <a:r>
              <a:rPr lang="en-US" sz="2800" dirty="0">
                <a:sym typeface="Oswald"/>
              </a:rPr>
              <a:t> D3 Canvas</a:t>
            </a:r>
          </a:p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endParaRPr lang="en-US" sz="4000" dirty="0"/>
          </a:p>
        </p:txBody>
      </p:sp>
      <p:sp>
        <p:nvSpPr>
          <p:cNvPr id="317" name="Google Shape;317;p38"/>
          <p:cNvSpPr txBox="1">
            <a:spLocks noGrp="1"/>
          </p:cNvSpPr>
          <p:nvPr>
            <p:ph type="body" idx="1"/>
          </p:nvPr>
        </p:nvSpPr>
        <p:spPr>
          <a:xfrm>
            <a:off x="1113233" y="1591475"/>
            <a:ext cx="4310833" cy="27519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55000" lnSpcReduction="20000"/>
          </a:bodyPr>
          <a:lstStyle/>
          <a:p>
            <a:pPr marL="0" lvl="0" indent="0" algn="ctr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2600" dirty="0">
                <a:sym typeface="Average"/>
              </a:rPr>
              <a:t>SVG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2600" dirty="0">
                <a:sym typeface="Average"/>
              </a:rPr>
              <a:t>Better precision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2600" dirty="0">
                <a:sym typeface="Average"/>
              </a:rPr>
              <a:t>Displays better graphs 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2600" dirty="0">
                <a:sym typeface="Average"/>
              </a:rPr>
              <a:t>Shape-based</a:t>
            </a:r>
            <a:br>
              <a:rPr lang="en-US" sz="2600" dirty="0">
                <a:sym typeface="Average"/>
              </a:rPr>
            </a:br>
            <a:endParaRPr lang="en-US" sz="2600" dirty="0">
              <a:sym typeface="Average"/>
            </a:endParaRP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endParaRPr lang="en-US" sz="2600" dirty="0">
              <a:sym typeface="Average"/>
            </a:endParaRPr>
          </a:p>
          <a:p>
            <a:pPr marL="0" lvl="0" indent="0" algn="ctr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sz="2600" dirty="0">
                <a:sym typeface="Average"/>
              </a:rPr>
              <a:t>Canvas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2600" dirty="0">
                <a:sym typeface="Average"/>
              </a:rPr>
              <a:t>More efficient at rendering larger data sets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2600" dirty="0">
                <a:sym typeface="Average"/>
              </a:rPr>
              <a:t>Better at updating data in real-time</a:t>
            </a:r>
          </a:p>
          <a:p>
            <a:pPr marL="457200" lvl="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2600" dirty="0">
                <a:sym typeface="Average"/>
              </a:rPr>
              <a:t>Pixel-based</a:t>
            </a:r>
          </a:p>
          <a:p>
            <a:pPr marL="11430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endParaRPr lang="en-US" sz="900" dirty="0">
              <a:sym typeface="Average"/>
            </a:endParaRPr>
          </a:p>
        </p:txBody>
      </p:sp>
      <p:pic>
        <p:nvPicPr>
          <p:cNvPr id="319" name="Google Shape;319;p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200970" y="483963"/>
            <a:ext cx="1890033" cy="1890033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320" name="Google Shape;320;p38"/>
          <p:cNvPicPr preferRelativeResize="0"/>
          <p:nvPr/>
        </p:nvPicPr>
        <p:blipFill rotWithShape="1">
          <a:blip r:embed="rId5"/>
          <a:srcRect l="31563"/>
          <a:stretch/>
        </p:blipFill>
        <p:spPr>
          <a:xfrm>
            <a:off x="5664707" y="2677490"/>
            <a:ext cx="2962559" cy="1623331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332">
            <a:extLst>
              <a:ext uri="{FF2B5EF4-FFF2-40B4-BE49-F238E27FC236}">
                <a16:creationId xmlns:a16="http://schemas.microsoft.com/office/drawing/2014/main" id="{15FF890B-3CE7-403A-AECE-2DE04FC7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34" name="Freeform 6">
              <a:extLst>
                <a:ext uri="{FF2B5EF4-FFF2-40B4-BE49-F238E27FC236}">
                  <a16:creationId xmlns:a16="http://schemas.microsoft.com/office/drawing/2014/main" id="{99A4E160-6CFD-4514-9E20-CA6692CCD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35" name="Freeform 7">
              <a:extLst>
                <a:ext uri="{FF2B5EF4-FFF2-40B4-BE49-F238E27FC236}">
                  <a16:creationId xmlns:a16="http://schemas.microsoft.com/office/drawing/2014/main" id="{3DCD16F5-8D15-45FD-BA62-ADAC08183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36" name="Freeform 8">
              <a:extLst>
                <a:ext uri="{FF2B5EF4-FFF2-40B4-BE49-F238E27FC236}">
                  <a16:creationId xmlns:a16="http://schemas.microsoft.com/office/drawing/2014/main" id="{E7CFAF28-6FDA-4C2C-BE51-123D1115F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37" name="Freeform 9">
              <a:extLst>
                <a:ext uri="{FF2B5EF4-FFF2-40B4-BE49-F238E27FC236}">
                  <a16:creationId xmlns:a16="http://schemas.microsoft.com/office/drawing/2014/main" id="{1FD12703-0627-4991-B2A4-F96519F90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38" name="Freeform 10">
              <a:extLst>
                <a:ext uri="{FF2B5EF4-FFF2-40B4-BE49-F238E27FC236}">
                  <a16:creationId xmlns:a16="http://schemas.microsoft.com/office/drawing/2014/main" id="{A5758E0B-DF61-40A8-B765-BC6841906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39" name="Freeform 11">
              <a:extLst>
                <a:ext uri="{FF2B5EF4-FFF2-40B4-BE49-F238E27FC236}">
                  <a16:creationId xmlns:a16="http://schemas.microsoft.com/office/drawing/2014/main" id="{3E063A1F-9566-4436-B4E3-2890FBBC2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28A4A409-9242-444A-AC1F-809866828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42" name="Freeform 6">
              <a:extLst>
                <a:ext uri="{FF2B5EF4-FFF2-40B4-BE49-F238E27FC236}">
                  <a16:creationId xmlns:a16="http://schemas.microsoft.com/office/drawing/2014/main" id="{ABF65108-5AB6-40BD-BCAF-526D8E309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43" name="Freeform 7">
              <a:extLst>
                <a:ext uri="{FF2B5EF4-FFF2-40B4-BE49-F238E27FC236}">
                  <a16:creationId xmlns:a16="http://schemas.microsoft.com/office/drawing/2014/main" id="{C77C904B-BC3A-472F-BB70-8750D41E4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4" name="Freeform 8">
              <a:extLst>
                <a:ext uri="{FF2B5EF4-FFF2-40B4-BE49-F238E27FC236}">
                  <a16:creationId xmlns:a16="http://schemas.microsoft.com/office/drawing/2014/main" id="{E910D569-2CFD-4010-B886-2F31BB8EC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45" name="Freeform 9">
              <a:extLst>
                <a:ext uri="{FF2B5EF4-FFF2-40B4-BE49-F238E27FC236}">
                  <a16:creationId xmlns:a16="http://schemas.microsoft.com/office/drawing/2014/main" id="{5A816932-FBAD-46C0-AA92-336589A5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46" name="Freeform 10">
              <a:extLst>
                <a:ext uri="{FF2B5EF4-FFF2-40B4-BE49-F238E27FC236}">
                  <a16:creationId xmlns:a16="http://schemas.microsoft.com/office/drawing/2014/main" id="{3D914BDD-E5E0-4DFB-8072-5B498F94A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47" name="Freeform 11">
              <a:extLst>
                <a:ext uri="{FF2B5EF4-FFF2-40B4-BE49-F238E27FC236}">
                  <a16:creationId xmlns:a16="http://schemas.microsoft.com/office/drawing/2014/main" id="{ED9E392E-46C2-4B84-A121-9B2BC452F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25" name="Google Shape;325;p39"/>
          <p:cNvSpPr txBox="1">
            <a:spLocks noGrp="1"/>
          </p:cNvSpPr>
          <p:nvPr>
            <p:ph type="title"/>
          </p:nvPr>
        </p:nvSpPr>
        <p:spPr>
          <a:xfrm>
            <a:off x="1113234" y="514350"/>
            <a:ext cx="2109288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/>
              <a:t>Task 4 - Scatterplot Functionality</a:t>
            </a:r>
          </a:p>
        </p:txBody>
      </p:sp>
      <p:sp>
        <p:nvSpPr>
          <p:cNvPr id="326" name="Google Shape;326;p39"/>
          <p:cNvSpPr txBox="1">
            <a:spLocks noGrp="1"/>
          </p:cNvSpPr>
          <p:nvPr>
            <p:ph type="body" idx="1"/>
          </p:nvPr>
        </p:nvSpPr>
        <p:spPr>
          <a:xfrm>
            <a:off x="1113232" y="2000249"/>
            <a:ext cx="2109290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/>
              <a:t>Zoom 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/>
              <a:t>Brush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/>
              <a:t>Reset</a:t>
            </a:r>
          </a:p>
          <a:p>
            <a:pPr marL="457200" lvl="0" indent="-3429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/>
              <a:t>Selected data affects other components of the website</a:t>
            </a:r>
          </a:p>
        </p:txBody>
      </p:sp>
      <p:sp>
        <p:nvSpPr>
          <p:cNvPr id="349" name="Rounded Rectangle 16">
            <a:extLst>
              <a:ext uri="{FF2B5EF4-FFF2-40B4-BE49-F238E27FC236}">
                <a16:creationId xmlns:a16="http://schemas.microsoft.com/office/drawing/2014/main" id="{21ECAAB0-702B-4C08-B30F-0AFAC3479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871" y="486698"/>
            <a:ext cx="5161397" cy="3923973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" name="Google Shape;327;p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05901" y="955178"/>
            <a:ext cx="4678019" cy="3017321"/>
          </a:xfrm>
          <a:prstGeom prst="rect">
            <a:avLst/>
          </a:prstGeom>
          <a:noFill/>
        </p:spPr>
      </p:pic>
      <p:sp>
        <p:nvSpPr>
          <p:cNvPr id="328" name="Google Shape;328;p39"/>
          <p:cNvSpPr txBox="1"/>
          <p:nvPr/>
        </p:nvSpPr>
        <p:spPr>
          <a:xfrm>
            <a:off x="3705901" y="3996928"/>
            <a:ext cx="4678019" cy="3017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300" dirty="0">
                <a:solidFill>
                  <a:srgbClr val="FFFFFF"/>
                </a:solidFill>
                <a:sym typeface="Lato"/>
              </a:rPr>
              <a:t>Drawn in SVG Canvas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roup 339">
            <a:extLst>
              <a:ext uri="{FF2B5EF4-FFF2-40B4-BE49-F238E27FC236}">
                <a16:creationId xmlns:a16="http://schemas.microsoft.com/office/drawing/2014/main" id="{15FF890B-3CE7-403A-AECE-2DE04FC7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41" name="Freeform 6">
              <a:extLst>
                <a:ext uri="{FF2B5EF4-FFF2-40B4-BE49-F238E27FC236}">
                  <a16:creationId xmlns:a16="http://schemas.microsoft.com/office/drawing/2014/main" id="{99A4E160-6CFD-4514-9E20-CA6692CCD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42" name="Freeform 7">
              <a:extLst>
                <a:ext uri="{FF2B5EF4-FFF2-40B4-BE49-F238E27FC236}">
                  <a16:creationId xmlns:a16="http://schemas.microsoft.com/office/drawing/2014/main" id="{3DCD16F5-8D15-45FD-BA62-ADAC08183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3" name="Freeform 8">
              <a:extLst>
                <a:ext uri="{FF2B5EF4-FFF2-40B4-BE49-F238E27FC236}">
                  <a16:creationId xmlns:a16="http://schemas.microsoft.com/office/drawing/2014/main" id="{E7CFAF28-6FDA-4C2C-BE51-123D1115F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44" name="Freeform 9">
              <a:extLst>
                <a:ext uri="{FF2B5EF4-FFF2-40B4-BE49-F238E27FC236}">
                  <a16:creationId xmlns:a16="http://schemas.microsoft.com/office/drawing/2014/main" id="{1FD12703-0627-4991-B2A4-F96519F90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45" name="Freeform 10">
              <a:extLst>
                <a:ext uri="{FF2B5EF4-FFF2-40B4-BE49-F238E27FC236}">
                  <a16:creationId xmlns:a16="http://schemas.microsoft.com/office/drawing/2014/main" id="{A5758E0B-DF61-40A8-B765-BC6841906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46" name="Freeform 11">
              <a:extLst>
                <a:ext uri="{FF2B5EF4-FFF2-40B4-BE49-F238E27FC236}">
                  <a16:creationId xmlns:a16="http://schemas.microsoft.com/office/drawing/2014/main" id="{3E063A1F-9566-4436-B4E3-2890FBBC2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DF8D5C46-63E5-40C5-A208-4B2189FA1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49" name="Freeform 6">
              <a:extLst>
                <a:ext uri="{FF2B5EF4-FFF2-40B4-BE49-F238E27FC236}">
                  <a16:creationId xmlns:a16="http://schemas.microsoft.com/office/drawing/2014/main" id="{4A42B4ED-376E-46C3-8BB2-EAFC660D1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50" name="Freeform 7">
              <a:extLst>
                <a:ext uri="{FF2B5EF4-FFF2-40B4-BE49-F238E27FC236}">
                  <a16:creationId xmlns:a16="http://schemas.microsoft.com/office/drawing/2014/main" id="{94E0795D-42C3-4DFD-AEB0-286A1CF14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51" name="Freeform 8">
              <a:extLst>
                <a:ext uri="{FF2B5EF4-FFF2-40B4-BE49-F238E27FC236}">
                  <a16:creationId xmlns:a16="http://schemas.microsoft.com/office/drawing/2014/main" id="{A2ACED1B-99D0-4C14-B63B-963889DCD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2" name="Freeform 9">
              <a:extLst>
                <a:ext uri="{FF2B5EF4-FFF2-40B4-BE49-F238E27FC236}">
                  <a16:creationId xmlns:a16="http://schemas.microsoft.com/office/drawing/2014/main" id="{5C5D324F-33A3-4C66-BFE5-1742CA4E5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53" name="Freeform 10">
              <a:extLst>
                <a:ext uri="{FF2B5EF4-FFF2-40B4-BE49-F238E27FC236}">
                  <a16:creationId xmlns:a16="http://schemas.microsoft.com/office/drawing/2014/main" id="{EC572FC8-A465-4BA3-BA4D-2EC538C04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54" name="Freeform 11">
              <a:extLst>
                <a:ext uri="{FF2B5EF4-FFF2-40B4-BE49-F238E27FC236}">
                  <a16:creationId xmlns:a16="http://schemas.microsoft.com/office/drawing/2014/main" id="{66CC2B15-8E3B-4CFF-99E4-5B4E4D8CF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33" name="Google Shape;333;p40"/>
          <p:cNvSpPr txBox="1">
            <a:spLocks noGrp="1"/>
          </p:cNvSpPr>
          <p:nvPr>
            <p:ph type="title"/>
          </p:nvPr>
        </p:nvSpPr>
        <p:spPr>
          <a:xfrm>
            <a:off x="1113234" y="514350"/>
            <a:ext cx="3209196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Task 4: Leaflet Streetview Map</a:t>
            </a:r>
          </a:p>
        </p:txBody>
      </p:sp>
      <p:sp>
        <p:nvSpPr>
          <p:cNvPr id="334" name="Google Shape;334;p40"/>
          <p:cNvSpPr txBox="1">
            <a:spLocks noGrp="1"/>
          </p:cNvSpPr>
          <p:nvPr>
            <p:ph type="body" idx="1"/>
          </p:nvPr>
        </p:nvSpPr>
        <p:spPr>
          <a:xfrm>
            <a:off x="1107606" y="1781770"/>
            <a:ext cx="3378996" cy="262890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111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 dirty="0"/>
              <a:t>Leaflet provides an overhead street view</a:t>
            </a:r>
          </a:p>
          <a:p>
            <a:pPr marL="457200" lvl="0" indent="-3111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 dirty="0"/>
              <a:t>The user will select a location that will be showcased in first person view by the </a:t>
            </a:r>
            <a:r>
              <a:rPr lang="en-US" sz="1400" dirty="0" err="1"/>
              <a:t>Mapillary</a:t>
            </a:r>
            <a:r>
              <a:rPr lang="en-US" sz="1400" dirty="0"/>
              <a:t> map.</a:t>
            </a:r>
          </a:p>
          <a:p>
            <a:pPr marL="457200" lvl="0" indent="-3111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 dirty="0"/>
              <a:t>Can use markers to highlight points of interest </a:t>
            </a:r>
          </a:p>
          <a:p>
            <a:pPr marL="457200" lvl="0" indent="-3111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400" dirty="0"/>
              <a:t>Has similar features to Google Maps</a:t>
            </a:r>
          </a:p>
        </p:txBody>
      </p:sp>
      <p:sp>
        <p:nvSpPr>
          <p:cNvPr id="356" name="Rounded Rectangle 16">
            <a:extLst>
              <a:ext uri="{FF2B5EF4-FFF2-40B4-BE49-F238E27FC236}">
                <a16:creationId xmlns:a16="http://schemas.microsoft.com/office/drawing/2014/main" id="{63A60C88-7443-4827-9241-5019758CB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486698"/>
            <a:ext cx="4055267" cy="3923973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5" name="Google Shape;335;p40"/>
          <p:cNvPicPr preferRelativeResize="0"/>
          <p:nvPr/>
        </p:nvPicPr>
        <p:blipFill rotWithShape="1">
          <a:blip r:embed="rId4"/>
          <a:srcRect r="52079"/>
          <a:stretch/>
        </p:blipFill>
        <p:spPr>
          <a:xfrm>
            <a:off x="4825805" y="1090221"/>
            <a:ext cx="3558115" cy="2747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2E81AF8-F8E1-41EA-BAB6-C94EBA3AD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51" name="Freeform 6">
              <a:extLst>
                <a:ext uri="{FF2B5EF4-FFF2-40B4-BE49-F238E27FC236}">
                  <a16:creationId xmlns:a16="http://schemas.microsoft.com/office/drawing/2014/main" id="{97D8E1E9-19B3-40F4-819A-C0F1ED98D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52" name="Freeform 7">
              <a:extLst>
                <a:ext uri="{FF2B5EF4-FFF2-40B4-BE49-F238E27FC236}">
                  <a16:creationId xmlns:a16="http://schemas.microsoft.com/office/drawing/2014/main" id="{2261C4D9-D85A-47FA-84B6-EEB07F0B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53" name="Freeform 8">
              <a:extLst>
                <a:ext uri="{FF2B5EF4-FFF2-40B4-BE49-F238E27FC236}">
                  <a16:creationId xmlns:a16="http://schemas.microsoft.com/office/drawing/2014/main" id="{9F5F905C-E9B9-43E8-85C9-5433878D6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4" name="Freeform 9">
              <a:extLst>
                <a:ext uri="{FF2B5EF4-FFF2-40B4-BE49-F238E27FC236}">
                  <a16:creationId xmlns:a16="http://schemas.microsoft.com/office/drawing/2014/main" id="{04BA4C16-191C-43E9-812C-CADE3A3C8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55" name="Freeform 10">
              <a:extLst>
                <a:ext uri="{FF2B5EF4-FFF2-40B4-BE49-F238E27FC236}">
                  <a16:creationId xmlns:a16="http://schemas.microsoft.com/office/drawing/2014/main" id="{18D490B0-C0CB-4920-B514-07135457C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56" name="Freeform 11">
              <a:extLst>
                <a:ext uri="{FF2B5EF4-FFF2-40B4-BE49-F238E27FC236}">
                  <a16:creationId xmlns:a16="http://schemas.microsoft.com/office/drawing/2014/main" id="{8F1AFF93-3FEE-40A9-B815-48CEF706F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40" name="Google Shape;340;p41"/>
          <p:cNvSpPr txBox="1">
            <a:spLocks noGrp="1"/>
          </p:cNvSpPr>
          <p:nvPr>
            <p:ph type="title"/>
          </p:nvPr>
        </p:nvSpPr>
        <p:spPr>
          <a:xfrm>
            <a:off x="1122680" y="953602"/>
            <a:ext cx="3931386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defTabSz="457200">
              <a:lnSpc>
                <a:spcPct val="90000"/>
              </a:lnSpc>
              <a:spcAft>
                <a:spcPts val="0"/>
              </a:spcAft>
              <a:buSzPct val="111111"/>
            </a:pPr>
            <a:r>
              <a:rPr lang="en-US" sz="2400" dirty="0"/>
              <a:t>Task 4 - Frontend Development Technologies: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341" name="Google Shape;341;p41"/>
          <p:cNvSpPr txBox="1"/>
          <p:nvPr/>
        </p:nvSpPr>
        <p:spPr>
          <a:xfrm>
            <a:off x="1464468" y="1350361"/>
            <a:ext cx="3931387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1500" b="0" i="0" u="none" strike="noStrike" dirty="0">
                <a:sym typeface="Montserrat"/>
              </a:rPr>
              <a:t>React.JS</a:t>
            </a:r>
            <a:br>
              <a:rPr lang="en-US" sz="1500" b="0" i="0" u="none" strike="noStrike" dirty="0">
                <a:sym typeface="Montserrat"/>
              </a:rPr>
            </a:br>
            <a:endParaRPr lang="en-US" sz="1500" b="0" i="0" u="none" strike="noStrike" dirty="0">
              <a:sym typeface="Montserrat"/>
            </a:endParaRPr>
          </a:p>
          <a:p>
            <a:pPr marL="0" marR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1500" b="0" i="0" u="none" strike="noStrike" dirty="0">
                <a:sym typeface="Montserrat"/>
              </a:rPr>
              <a:t>React-Leaflet-Bootstrap</a:t>
            </a:r>
            <a:br>
              <a:rPr lang="en-US" sz="1500" b="0" i="0" u="none" strike="noStrike" dirty="0">
                <a:sym typeface="Montserrat"/>
              </a:rPr>
            </a:br>
            <a:endParaRPr lang="en-US" sz="1500" b="0" i="0" u="none" strike="noStrike" dirty="0">
              <a:sym typeface="Montserrat"/>
            </a:endParaRPr>
          </a:p>
          <a:p>
            <a:pPr marL="0" marR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1500" b="0" i="0" u="none" strike="noStrike" dirty="0">
                <a:sym typeface="Montserrat"/>
              </a:rPr>
              <a:t>Leaflet.JS</a:t>
            </a:r>
            <a:br>
              <a:rPr lang="en-US" sz="1500" dirty="0">
                <a:sym typeface="Montserrat"/>
              </a:rPr>
            </a:br>
            <a:endParaRPr lang="en-US" sz="1500" b="0" i="0" u="none" strike="noStrike" dirty="0">
              <a:sym typeface="Montserrat"/>
            </a:endParaRPr>
          </a:p>
          <a:p>
            <a:pPr marL="0" marR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1500" b="0" i="0" u="none" strike="noStrike" dirty="0">
                <a:sym typeface="Montserrat"/>
              </a:rPr>
              <a:t>Mapillary.JS</a:t>
            </a:r>
            <a:endParaRPr lang="en-US" sz="1500" b="0" i="0" u="none" strike="noStrike" dirty="0">
              <a:sym typeface="Arial"/>
            </a:endParaRPr>
          </a:p>
        </p:txBody>
      </p:sp>
      <p:sp>
        <p:nvSpPr>
          <p:cNvPr id="358" name="Rounded Rectangle 6">
            <a:extLst>
              <a:ext uri="{FF2B5EF4-FFF2-40B4-BE49-F238E27FC236}">
                <a16:creationId xmlns:a16="http://schemas.microsoft.com/office/drawing/2014/main" id="{B755BF23-C904-4D34-8585-4CCEA8ADA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3254" y="486698"/>
            <a:ext cx="3238018" cy="3923973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2" name="Google Shape;342;p41"/>
          <p:cNvPicPr preferRelativeResize="0"/>
          <p:nvPr/>
        </p:nvPicPr>
        <p:blipFill rotWithShape="1">
          <a:blip r:embed="rId4"/>
          <a:stretch/>
        </p:blipFill>
        <p:spPr>
          <a:xfrm>
            <a:off x="5663171" y="1010769"/>
            <a:ext cx="1313856" cy="1139402"/>
          </a:xfrm>
          <a:prstGeom prst="rect">
            <a:avLst/>
          </a:prstGeom>
          <a:noFill/>
        </p:spPr>
      </p:pic>
      <p:pic>
        <p:nvPicPr>
          <p:cNvPr id="344" name="Google Shape;344;p41" descr="Bootstrap (front-end framework) - Wikipedia"/>
          <p:cNvPicPr preferRelativeResize="0"/>
          <p:nvPr/>
        </p:nvPicPr>
        <p:blipFill rotWithShape="1">
          <a:blip r:embed="rId5"/>
          <a:stretch/>
        </p:blipFill>
        <p:spPr>
          <a:xfrm>
            <a:off x="7097387" y="1056570"/>
            <a:ext cx="1313856" cy="1047800"/>
          </a:xfrm>
          <a:prstGeom prst="rect">
            <a:avLst/>
          </a:prstGeom>
          <a:noFill/>
        </p:spPr>
      </p:pic>
      <p:pic>
        <p:nvPicPr>
          <p:cNvPr id="345" name="Google Shape;345;p41"/>
          <p:cNvPicPr preferRelativeResize="0"/>
          <p:nvPr/>
        </p:nvPicPr>
        <p:blipFill rotWithShape="1">
          <a:blip r:embed="rId6"/>
          <a:srcRect t="18433"/>
          <a:stretch/>
        </p:blipFill>
        <p:spPr>
          <a:xfrm>
            <a:off x="5663171" y="2999604"/>
            <a:ext cx="1313856" cy="693908"/>
          </a:xfrm>
          <a:prstGeom prst="rect">
            <a:avLst/>
          </a:prstGeom>
          <a:noFill/>
        </p:spPr>
      </p:pic>
      <p:pic>
        <p:nvPicPr>
          <p:cNvPr id="343" name="Google Shape;343;p41" descr="upload.wikimedia.org/wikipedia/commons/thumb/1/..."/>
          <p:cNvPicPr preferRelativeResize="0"/>
          <p:nvPr/>
        </p:nvPicPr>
        <p:blipFill rotWithShape="1">
          <a:blip r:embed="rId7"/>
          <a:stretch/>
        </p:blipFill>
        <p:spPr>
          <a:xfrm>
            <a:off x="7097387" y="3173122"/>
            <a:ext cx="1313856" cy="34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Roles: </a:t>
            </a:r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1297500" y="1307850"/>
            <a:ext cx="7159500" cy="32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Project Lead: Joshua Chang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/>
              <a:t>Customer Liaison/ Requirements Lead: Zach Justus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/>
              <a:t>Architecture/Design Lead: Ricardo Miranda 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/>
              <a:t>Component Lead: Robert Cueto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/>
              <a:t>QA/QC Lead: Amy Torres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/>
              <a:t>Demo/Presentation Lead: Salvador Gomez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/>
              <a:t>Documentation Lead: Bryan Nguyen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 356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358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59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60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61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62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63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65" name="Rectangle 364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Picture 352" descr="Circuit board background">
            <a:extLst>
              <a:ext uri="{FF2B5EF4-FFF2-40B4-BE49-F238E27FC236}">
                <a16:creationId xmlns:a16="http://schemas.microsoft.com/office/drawing/2014/main" id="{30F7C17E-3E8D-6104-B2F2-D7CA811878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5" r="41530" b="-2"/>
          <a:stretch/>
        </p:blipFill>
        <p:spPr>
          <a:xfrm>
            <a:off x="5169693" y="10"/>
            <a:ext cx="3974307" cy="51434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367" name="Group 366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5143500"/>
            <a:chOff x="1320800" y="0"/>
            <a:chExt cx="2436813" cy="6858001"/>
          </a:xfrm>
        </p:grpSpPr>
        <p:sp>
          <p:nvSpPr>
            <p:cNvPr id="368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9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70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71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72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73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50" name="Google Shape;350;p42"/>
          <p:cNvSpPr txBox="1">
            <a:spLocks noGrp="1"/>
          </p:cNvSpPr>
          <p:nvPr>
            <p:ph type="title"/>
          </p:nvPr>
        </p:nvSpPr>
        <p:spPr>
          <a:xfrm>
            <a:off x="376214" y="265711"/>
            <a:ext cx="4794955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Extensions and Considerations</a:t>
            </a:r>
          </a:p>
        </p:txBody>
      </p:sp>
      <p:sp>
        <p:nvSpPr>
          <p:cNvPr id="351" name="Google Shape;351;p42"/>
          <p:cNvSpPr txBox="1">
            <a:spLocks noGrp="1"/>
          </p:cNvSpPr>
          <p:nvPr>
            <p:ph type="body" idx="1"/>
          </p:nvPr>
        </p:nvSpPr>
        <p:spPr>
          <a:xfrm>
            <a:off x="376214" y="1516417"/>
            <a:ext cx="4487068" cy="289850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457200" lvl="0" indent="-3365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600" dirty="0"/>
              <a:t>Field Testing</a:t>
            </a:r>
          </a:p>
          <a:p>
            <a:pPr marL="914400" lvl="1" indent="-3365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600" dirty="0"/>
              <a:t>Working concurrently with all modules</a:t>
            </a:r>
          </a:p>
          <a:p>
            <a:pPr marL="914400" lvl="1" indent="-3365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600" dirty="0"/>
              <a:t>Stress testing for the battery life and continuous usage</a:t>
            </a:r>
          </a:p>
          <a:p>
            <a:pPr marL="457200" lvl="0" indent="-3365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600" dirty="0"/>
              <a:t>Collected Lidar data post processing and cleanup</a:t>
            </a:r>
          </a:p>
          <a:p>
            <a:pPr marL="914400" lvl="1" indent="-3365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600" dirty="0"/>
              <a:t>Remove noise and/or debris</a:t>
            </a:r>
          </a:p>
          <a:p>
            <a:pPr marL="457200" lvl="0" indent="-3365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600" dirty="0"/>
              <a:t>Implementation of Nexar API or any applicable geographical/map API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41F1421-EB4D-4FCC-84AA-B8EAB598D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166" name="Freeform 6">
              <a:extLst>
                <a:ext uri="{FF2B5EF4-FFF2-40B4-BE49-F238E27FC236}">
                  <a16:creationId xmlns:a16="http://schemas.microsoft.com/office/drawing/2014/main" id="{C2868A18-D0E4-4521-BA87-CE338DE4F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7" name="Freeform 7">
              <a:extLst>
                <a:ext uri="{FF2B5EF4-FFF2-40B4-BE49-F238E27FC236}">
                  <a16:creationId xmlns:a16="http://schemas.microsoft.com/office/drawing/2014/main" id="{4F736B56-6631-4C1B-9CC6-D26C3DB9A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8" name="Freeform 8">
              <a:extLst>
                <a:ext uri="{FF2B5EF4-FFF2-40B4-BE49-F238E27FC236}">
                  <a16:creationId xmlns:a16="http://schemas.microsoft.com/office/drawing/2014/main" id="{FF88E20D-A161-4C96-9EAE-6A421E59F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9" name="Freeform 9">
              <a:extLst>
                <a:ext uri="{FF2B5EF4-FFF2-40B4-BE49-F238E27FC236}">
                  <a16:creationId xmlns:a16="http://schemas.microsoft.com/office/drawing/2014/main" id="{62838FE3-738E-4926-B12B-06CB84AB4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0" name="Freeform 10">
              <a:extLst>
                <a:ext uri="{FF2B5EF4-FFF2-40B4-BE49-F238E27FC236}">
                  <a16:creationId xmlns:a16="http://schemas.microsoft.com/office/drawing/2014/main" id="{0A3A990B-04D7-4B58-9819-692A71E0A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1" name="Freeform 11">
              <a:extLst>
                <a:ext uri="{FF2B5EF4-FFF2-40B4-BE49-F238E27FC236}">
                  <a16:creationId xmlns:a16="http://schemas.microsoft.com/office/drawing/2014/main" id="{4FA6533A-5978-4C31-BE29-20D7F9502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73" name="Rectangle 172">
            <a:extLst>
              <a:ext uri="{FF2B5EF4-FFF2-40B4-BE49-F238E27FC236}">
                <a16:creationId xmlns:a16="http://schemas.microsoft.com/office/drawing/2014/main" id="{A2A1E25D-508A-4EE7-9B89-71BC1BEEF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22">
            <a:extLst>
              <a:ext uri="{FF2B5EF4-FFF2-40B4-BE49-F238E27FC236}">
                <a16:creationId xmlns:a16="http://schemas.microsoft.com/office/drawing/2014/main" id="{6FD9ED33-B960-4F9D-8023-20D830625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2231229" y="-11874"/>
            <a:ext cx="6912770" cy="5167138"/>
          </a:xfrm>
          <a:custGeom>
            <a:avLst/>
            <a:gdLst>
              <a:gd name="connsiteX0" fmla="*/ 1087153 w 9217026"/>
              <a:gd name="connsiteY0" fmla="*/ 0 h 6889518"/>
              <a:gd name="connsiteX1" fmla="*/ 1087153 w 9217026"/>
              <a:gd name="connsiteY1" fmla="*/ 1098 h 6889518"/>
              <a:gd name="connsiteX2" fmla="*/ 0 w 9217026"/>
              <a:gd name="connsiteY2" fmla="*/ 0 h 6889518"/>
              <a:gd name="connsiteX3" fmla="*/ 0 w 9217026"/>
              <a:gd name="connsiteY3" fmla="*/ 6889518 h 6889518"/>
              <a:gd name="connsiteX4" fmla="*/ 1087153 w 9217026"/>
              <a:gd name="connsiteY4" fmla="*/ 6888254 h 6889518"/>
              <a:gd name="connsiteX5" fmla="*/ 1087153 w 9217026"/>
              <a:gd name="connsiteY5" fmla="*/ 6889518 h 6889518"/>
              <a:gd name="connsiteX6" fmla="*/ 7295095 w 9217026"/>
              <a:gd name="connsiteY6" fmla="*/ 6882299 h 6889518"/>
              <a:gd name="connsiteX7" fmla="*/ 9217026 w 9217026"/>
              <a:gd name="connsiteY7" fmla="*/ 5349831 h 6889518"/>
              <a:gd name="connsiteX8" fmla="*/ 8378827 w 9217026"/>
              <a:gd name="connsiteY8" fmla="*/ 7365 h 6889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17026" h="6889518">
                <a:moveTo>
                  <a:pt x="1087153" y="0"/>
                </a:moveTo>
                <a:lnTo>
                  <a:pt x="1087153" y="1098"/>
                </a:lnTo>
                <a:lnTo>
                  <a:pt x="0" y="0"/>
                </a:lnTo>
                <a:lnTo>
                  <a:pt x="0" y="6889518"/>
                </a:lnTo>
                <a:lnTo>
                  <a:pt x="1087153" y="6888254"/>
                </a:lnTo>
                <a:lnTo>
                  <a:pt x="1087153" y="6889518"/>
                </a:lnTo>
                <a:lnTo>
                  <a:pt x="7295095" y="6882299"/>
                </a:lnTo>
                <a:lnTo>
                  <a:pt x="9217026" y="5349831"/>
                </a:lnTo>
                <a:lnTo>
                  <a:pt x="8378827" y="7365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48248BD7-AE40-49AB-844D-ABD40D80B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70459" y="0"/>
            <a:ext cx="1827609" cy="5143500"/>
            <a:chOff x="1320800" y="0"/>
            <a:chExt cx="2436813" cy="6858001"/>
          </a:xfrm>
        </p:grpSpPr>
        <p:sp>
          <p:nvSpPr>
            <p:cNvPr id="178" name="Freeform 6">
              <a:extLst>
                <a:ext uri="{FF2B5EF4-FFF2-40B4-BE49-F238E27FC236}">
                  <a16:creationId xmlns:a16="http://schemas.microsoft.com/office/drawing/2014/main" id="{977D6250-A0F3-4872-9969-3DB7ADE7C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9" name="Freeform 7">
              <a:extLst>
                <a:ext uri="{FF2B5EF4-FFF2-40B4-BE49-F238E27FC236}">
                  <a16:creationId xmlns:a16="http://schemas.microsoft.com/office/drawing/2014/main" id="{5796BEC7-5389-45D6-A0D4-F36405E5A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80" name="Freeform 8">
              <a:extLst>
                <a:ext uri="{FF2B5EF4-FFF2-40B4-BE49-F238E27FC236}">
                  <a16:creationId xmlns:a16="http://schemas.microsoft.com/office/drawing/2014/main" id="{BEA57FAB-D2EF-4F47-A986-4321D5148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1" name="Freeform 9">
              <a:extLst>
                <a:ext uri="{FF2B5EF4-FFF2-40B4-BE49-F238E27FC236}">
                  <a16:creationId xmlns:a16="http://schemas.microsoft.com/office/drawing/2014/main" id="{5E8C59C9-8A0C-4F01-A36F-1C6389554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2" name="Freeform 10">
              <a:extLst>
                <a:ext uri="{FF2B5EF4-FFF2-40B4-BE49-F238E27FC236}">
                  <a16:creationId xmlns:a16="http://schemas.microsoft.com/office/drawing/2014/main" id="{62D244EC-76FC-490A-8371-18E8C0624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3" name="Freeform 11">
              <a:extLst>
                <a:ext uri="{FF2B5EF4-FFF2-40B4-BE49-F238E27FC236}">
                  <a16:creationId xmlns:a16="http://schemas.microsoft.com/office/drawing/2014/main" id="{FA33782B-4F01-450E-A17D-F7C03359D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3042047" y="514350"/>
            <a:ext cx="5585221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</a:rPr>
              <a:t>Project Overview </a:t>
            </a:r>
          </a:p>
        </p:txBody>
      </p:sp>
      <p:pic>
        <p:nvPicPr>
          <p:cNvPr id="160" name="Google Shape;160;p16"/>
          <p:cNvPicPr preferRelativeResize="0"/>
          <p:nvPr/>
        </p:nvPicPr>
        <p:blipFill rotWithShape="1">
          <a:blip r:embed="rId4"/>
          <a:srcRect l="18226" r="32441" b="1"/>
          <a:stretch/>
        </p:blipFill>
        <p:spPr>
          <a:xfrm>
            <a:off x="20" y="10"/>
            <a:ext cx="2381594" cy="3934452"/>
          </a:xfrm>
          <a:custGeom>
            <a:avLst/>
            <a:gdLst/>
            <a:ahLst/>
            <a:cxnLst/>
            <a:rect l="l" t="t" r="r" b="b"/>
            <a:pathLst>
              <a:path w="3175486" h="5245950">
                <a:moveTo>
                  <a:pt x="0" y="0"/>
                </a:moveTo>
                <a:lnTo>
                  <a:pt x="3175486" y="0"/>
                </a:lnTo>
                <a:lnTo>
                  <a:pt x="2294818" y="5223932"/>
                </a:lnTo>
                <a:lnTo>
                  <a:pt x="2310547" y="5245950"/>
                </a:lnTo>
                <a:lnTo>
                  <a:pt x="0" y="4901963"/>
                </a:lnTo>
                <a:close/>
              </a:path>
            </a:pathLst>
          </a:custGeom>
          <a:noFill/>
          <a:ln w="38100">
            <a:noFill/>
          </a:ln>
          <a:effectLst/>
        </p:spPr>
      </p:pic>
      <p:sp>
        <p:nvSpPr>
          <p:cNvPr id="156" name="Google Shape;156;p16"/>
          <p:cNvSpPr txBox="1">
            <a:spLocks noGrp="1"/>
          </p:cNvSpPr>
          <p:nvPr>
            <p:ph type="body" idx="1"/>
          </p:nvPr>
        </p:nvSpPr>
        <p:spPr>
          <a:xfrm>
            <a:off x="3042046" y="2000249"/>
            <a:ext cx="5585221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>
                <a:solidFill>
                  <a:schemeClr val="bg1"/>
                </a:solidFill>
              </a:rPr>
              <a:t>The Bureau of Engineering (BOE) Sidewalk assessment system is a multi-year ongoing senior design project to develop a rover that will assess a sidewalk to inspect for any damage needing repair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>
                <a:solidFill>
                  <a:schemeClr val="bg1"/>
                </a:solidFill>
              </a:rPr>
              <a:t>We are teaming up with the City of Los Angeles’ BOE, sharing our designs, plans, and regularly meeting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>
                <a:solidFill>
                  <a:schemeClr val="bg1"/>
                </a:solidFill>
              </a:rPr>
              <a:t>Our current rover base was manufactured by Ubiquity Robotics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>
                <a:solidFill>
                  <a:schemeClr val="bg1"/>
                </a:solidFill>
              </a:rPr>
              <a:t>This semester, the team was split into 4 separate tasks focusing on different deliverables</a:t>
            </a: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endParaRPr lang="en-US" sz="1500">
              <a:solidFill>
                <a:schemeClr val="bg1"/>
              </a:solidFill>
            </a:endParaRPr>
          </a:p>
          <a:p>
            <a:pPr marL="0" lvl="0" indent="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6977875" y="4812325"/>
            <a:ext cx="28620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Courtesy of Ubiquity Robotics </a:t>
            </a:r>
            <a:endParaRPr lang="en-US"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71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173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4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5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6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7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8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4" name="Rectangle 179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5" name="Picture 167" descr="Plant growing in a concrete crack">
            <a:extLst>
              <a:ext uri="{FF2B5EF4-FFF2-40B4-BE49-F238E27FC236}">
                <a16:creationId xmlns:a16="http://schemas.microsoft.com/office/drawing/2014/main" id="{3602155F-E550-CB84-C3E9-D7E796079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482600" y="479324"/>
            <a:ext cx="2735620" cy="372437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r" defTabSz="457200">
              <a:spcBef>
                <a:spcPct val="0"/>
              </a:spcBef>
              <a:spcAft>
                <a:spcPts val="0"/>
              </a:spcAft>
            </a:pPr>
            <a:r>
              <a:rPr lang="en-US" sz="4000"/>
              <a:t>Task 1: Sidewalk Verification / Rover Calibration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054628"/>
            <a:ext cx="0" cy="257376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Google Shape;166;p17"/>
          <p:cNvSpPr txBox="1">
            <a:spLocks noGrp="1"/>
          </p:cNvSpPr>
          <p:nvPr>
            <p:ph type="body" idx="1"/>
          </p:nvPr>
        </p:nvSpPr>
        <p:spPr>
          <a:xfrm>
            <a:off x="3734953" y="479324"/>
            <a:ext cx="4943510" cy="372437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95250" lvl="0" indent="0" defTabSz="457200">
              <a:spcBef>
                <a:spcPct val="20000"/>
              </a:spcBef>
              <a:spcAft>
                <a:spcPts val="600"/>
              </a:spcAft>
              <a:buSzPct val="145000"/>
              <a:buNone/>
            </a:pPr>
            <a:r>
              <a:rPr lang="en-US" dirty="0"/>
              <a:t>Team Members:</a:t>
            </a:r>
          </a:p>
          <a:p>
            <a:pPr marL="457200" lvl="0" indent="-3619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Gerardo </a:t>
            </a:r>
            <a:r>
              <a:rPr lang="en-US" dirty="0" err="1"/>
              <a:t>Bracamontes</a:t>
            </a:r>
            <a:endParaRPr lang="en-US" dirty="0"/>
          </a:p>
          <a:p>
            <a:pPr marL="457200" lvl="0" indent="-36195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dirty="0"/>
              <a:t>Amy Torres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77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0"/>
            <a:ext cx="1827609" cy="5143500"/>
            <a:chOff x="1320800" y="0"/>
            <a:chExt cx="2436813" cy="6858001"/>
          </a:xfrm>
        </p:grpSpPr>
        <p:sp>
          <p:nvSpPr>
            <p:cNvPr id="179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0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81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2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3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01" name="Rectangle 185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2" name="Picture 173" descr="Graph on document with pen">
            <a:extLst>
              <a:ext uri="{FF2B5EF4-FFF2-40B4-BE49-F238E27FC236}">
                <a16:creationId xmlns:a16="http://schemas.microsoft.com/office/drawing/2014/main" id="{CBBAB35D-75C5-2927-B0D9-C2B00A710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72" r="17351"/>
          <a:stretch/>
        </p:blipFill>
        <p:spPr>
          <a:xfrm>
            <a:off x="5169693" y="10"/>
            <a:ext cx="3974307" cy="51434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03" name="Group 187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4570" y="0"/>
            <a:ext cx="1827609" cy="5143500"/>
            <a:chOff x="1320800" y="0"/>
            <a:chExt cx="2436813" cy="6858001"/>
          </a:xfrm>
        </p:grpSpPr>
        <p:sp>
          <p:nvSpPr>
            <p:cNvPr id="204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5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91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6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3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729060" y="514350"/>
            <a:ext cx="3945510" cy="1314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100"/>
              <a:t>Task 1: Measurement Verification</a:t>
            </a:r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xfrm>
            <a:off x="482601" y="2000249"/>
            <a:ext cx="3945510" cy="234315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/>
              <a:t>Survey data of a select few sidewalks</a:t>
            </a:r>
          </a:p>
          <a:p>
            <a:pPr marL="914400" lvl="1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/>
              <a:t>Using rover and survey team</a:t>
            </a:r>
          </a:p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/>
              <a:t>Testing and Calibration of the rover</a:t>
            </a:r>
          </a:p>
          <a:p>
            <a:pPr marL="914400" lvl="1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/>
              <a:t>Using makeshift ramp</a:t>
            </a:r>
          </a:p>
          <a:p>
            <a:pPr marL="457200" lvl="0" indent="-355600" defTabSz="457200">
              <a:spcBef>
                <a:spcPct val="20000"/>
              </a:spcBef>
              <a:spcAft>
                <a:spcPts val="600"/>
              </a:spcAft>
              <a:buSzPct val="145000"/>
              <a:buFont typeface="Arial"/>
              <a:buChar char="•"/>
            </a:pPr>
            <a:r>
              <a:rPr lang="en-US" sz="1500"/>
              <a:t>Comparison of slope data gathered from the rover and survey data gathered from survey team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1: Problems Encountered and Solutions</a:t>
            </a:r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1"/>
          </p:nvPr>
        </p:nvSpPr>
        <p:spPr>
          <a:xfrm>
            <a:off x="1258525" y="13078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Survey data was gathered through ELAC Civil Engineering Team.</a:t>
            </a:r>
            <a:endParaRPr sz="2000"/>
          </a:p>
          <a:p>
            <a:pPr marL="914400" lvl="1" indent="-34607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Dr. Humberto Gallegos,  ELAC Faculty</a:t>
            </a:r>
            <a:endParaRPr sz="2000"/>
          </a:p>
          <a:p>
            <a:pPr marL="1371600" lvl="2" indent="-346075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2000"/>
              <a:t>Along with his two Geospatial Engineers:</a:t>
            </a:r>
            <a:endParaRPr sz="2000"/>
          </a:p>
          <a:p>
            <a:pPr marL="1828800" lvl="3" indent="-34607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Juan Rodas</a:t>
            </a:r>
            <a:endParaRPr sz="2000"/>
          </a:p>
          <a:p>
            <a:pPr marL="1828800" lvl="3" indent="-34607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Brandon Roiz</a:t>
            </a:r>
            <a:br>
              <a:rPr lang="en" sz="2000"/>
            </a:br>
            <a:endParaRPr sz="2900"/>
          </a:p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Level experienced some vibrational interference</a:t>
            </a:r>
            <a:endParaRPr sz="2000"/>
          </a:p>
          <a:p>
            <a:pPr marL="914400" lvl="1" indent="-34607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Of little to no consequence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1: Sidewalks and ADA Compliance</a:t>
            </a:r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body" idx="1"/>
          </p:nvPr>
        </p:nvSpPr>
        <p:spPr>
          <a:xfrm>
            <a:off x="1052550" y="1413450"/>
            <a:ext cx="7693200" cy="34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8716" indent="-342900">
              <a:lnSpc>
                <a:spcPct val="85000"/>
              </a:lnSpc>
              <a:buClr>
                <a:schemeClr val="lt1"/>
              </a:buClr>
              <a:buSzPts val="2091"/>
              <a:buFont typeface="Arial" panose="020B0604020202020204" pitchFamily="34" charset="0"/>
              <a:buChar char="•"/>
            </a:pPr>
            <a:r>
              <a:rPr lang="en" sz="2091" dirty="0"/>
              <a:t>Measure slope degree with a margin of error of 0.5-1 degrees.</a:t>
            </a:r>
            <a:endParaRPr sz="2091" dirty="0"/>
          </a:p>
          <a:p>
            <a:pPr marL="895916" lvl="1" indent="-342900">
              <a:lnSpc>
                <a:spcPct val="85000"/>
              </a:lnSpc>
              <a:buClr>
                <a:schemeClr val="lt1"/>
              </a:buClr>
              <a:buSzPts val="2091"/>
              <a:buFont typeface="Arial" panose="020B0604020202020204" pitchFamily="34" charset="0"/>
              <a:buChar char="•"/>
            </a:pPr>
            <a:r>
              <a:rPr lang="en" sz="2091" dirty="0"/>
              <a:t>Sidewalk slopes must be less than 1:20 (20 units horizontal by 1 vertical unit).</a:t>
            </a:r>
            <a:endParaRPr sz="2091" dirty="0"/>
          </a:p>
          <a:p>
            <a:pPr marL="895916" lvl="1" indent="-342900">
              <a:lnSpc>
                <a:spcPct val="85000"/>
              </a:lnSpc>
              <a:buClr>
                <a:schemeClr val="lt1"/>
              </a:buClr>
              <a:buSzPts val="2091"/>
              <a:buFont typeface="Arial" panose="020B0604020202020204" pitchFamily="34" charset="0"/>
              <a:buChar char="•"/>
            </a:pPr>
            <a:r>
              <a:rPr lang="en" sz="2091" dirty="0"/>
              <a:t>Ramps must be less than 1:12 (12 horizontal units by 1 vertical unit).</a:t>
            </a:r>
            <a:endParaRPr sz="2091" dirty="0"/>
          </a:p>
          <a:p>
            <a:pPr marL="438716" indent="-342900">
              <a:lnSpc>
                <a:spcPct val="85000"/>
              </a:lnSpc>
              <a:buClr>
                <a:schemeClr val="lt1"/>
              </a:buClr>
              <a:buSzPts val="2091"/>
              <a:buFont typeface="Arial" panose="020B0604020202020204" pitchFamily="34" charset="0"/>
              <a:buChar char="•"/>
            </a:pPr>
            <a:r>
              <a:rPr lang="en" sz="2091" dirty="0"/>
              <a:t>Measure vertical changes of at least ¼ inches over any joint or crack.</a:t>
            </a:r>
            <a:endParaRPr sz="2091" dirty="0"/>
          </a:p>
          <a:p>
            <a:pPr marL="800100" indent="-342900">
              <a:lnSpc>
                <a:spcPct val="95000"/>
              </a:lnSpc>
              <a:spcBef>
                <a:spcPts val="1200"/>
              </a:spcBef>
              <a:buSzPts val="770"/>
              <a:buFont typeface="Arial" panose="020B0604020202020204" pitchFamily="34" charset="0"/>
              <a:buChar char="•"/>
            </a:pPr>
            <a:r>
              <a:rPr lang="en" sz="2042" dirty="0"/>
              <a:t>The rover was able to correctly gauge and collect data from the electronic level–accurate to 0.5 degrees. Meaning we are able to gauge ADA compliance</a:t>
            </a:r>
            <a:endParaRPr sz="2042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91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1297500" y="390443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1: Future Goal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1"/>
          </p:nvPr>
        </p:nvSpPr>
        <p:spPr>
          <a:xfrm>
            <a:off x="1297500" y="14639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Ensure the accuracy of bed-mounted level to account for changes in the rover itself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Currently, cannot automate this process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Idea for future teams: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Measure the slope of the floor beneath the rover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Measure the slope from the bed itself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Account for the difference between the two when polling measurements</a:t>
            </a:r>
            <a:endParaRPr sz="200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16</TotalTime>
  <Words>1266</Words>
  <Application>Microsoft Office PowerPoint</Application>
  <PresentationFormat>On-screen Show (16:9)</PresentationFormat>
  <Paragraphs>195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Parallax</vt:lpstr>
      <vt:lpstr>BOE Sidewalk Assessment System</vt:lpstr>
      <vt:lpstr>Team Members and Roles:</vt:lpstr>
      <vt:lpstr>Team Roles: </vt:lpstr>
      <vt:lpstr>Project Overview </vt:lpstr>
      <vt:lpstr>Task 1: Sidewalk Verification / Rover Calibration</vt:lpstr>
      <vt:lpstr>Task 1: Measurement Verification</vt:lpstr>
      <vt:lpstr>Task 1: Problems Encountered and Solutions</vt:lpstr>
      <vt:lpstr>Task 1: Sidewalks and ADA Compliance</vt:lpstr>
      <vt:lpstr>Task 1: Future Goal</vt:lpstr>
      <vt:lpstr>Task 2: Updating Movement Software</vt:lpstr>
      <vt:lpstr>Task 2: Summary</vt:lpstr>
      <vt:lpstr>Task 2: Why Make the Change?</vt:lpstr>
      <vt:lpstr>Task 2: The Benefits of the Magni Silver</vt:lpstr>
      <vt:lpstr>Task 2: Old Controller UI</vt:lpstr>
      <vt:lpstr>Task 2: New Controller UI</vt:lpstr>
      <vt:lpstr>Task 3: Horizontal &amp; Vertical Displacement Measurement</vt:lpstr>
      <vt:lpstr>Task 3: Task Description and Requirements</vt:lpstr>
      <vt:lpstr>Task 3: Design/Approach</vt:lpstr>
      <vt:lpstr>Task 3: Code/Environment and Considerations</vt:lpstr>
      <vt:lpstr>Task 3: Results</vt:lpstr>
      <vt:lpstr>Task 3: Graphing</vt:lpstr>
      <vt:lpstr>Task 4: Hillside Prioritization Application</vt:lpstr>
      <vt:lpstr>Task 4: Task Overview </vt:lpstr>
      <vt:lpstr>Task 4: Dynamic Analytics API</vt:lpstr>
      <vt:lpstr>Task 4: Graphs and Charts</vt:lpstr>
      <vt:lpstr>Task 4 - D3 SVG Vs D3 Canvas </vt:lpstr>
      <vt:lpstr>Task 4 - Scatterplot Functionality</vt:lpstr>
      <vt:lpstr>Task 4: Leaflet Streetview Map</vt:lpstr>
      <vt:lpstr>Task 4 - Frontend Development Technologies:    </vt:lpstr>
      <vt:lpstr>Extensions and Considerations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 Sidewalk Assessment System</dc:title>
  <cp:lastModifiedBy>Chang, Joshua</cp:lastModifiedBy>
  <cp:revision>19</cp:revision>
  <dcterms:modified xsi:type="dcterms:W3CDTF">2023-05-05T05:03:41Z</dcterms:modified>
</cp:coreProperties>
</file>