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Manrope"/>
      <p:regular r:id="rId48"/>
      <p:bold r:id="rId49"/>
    </p:embeddedFont>
    <p:embeddedFont>
      <p:font typeface="Bebas Neue"/>
      <p:regular r:id="rId50"/>
    </p:embeddedFont>
    <p:embeddedFont>
      <p:font typeface="Inter Tight"/>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Pablo Settecas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anrope-regular.fntdata"/><Relationship Id="rId47" Type="http://schemas.openxmlformats.org/officeDocument/2006/relationships/slide" Target="slides/slide42.xml"/><Relationship Id="rId49" Type="http://schemas.openxmlformats.org/officeDocument/2006/relationships/font" Target="fonts/Manrope-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InterTight-regular.fntdata"/><Relationship Id="rId50" Type="http://schemas.openxmlformats.org/officeDocument/2006/relationships/font" Target="fonts/BebasNeue-regular.fntdata"/><Relationship Id="rId53" Type="http://schemas.openxmlformats.org/officeDocument/2006/relationships/font" Target="fonts/InterTight-italic.fntdata"/><Relationship Id="rId52" Type="http://schemas.openxmlformats.org/officeDocument/2006/relationships/font" Target="fonts/InterTight-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InterTight-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28T18:45:39.580">
    <p:pos x="6000" y="0"/>
    <p:text>Do we need to cover Docker? If so, then you want to introduce it as a a very important industry standard. It's not just a tool. Also, how does this project use Docker, and/or why?</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4-28T18:25:34.544">
    <p:pos x="6000" y="0"/>
    <p:text>I suggest playing a video instead of a still picture. Also, describe the "Navstars" as the satellites, not "satellites data"</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4-28T19:06:01.687">
    <p:pos x="6000" y="0"/>
    <p:text>I would mention that this is one part of the pipeline. If you want you can even show the pipeline to remind the audience. Also, take your time describing each piece in this diagram.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18c1b6e7d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18c1b6e7d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3b712dbfee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3b712dbfee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e19187c79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e19187c79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3b109d2dc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3b109d2dc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3780ee5c0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3780ee5c0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3b712dbfee_9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3b712dbfee_9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intro :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andrew jarmin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richard bailon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what we had to do as data engineers on this project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 main </a:t>
            </a:r>
            <a:r>
              <a:rPr lang="en" sz="1000">
                <a:solidFill>
                  <a:schemeClr val="dk1"/>
                </a:solidFill>
              </a:rPr>
              <a:t>problem we are facing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3a5414ef6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3a5414ef6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talk about the main goal / main objective as data engineers on this project - </a:t>
            </a:r>
            <a:endParaRPr/>
          </a:p>
          <a:p>
            <a:pPr indent="0" lvl="0" marL="0" rtl="0" algn="l">
              <a:spcBef>
                <a:spcPts val="0"/>
              </a:spcBef>
              <a:spcAft>
                <a:spcPts val="0"/>
              </a:spcAft>
              <a:buNone/>
            </a:pPr>
            <a:r>
              <a:rPr lang="en"/>
              <a:t>figure out how to go from the raw TLE formatted data ( backend team ) to a fully functional .orb file</a:t>
            </a:r>
            <a:endParaRPr/>
          </a:p>
          <a:p>
            <a:pPr indent="0" lvl="0" marL="0" rtl="0" algn="l">
              <a:spcBef>
                <a:spcPts val="0"/>
              </a:spcBef>
              <a:spcAft>
                <a:spcPts val="0"/>
              </a:spcAft>
              <a:buNone/>
            </a:pPr>
            <a:r>
              <a:rPr lang="en"/>
              <a:t>and then containerize this process (for automation)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steps we took was to do SOAP </a:t>
            </a:r>
            <a:r>
              <a:rPr lang="en"/>
              <a:t>research,</a:t>
            </a:r>
            <a:r>
              <a:rPr lang="en"/>
              <a:t> to basically go inside this program itself and to figure out what makes a functional .orb file and how to produce the data that we’re looking for (like we said earlier, soap has many </a:t>
            </a:r>
            <a:r>
              <a:rPr lang="en"/>
              <a:t>analysis’s but we specifically want the DOP analysis. </a:t>
            </a:r>
            <a:endParaRPr/>
          </a:p>
          <a:p>
            <a:pPr indent="0" lvl="0" marL="0" rtl="0" algn="l">
              <a:spcBef>
                <a:spcPts val="0"/>
              </a:spcBef>
              <a:spcAft>
                <a:spcPts val="0"/>
              </a:spcAft>
              <a:buNone/>
            </a:pPr>
            <a:r>
              <a:rPr lang="en"/>
              <a:t>after a some research we found a lot of important predefined objects within the .orb file that we took note of.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epoch - value of time </a:t>
            </a:r>
            <a:endParaRPr/>
          </a:p>
          <a:p>
            <a:pPr indent="-298450" lvl="0" marL="457200" rtl="0" algn="l">
              <a:spcBef>
                <a:spcPts val="0"/>
              </a:spcBef>
              <a:spcAft>
                <a:spcPts val="0"/>
              </a:spcAft>
              <a:buSzPts val="1100"/>
              <a:buChar char="-"/>
            </a:pPr>
            <a:r>
              <a:rPr lang="en"/>
              <a:t>grid color plot  - main analysis output </a:t>
            </a:r>
            <a:endParaRPr/>
          </a:p>
          <a:p>
            <a:pPr indent="-298450" lvl="0" marL="457200" rtl="0" algn="l">
              <a:spcBef>
                <a:spcPts val="0"/>
              </a:spcBef>
              <a:spcAft>
                <a:spcPts val="0"/>
              </a:spcAft>
              <a:buSzPts val="1100"/>
              <a:buChar char="-"/>
            </a:pPr>
            <a:r>
              <a:rPr lang="en"/>
              <a:t>sensors - </a:t>
            </a:r>
            <a:endParaRPr/>
          </a:p>
          <a:p>
            <a:pPr indent="-298450" lvl="0" marL="457200" rtl="0" algn="l">
              <a:spcBef>
                <a:spcPts val="0"/>
              </a:spcBef>
              <a:spcAft>
                <a:spcPts val="0"/>
              </a:spcAft>
              <a:buSzPts val="1100"/>
              <a:buChar char="-"/>
            </a:pPr>
            <a:r>
              <a:rPr lang="en"/>
              <a:t>color scale (for values)</a:t>
            </a:r>
            <a:endParaRPr/>
          </a:p>
          <a:p>
            <a:pPr indent="-298450" lvl="0" marL="457200" rtl="0" algn="l">
              <a:spcBef>
                <a:spcPts val="0"/>
              </a:spcBef>
              <a:spcAft>
                <a:spcPts val="0"/>
              </a:spcAft>
              <a:buSzPts val="1100"/>
              <a:buChar char="-"/>
            </a:pPr>
            <a:r>
              <a:rPr lang="en"/>
              <a:t>satellite data -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1ed26dd57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1ed26dd57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this screen you can see a </a:t>
            </a:r>
            <a:endParaRPr/>
          </a:p>
          <a:p>
            <a:pPr indent="0" lvl="0" marL="0" rtl="0" algn="l">
              <a:spcBef>
                <a:spcPts val="0"/>
              </a:spcBef>
              <a:spcAft>
                <a:spcPts val="0"/>
              </a:spcAft>
              <a:buNone/>
            </a:pPr>
            <a:r>
              <a:rPr lang="en"/>
              <a:t>grid color plot ,  (Add legend) </a:t>
            </a:r>
            <a:endParaRPr/>
          </a:p>
          <a:p>
            <a:pPr indent="0" lvl="0" marL="0" rtl="0" algn="l">
              <a:spcBef>
                <a:spcPts val="0"/>
              </a:spcBef>
              <a:spcAft>
                <a:spcPts val="0"/>
              </a:spcAft>
              <a:buNone/>
            </a:pPr>
            <a:r>
              <a:rPr lang="en"/>
              <a:t>a colors scale for the grid, </a:t>
            </a:r>
            <a:endParaRPr/>
          </a:p>
          <a:p>
            <a:pPr indent="0" lvl="0" marL="0" rtl="0" algn="l">
              <a:spcBef>
                <a:spcPts val="0"/>
              </a:spcBef>
              <a:spcAft>
                <a:spcPts val="0"/>
              </a:spcAft>
              <a:buNone/>
            </a:pPr>
            <a:r>
              <a:rPr lang="en"/>
              <a:t>navstars (satellite data) </a:t>
            </a:r>
            <a:endParaRPr/>
          </a:p>
          <a:p>
            <a:pPr indent="0" lvl="0" marL="0" rtl="0" algn="l">
              <a:spcBef>
                <a:spcPts val="0"/>
              </a:spcBef>
              <a:spcAft>
                <a:spcPts val="0"/>
              </a:spcAft>
              <a:buNone/>
            </a:pPr>
            <a:r>
              <a:rPr lang="en"/>
              <a:t>and a sensor (LAAFB), </a:t>
            </a:r>
            <a:endParaRPr/>
          </a:p>
          <a:p>
            <a:pPr indent="0" lvl="0" marL="0" rtl="0" algn="l">
              <a:spcBef>
                <a:spcPts val="0"/>
              </a:spcBef>
              <a:spcAft>
                <a:spcPts val="0"/>
              </a:spcAft>
              <a:buNone/>
            </a:pPr>
            <a:r>
              <a:rPr lang="en"/>
              <a:t>analysis being used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you can see the amount of satellites in view of the sensor reflect on the dop values on the grid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create legend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 VIDEO INSTEAD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a demo of us using SOAP to visualize one of our .orb files that produces dop data. There are a couple of important objects to keep track of here, first the pink object </a:t>
            </a:r>
            <a:r>
              <a:rPr lang="en"/>
              <a:t>propagating</a:t>
            </a:r>
            <a:r>
              <a:rPr lang="en"/>
              <a:t> around earth (navstar), these navtars are </a:t>
            </a:r>
            <a:r>
              <a:rPr lang="en"/>
              <a:t>satellites</a:t>
            </a:r>
            <a:r>
              <a:rPr lang="en"/>
              <a:t> that we inputted from our TLE data. The next object is the yellow sensor, which is labeled LAAFB (los angeles air force base) this </a:t>
            </a:r>
            <a:r>
              <a:rPr lang="en"/>
              <a:t>object</a:t>
            </a:r>
            <a:r>
              <a:rPr lang="en"/>
              <a:t> acts as a gps sensor and when navstars are within view of this sensor it uses its </a:t>
            </a:r>
            <a:r>
              <a:rPr lang="en"/>
              <a:t>analysis</a:t>
            </a:r>
            <a:r>
              <a:rPr lang="en"/>
              <a:t> and produces the dop values across our grid. The color grid is the next important object in this </a:t>
            </a:r>
            <a:r>
              <a:rPr lang="en"/>
              <a:t>scenario</a:t>
            </a:r>
            <a:r>
              <a:rPr lang="en"/>
              <a:t> because when we export this grid contour we get our dop data values, as you can see on the right we have a color scale that matches the values of our dop, the higher value of dop will </a:t>
            </a:r>
            <a:r>
              <a:rPr lang="en"/>
              <a:t>result</a:t>
            </a:r>
            <a:r>
              <a:rPr lang="en"/>
              <a:t> in a red color, while the more </a:t>
            </a:r>
            <a:r>
              <a:rPr lang="en"/>
              <a:t>precise our satellites are, the lower the dop value resulting in a light green color contour. now i also want you to keep in mind the amount of satellites currently in view of that sensor. there are currently about 30 satellites in this scenario, but lets say we have a sensor that only targets 10 satellites? *next slide*</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navstar definition : The NAVSTAR Global Positioning System (GPS) is a constellation of 24 satellites developed, launched, and maintained by the United States Air Force that provides positioning, timing, and navigation signals free of charge to both military and civilian users worldwide.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1ed26dd574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1ed26dd57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same analysis but different dop data, this is using a different </a:t>
            </a:r>
            <a:r>
              <a:rPr lang="en"/>
              <a:t>constellation</a:t>
            </a:r>
            <a:r>
              <a:rPr lang="en"/>
              <a:t> called COSMOS (RUSSIAN) this video means the amount of </a:t>
            </a:r>
            <a:r>
              <a:rPr lang="en"/>
              <a:t>satellites</a:t>
            </a:r>
            <a:r>
              <a:rPr lang="en"/>
              <a:t> in view of our sensor correlates to the dop values on the grid, as you can barely see the </a:t>
            </a:r>
            <a:r>
              <a:rPr lang="en"/>
              <a:t>sensor is only targeting close to 3 satellites at a time resulting in very interesting contour analysis from SOAP.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 want you to note that the process…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it is too difficult to produce the values at an effective pace. which is why containerizing this process is very important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rPr lang="en"/>
              <a:t>that being said we figured out these were the most important objects that were defined in the .orb files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what we did next was to look at the specific orb files to figure out how to manipulate the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then basically gutted very specific areas within the orb file and then created scripts to manipulate the data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3780ee5c0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3780ee5c0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template by comparing it to madlib, word bank is the TLES from API team.  (Put the TEMPLATE.orb)</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215959058a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215959058a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FIne Details (template within a template, template for object)</a:t>
            </a:r>
            <a:endParaRPr/>
          </a:p>
          <a:p>
            <a:pPr indent="0" lvl="0" marL="0" rtl="0" algn="l">
              <a:spcBef>
                <a:spcPts val="0"/>
              </a:spcBef>
              <a:spcAft>
                <a:spcPts val="0"/>
              </a:spcAft>
              <a:buNone/>
            </a:pPr>
            <a:r>
              <a:rPr lang="en"/>
              <a:t>Where sat data actually gets plugged into to create object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215959058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215959058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396b81e9e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396b81e9e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How we went about creating the ORB files for the other </a:t>
            </a:r>
            <a:r>
              <a:rPr lang="en"/>
              <a:t>constellations. Using a for loop to create new files with different names so they do not overwrite. N times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3b43d8a78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3b43d8a78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of tle data being pulled from the api calls</a:t>
            </a:r>
            <a:endParaRPr/>
          </a:p>
          <a:p>
            <a:pPr indent="0" lvl="0" marL="0" rtl="0" algn="l">
              <a:spcBef>
                <a:spcPts val="0"/>
              </a:spcBef>
              <a:spcAft>
                <a:spcPts val="0"/>
              </a:spcAft>
              <a:buNone/>
            </a:pPr>
            <a:r>
              <a:rPr lang="en"/>
              <a:t>(Zoom in, call out) </a:t>
            </a:r>
            <a:endParaRPr/>
          </a:p>
          <a:p>
            <a:pPr indent="0" lvl="0" marL="0" rtl="0" algn="l">
              <a:spcBef>
                <a:spcPts val="0"/>
              </a:spcBef>
              <a:spcAft>
                <a:spcPts val="0"/>
              </a:spcAft>
              <a:buNone/>
            </a:pPr>
            <a:r>
              <a:rPr lang="en"/>
              <a:t>the box highlights one </a:t>
            </a:r>
            <a:r>
              <a:rPr lang="en"/>
              <a:t>satellite</a:t>
            </a: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1ed26dd57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1ed26dd57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of what that transformation into the .orb files would look like…</a:t>
            </a:r>
            <a:endParaRPr/>
          </a:p>
          <a:p>
            <a:pPr indent="0" lvl="0" marL="0" rtl="0" algn="l">
              <a:spcBef>
                <a:spcPts val="0"/>
              </a:spcBef>
              <a:spcAft>
                <a:spcPts val="0"/>
              </a:spcAft>
              <a:buNone/>
            </a:pPr>
            <a:r>
              <a:rPr lang="en"/>
              <a:t>going from TLE -&gt; .orb file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template looks after being filled in (chunks of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box highlights one satellite after it has been formatted for SOAP to use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3a5414ef6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3a5414ef60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step we wanted to accomplish was to dockerize this whole process</a:t>
            </a:r>
            <a:endParaRPr/>
          </a:p>
          <a:p>
            <a:pPr indent="0" lvl="0" marL="0" rtl="0" algn="l">
              <a:spcBef>
                <a:spcPts val="0"/>
              </a:spcBef>
              <a:spcAft>
                <a:spcPts val="0"/>
              </a:spcAft>
              <a:buNone/>
            </a:pPr>
            <a:r>
              <a:rPr lang="en"/>
              <a:t>*soap is a complex and confidential program, we needed to download the binaries of the application</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e19187c79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e19187c79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Ginez</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2120882152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2120882152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Ginez</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3780ee5c0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3780ee5c0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solutions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3b712dbfee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3b712dbfee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influx potentially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e19187c79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e19187c79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Added recording of the backend. Merge with front end recording when front end is available.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215959058a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215959058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Spend some time here and explain it well</a:t>
            </a:r>
            <a:endParaRPr/>
          </a:p>
          <a:p>
            <a:pPr indent="0" lvl="0" marL="0" rtl="0" algn="l">
              <a:spcBef>
                <a:spcPts val="0"/>
              </a:spcBef>
              <a:spcAft>
                <a:spcPts val="0"/>
              </a:spcAft>
              <a:buNone/>
            </a:pPr>
            <a:r>
              <a:rPr lang="en"/>
              <a:t>Some notes</a:t>
            </a:r>
            <a:endParaRPr/>
          </a:p>
          <a:p>
            <a:pPr indent="0" lvl="0" marL="457200" rtl="0" algn="l">
              <a:spcBef>
                <a:spcPts val="0"/>
              </a:spcBef>
              <a:spcAft>
                <a:spcPts val="0"/>
              </a:spcAft>
              <a:buNone/>
            </a:pPr>
            <a:r>
              <a:rPr lang="en"/>
              <a:t>• Looking back at the full pipeline of our project, the final section of the pipeline is the front end visualization that will tie everything together</a:t>
            </a:r>
            <a:endParaRPr/>
          </a:p>
          <a:p>
            <a:pPr indent="0" lvl="0" marL="457200" rtl="0" algn="l">
              <a:spcBef>
                <a:spcPts val="0"/>
              </a:spcBef>
              <a:spcAft>
                <a:spcPts val="0"/>
              </a:spcAft>
              <a:buNone/>
            </a:pPr>
            <a:r>
              <a:rPr lang="en"/>
              <a:t>• </a:t>
            </a:r>
            <a:r>
              <a:rPr b="1" lang="en"/>
              <a:t>Review full pipeline to tie people back in, and those who are confused </a:t>
            </a:r>
            <a:endParaRPr b="1"/>
          </a:p>
          <a:p>
            <a:pPr indent="0" lvl="0" marL="457200" rtl="0" algn="l">
              <a:spcBef>
                <a:spcPts val="0"/>
              </a:spcBef>
              <a:spcAft>
                <a:spcPts val="0"/>
              </a:spcAft>
              <a:buNone/>
            </a:pPr>
            <a:r>
              <a:rPr lang="en"/>
              <a:t>• With this visualization complete, we essentially have created an </a:t>
            </a:r>
            <a:r>
              <a:rPr lang="en"/>
              <a:t>automatic (containerized) SOAP application</a:t>
            </a:r>
            <a:endParaRPr/>
          </a:p>
          <a:p>
            <a:pPr indent="0" lvl="0" marL="457200" rtl="0" algn="l">
              <a:spcBef>
                <a:spcPts val="0"/>
              </a:spcBef>
              <a:spcAft>
                <a:spcPts val="0"/>
              </a:spcAft>
              <a:buNone/>
            </a:pPr>
            <a:r>
              <a:rPr lang="en"/>
              <a:t>• We will go into what we were tasked to do for this web application, and what we were able to accomplish</a:t>
            </a:r>
            <a:endParaRPr/>
          </a:p>
          <a:p>
            <a:pPr indent="0" lvl="0" marL="45720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20dd09bc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20dd09bc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Introduce better,clear,why WOW factor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3b712dbfee_1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3b712dbfee_1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notes</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2120882152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2120882152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What we used to create web application</a:t>
            </a:r>
            <a:endParaRPr/>
          </a:p>
          <a:p>
            <a:pPr indent="-298450" lvl="1" marL="914400" rtl="0" algn="l">
              <a:spcBef>
                <a:spcPts val="0"/>
              </a:spcBef>
              <a:spcAft>
                <a:spcPts val="0"/>
              </a:spcAft>
              <a:buSzPts val="1100"/>
              <a:buChar char="○"/>
            </a:pPr>
            <a:r>
              <a:rPr lang="en"/>
              <a:t>Flask</a:t>
            </a:r>
            <a:endParaRPr/>
          </a:p>
          <a:p>
            <a:pPr indent="-298450" lvl="1" marL="914400" rtl="0" algn="l">
              <a:spcBef>
                <a:spcPts val="0"/>
              </a:spcBef>
              <a:spcAft>
                <a:spcPts val="0"/>
              </a:spcAft>
              <a:buSzPts val="1100"/>
              <a:buChar char="○"/>
            </a:pPr>
            <a:r>
              <a:rPr lang="en"/>
              <a:t>D3.js</a:t>
            </a:r>
            <a:endParaRPr/>
          </a:p>
          <a:p>
            <a:pPr indent="-298450" lvl="1" marL="914400" rtl="0" algn="l">
              <a:spcBef>
                <a:spcPts val="0"/>
              </a:spcBef>
              <a:spcAft>
                <a:spcPts val="0"/>
              </a:spcAft>
              <a:buSzPts val="1100"/>
              <a:buChar char="○"/>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3780ee5c0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3780ee5c0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be removed once live demo is ready</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Maybe this can be kept? Quick </a:t>
            </a:r>
            <a:r>
              <a:rPr lang="en"/>
              <a:t>comparison</a:t>
            </a:r>
            <a:r>
              <a:rPr lang="en"/>
              <a:t> between our web application and SOAP. (Or include in live demo)</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3e696bc388_9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3e696bc388_9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2120882152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2120882152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3b712dbfee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3b712dbfee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 will pass it on to Cesar, to talk about how we plan to finish up the project in our future work.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3b712dbfee_1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3b712dbfee_1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For Future Work we want to able query data from influxDB for any given day or time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As well for our web application to be able to use more of the data that is in influxdb. For example, if we can retrieve the individual satellite names and locations, we can display where each satellite is in orbit at any given time and its coverage.</a:t>
            </a:r>
            <a:endParaRPr/>
          </a:p>
          <a:p>
            <a:pPr indent="-298450" lvl="1" marL="914400" rtl="0" algn="l">
              <a:spcBef>
                <a:spcPts val="0"/>
              </a:spcBef>
              <a:spcAft>
                <a:spcPts val="0"/>
              </a:spcAft>
              <a:buSzPts val="1100"/>
              <a:buChar char="-"/>
            </a:pPr>
            <a:r>
              <a:rPr lang="en"/>
              <a:t>This will allow us to improve efficiency by seeing which corresponding satellites are orbiting in a red area (high dop area)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2124f37b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2124f37b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improvement to our web application is that we want to  </a:t>
            </a:r>
            <a:endParaRPr/>
          </a:p>
          <a:p>
            <a:pPr indent="0" lvl="0" marL="0" rtl="0" algn="l">
              <a:spcBef>
                <a:spcPts val="0"/>
              </a:spcBef>
              <a:spcAft>
                <a:spcPts val="0"/>
              </a:spcAft>
              <a:buNone/>
            </a:pPr>
            <a:r>
              <a:rPr lang="en"/>
              <a:t>Visualize the data on a globe instead of on a flat map</a:t>
            </a:r>
            <a:endParaRPr/>
          </a:p>
          <a:p>
            <a:pPr indent="-298450" lvl="0" marL="457200" rtl="0" algn="l">
              <a:spcBef>
                <a:spcPts val="0"/>
              </a:spcBef>
              <a:spcAft>
                <a:spcPts val="0"/>
              </a:spcAft>
              <a:buSzPts val="1100"/>
              <a:buChar char="-"/>
            </a:pPr>
            <a:r>
              <a:rPr lang="en"/>
              <a:t>Doing this will be much more visually appealing </a:t>
            </a:r>
            <a:endParaRPr/>
          </a:p>
          <a:p>
            <a:pPr indent="-298450" lvl="0" marL="457200" rtl="0" algn="l">
              <a:spcBef>
                <a:spcPts val="0"/>
              </a:spcBef>
              <a:spcAft>
                <a:spcPts val="0"/>
              </a:spcAft>
              <a:buSzPts val="1100"/>
              <a:buChar char="-"/>
            </a:pPr>
            <a:r>
              <a:rPr lang="en"/>
              <a:t>Make it easier to analyze the data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20dd09bcc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20dd09bcc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3780ee5c0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3780ee5c0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Follow</a:t>
            </a:r>
            <a:r>
              <a:rPr lang="en"/>
              <a:t> up with the solution (Same slide) we found the solution!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4072739ea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4072739ea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notes: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soap is “Satellite Orbit Analysis Program”  an interactive three-dimensional orbit visualization and analysis software made by aerospace (manually build satellite scenarios)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*capable of simulating and predicting relative motion with </a:t>
            </a:r>
            <a:r>
              <a:rPr lang="en">
                <a:solidFill>
                  <a:schemeClr val="dk1"/>
                </a:solidFill>
              </a:rPr>
              <a:t>satellites</a:t>
            </a:r>
            <a:r>
              <a:rPr lang="en">
                <a:solidFill>
                  <a:schemeClr val="dk1"/>
                </a:solidFill>
              </a:rPr>
              <a:t>, groundstations, </a:t>
            </a:r>
            <a:r>
              <a:rPr lang="en">
                <a:solidFill>
                  <a:schemeClr val="dk1"/>
                </a:solidFill>
              </a:rPr>
              <a:t>vehicles</a:t>
            </a:r>
            <a:r>
              <a:rPr lang="en">
                <a:solidFill>
                  <a:schemeClr val="dk1"/>
                </a:solidFill>
              </a:rPr>
              <a:t>, aircrafts, and other objects that </a:t>
            </a:r>
            <a:r>
              <a:rPr lang="en">
                <a:solidFill>
                  <a:schemeClr val="dk1"/>
                </a:solidFill>
              </a:rPr>
              <a:t>propagate</a:t>
            </a:r>
            <a:r>
              <a:rPr lang="en">
                <a:solidFill>
                  <a:schemeClr val="dk1"/>
                </a:solidFill>
              </a:rPr>
              <a:t> around earth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capable of producing up to 150+ different analysis types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two ways to use SOAP (the GUI way &amp; automated way)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3a90383f6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3a90383f6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Focus more on this!! -Pedro</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3780ee5c0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3780ee5c0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e19187c792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1e19187c792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19fd20008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19fd20008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2min video of SOAP running a demo orb file and visualizing PDOP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includes objects -	satellites </a:t>
            </a:r>
            <a:endParaRPr>
              <a:solidFill>
                <a:schemeClr val="dk1"/>
              </a:solidFill>
            </a:endParaRPr>
          </a:p>
          <a:p>
            <a:pPr indent="0" lvl="0" marL="914400" rtl="0" algn="l">
              <a:spcBef>
                <a:spcPts val="0"/>
              </a:spcBef>
              <a:spcAft>
                <a:spcPts val="0"/>
              </a:spcAft>
              <a:buClr>
                <a:schemeClr val="dk1"/>
              </a:buClr>
              <a:buSzPts val="1100"/>
              <a:buFont typeface="Arial"/>
              <a:buNone/>
            </a:pPr>
            <a:r>
              <a:rPr lang="en">
                <a:solidFill>
                  <a:schemeClr val="dk1"/>
                </a:solidFill>
              </a:rPr>
              <a:t>	4 view senarios - all showing the same thing (2 being a data table) </a:t>
            </a:r>
            <a:endParaRPr>
              <a:solidFill>
                <a:schemeClr val="dk1"/>
              </a:solidFill>
            </a:endParaRPr>
          </a:p>
          <a:p>
            <a:pPr indent="0" lvl="0" marL="914400" rtl="0" algn="l">
              <a:spcBef>
                <a:spcPts val="0"/>
              </a:spcBef>
              <a:spcAft>
                <a:spcPts val="0"/>
              </a:spcAft>
              <a:buClr>
                <a:schemeClr val="dk1"/>
              </a:buClr>
              <a:buSzPts val="1100"/>
              <a:buFont typeface="Arial"/>
              <a:buNone/>
            </a:pPr>
            <a:r>
              <a:rPr lang="en">
                <a:solidFill>
                  <a:schemeClr val="dk1"/>
                </a:solidFill>
              </a:rPr>
              <a:t>	middle one showing pdop color scale, the colors in relation to the analysis data output 0 being green and precise, to high numbers being red and not precise </a:t>
            </a:r>
            <a:endParaRPr>
              <a:solidFill>
                <a:schemeClr val="dk1"/>
              </a:solidFill>
            </a:endParaRPr>
          </a:p>
          <a:p>
            <a:pPr indent="0" lvl="0" marL="914400" rtl="0" algn="l">
              <a:spcBef>
                <a:spcPts val="0"/>
              </a:spcBef>
              <a:spcAft>
                <a:spcPts val="0"/>
              </a:spcAft>
              <a:buClr>
                <a:schemeClr val="dk1"/>
              </a:buClr>
              <a:buSzPts val="1100"/>
              <a:buFont typeface="Arial"/>
              <a:buNone/>
            </a:pPr>
            <a:r>
              <a:t/>
            </a:r>
            <a:endParaRPr>
              <a:solidFill>
                <a:schemeClr val="dk1"/>
              </a:solidFill>
            </a:endParaRPr>
          </a:p>
          <a:p>
            <a:pPr indent="0" lvl="0" marL="914400" rtl="0" algn="l">
              <a:spcBef>
                <a:spcPts val="0"/>
              </a:spcBef>
              <a:spcAft>
                <a:spcPts val="0"/>
              </a:spcAft>
              <a:buClr>
                <a:schemeClr val="dk1"/>
              </a:buClr>
              <a:buSzPts val="1100"/>
              <a:buFont typeface="Arial"/>
              <a:buNone/>
            </a:pPr>
            <a:r>
              <a:rPr lang="en">
                <a:solidFill>
                  <a:schemeClr val="dk1"/>
                </a:solidFill>
              </a:rPr>
              <a:t>	LAAFB (los angeles air force base) sensor </a:t>
            </a:r>
            <a:endParaRPr>
              <a:solidFill>
                <a:schemeClr val="dk1"/>
              </a:solidFill>
            </a:endParaRPr>
          </a:p>
          <a:p>
            <a:pPr indent="0" lvl="0" marL="914400" rtl="0" algn="l">
              <a:spcBef>
                <a:spcPts val="0"/>
              </a:spcBef>
              <a:spcAft>
                <a:spcPts val="0"/>
              </a:spcAft>
              <a:buClr>
                <a:schemeClr val="dk1"/>
              </a:buClr>
              <a:buSzPts val="1100"/>
              <a:buFont typeface="Arial"/>
              <a:buNone/>
            </a:pPr>
            <a:r>
              <a:rPr lang="en">
                <a:solidFill>
                  <a:schemeClr val="dk1"/>
                </a:solidFill>
              </a:rPr>
              <a:t>	pdop analysis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color scale view grid contour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DESCRIBE WHAT IS GOIN 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Spell out first time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19fd20008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19fd20008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**Industry Standard**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215959058a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215959058a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215959058a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215959058a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0" name="Google Shape;10;p2"/>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13225" y="995300"/>
            <a:ext cx="6064200" cy="2343300"/>
          </a:xfrm>
          <a:prstGeom prst="rect">
            <a:avLst/>
          </a:prstGeom>
        </p:spPr>
        <p:txBody>
          <a:bodyPr anchorCtr="0" anchor="b" bIns="91425" lIns="91425" spcFirstLastPara="1" rIns="91425" wrap="square" tIns="91425">
            <a:noAutofit/>
          </a:bodyPr>
          <a:lstStyle>
            <a:lvl1pPr lv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2" name="Google Shape;12;p2"/>
          <p:cNvSpPr txBox="1"/>
          <p:nvPr>
            <p:ph idx="1" type="subTitle"/>
          </p:nvPr>
        </p:nvSpPr>
        <p:spPr>
          <a:xfrm>
            <a:off x="713225" y="3465075"/>
            <a:ext cx="2319000" cy="683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 name="Shape 54"/>
        <p:cNvGrpSpPr/>
        <p:nvPr/>
      </p:nvGrpSpPr>
      <p:grpSpPr>
        <a:xfrm>
          <a:off x="0" y="0"/>
          <a:ext cx="0" cy="0"/>
          <a:chOff x="0" y="0"/>
          <a:chExt cx="0" cy="0"/>
        </a:xfrm>
      </p:grpSpPr>
      <p:pic>
        <p:nvPicPr>
          <p:cNvPr id="55" name="Google Shape;55;p11"/>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56" name="Google Shape;56;p11"/>
          <p:cNvSpPr/>
          <p:nvPr>
            <p:ph idx="2" type="pic"/>
          </p:nvPr>
        </p:nvSpPr>
        <p:spPr>
          <a:xfrm>
            <a:off x="278625" y="275707"/>
            <a:ext cx="2274300" cy="4592100"/>
          </a:xfrm>
          <a:prstGeom prst="rect">
            <a:avLst/>
          </a:prstGeom>
          <a:noFill/>
          <a:ln cap="flat" cmpd="sng" w="19050">
            <a:solidFill>
              <a:schemeClr val="lt1"/>
            </a:solidFill>
            <a:prstDash val="solid"/>
            <a:round/>
            <a:headEnd len="sm" w="sm" type="none"/>
            <a:tailEnd len="sm" w="sm" type="none"/>
          </a:ln>
        </p:spPr>
      </p:sp>
      <p:sp>
        <p:nvSpPr>
          <p:cNvPr id="57" name="Google Shape;57;p11"/>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txBox="1"/>
          <p:nvPr>
            <p:ph idx="1" type="subTitle"/>
          </p:nvPr>
        </p:nvSpPr>
        <p:spPr>
          <a:xfrm>
            <a:off x="4571875" y="2742153"/>
            <a:ext cx="2319000" cy="68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9" name="Google Shape;59;p11"/>
          <p:cNvSpPr txBox="1"/>
          <p:nvPr>
            <p:ph hasCustomPrompt="1" type="title"/>
          </p:nvPr>
        </p:nvSpPr>
        <p:spPr>
          <a:xfrm>
            <a:off x="4571875" y="1653400"/>
            <a:ext cx="3858900" cy="9807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0" name="Shape 6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61" name="Shape 61"/>
        <p:cNvGrpSpPr/>
        <p:nvPr/>
      </p:nvGrpSpPr>
      <p:grpSpPr>
        <a:xfrm>
          <a:off x="0" y="0"/>
          <a:ext cx="0" cy="0"/>
          <a:chOff x="0" y="0"/>
          <a:chExt cx="0" cy="0"/>
        </a:xfrm>
      </p:grpSpPr>
      <p:pic>
        <p:nvPicPr>
          <p:cNvPr id="62" name="Google Shape;62;p13"/>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63" name="Google Shape;63;p13"/>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65" name="Google Shape;65;p13"/>
          <p:cNvSpPr txBox="1"/>
          <p:nvPr>
            <p:ph idx="1" type="subTitle"/>
          </p:nvPr>
        </p:nvSpPr>
        <p:spPr>
          <a:xfrm>
            <a:off x="1626732" y="2109129"/>
            <a:ext cx="230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 name="Google Shape;66;p13"/>
          <p:cNvSpPr txBox="1"/>
          <p:nvPr>
            <p:ph hasCustomPrompt="1" idx="2" type="title"/>
          </p:nvPr>
        </p:nvSpPr>
        <p:spPr>
          <a:xfrm>
            <a:off x="713227" y="1747743"/>
            <a:ext cx="785400" cy="934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p:nvPr>
            <p:ph idx="3" type="subTitle"/>
          </p:nvPr>
        </p:nvSpPr>
        <p:spPr>
          <a:xfrm>
            <a:off x="1626732" y="1747754"/>
            <a:ext cx="2305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8" name="Google Shape;68;p13"/>
          <p:cNvSpPr txBox="1"/>
          <p:nvPr>
            <p:ph idx="4" type="subTitle"/>
          </p:nvPr>
        </p:nvSpPr>
        <p:spPr>
          <a:xfrm>
            <a:off x="1626732" y="3637437"/>
            <a:ext cx="230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 name="Google Shape;69;p13"/>
          <p:cNvSpPr txBox="1"/>
          <p:nvPr>
            <p:ph hasCustomPrompt="1" idx="5" type="title"/>
          </p:nvPr>
        </p:nvSpPr>
        <p:spPr>
          <a:xfrm>
            <a:off x="713227" y="3276061"/>
            <a:ext cx="785400" cy="934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p:nvPr>
            <p:ph idx="6" type="subTitle"/>
          </p:nvPr>
        </p:nvSpPr>
        <p:spPr>
          <a:xfrm>
            <a:off x="1626732" y="3276062"/>
            <a:ext cx="2305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1" name="Google Shape;71;p13"/>
          <p:cNvSpPr txBox="1"/>
          <p:nvPr>
            <p:ph idx="7" type="subTitle"/>
          </p:nvPr>
        </p:nvSpPr>
        <p:spPr>
          <a:xfrm>
            <a:off x="5485507" y="2109129"/>
            <a:ext cx="230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2" name="Google Shape;72;p13"/>
          <p:cNvSpPr txBox="1"/>
          <p:nvPr>
            <p:ph hasCustomPrompt="1" idx="8" type="title"/>
          </p:nvPr>
        </p:nvSpPr>
        <p:spPr>
          <a:xfrm>
            <a:off x="4572001" y="1747743"/>
            <a:ext cx="785400" cy="934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p:nvPr>
            <p:ph idx="9" type="subTitle"/>
          </p:nvPr>
        </p:nvSpPr>
        <p:spPr>
          <a:xfrm>
            <a:off x="5485507" y="1747754"/>
            <a:ext cx="2305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4" name="Google Shape;74;p13"/>
          <p:cNvSpPr txBox="1"/>
          <p:nvPr>
            <p:ph idx="13" type="subTitle"/>
          </p:nvPr>
        </p:nvSpPr>
        <p:spPr>
          <a:xfrm>
            <a:off x="5485507" y="3637437"/>
            <a:ext cx="230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 name="Google Shape;75;p13"/>
          <p:cNvSpPr txBox="1"/>
          <p:nvPr>
            <p:ph hasCustomPrompt="1" idx="14" type="title"/>
          </p:nvPr>
        </p:nvSpPr>
        <p:spPr>
          <a:xfrm>
            <a:off x="4572001" y="3276061"/>
            <a:ext cx="785400" cy="934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p:nvPr>
            <p:ph idx="15" type="subTitle"/>
          </p:nvPr>
        </p:nvSpPr>
        <p:spPr>
          <a:xfrm>
            <a:off x="5485507" y="3276062"/>
            <a:ext cx="2305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77" name="Shape 77"/>
        <p:cNvGrpSpPr/>
        <p:nvPr/>
      </p:nvGrpSpPr>
      <p:grpSpPr>
        <a:xfrm>
          <a:off x="0" y="0"/>
          <a:ext cx="0" cy="0"/>
          <a:chOff x="0" y="0"/>
          <a:chExt cx="0" cy="0"/>
        </a:xfrm>
      </p:grpSpPr>
      <p:pic>
        <p:nvPicPr>
          <p:cNvPr id="78" name="Google Shape;78;p14"/>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79" name="Google Shape;79;p14"/>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txBox="1"/>
          <p:nvPr>
            <p:ph type="ctrTitle"/>
          </p:nvPr>
        </p:nvSpPr>
        <p:spPr>
          <a:xfrm>
            <a:off x="2744025" y="656325"/>
            <a:ext cx="5686800" cy="9159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81" name="Google Shape;81;p14"/>
          <p:cNvSpPr txBox="1"/>
          <p:nvPr>
            <p:ph idx="1" type="subTitle"/>
          </p:nvPr>
        </p:nvSpPr>
        <p:spPr>
          <a:xfrm>
            <a:off x="2744025" y="1698700"/>
            <a:ext cx="5686800" cy="424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2" name="Google Shape;82;p14"/>
          <p:cNvSpPr txBox="1"/>
          <p:nvPr>
            <p:ph hasCustomPrompt="1" idx="2" type="title"/>
          </p:nvPr>
        </p:nvSpPr>
        <p:spPr>
          <a:xfrm>
            <a:off x="713225" y="997425"/>
            <a:ext cx="1362600" cy="8421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83" name="Google Shape;83;p14"/>
          <p:cNvSpPr/>
          <p:nvPr>
            <p:ph idx="3" type="pic"/>
          </p:nvPr>
        </p:nvSpPr>
        <p:spPr>
          <a:xfrm>
            <a:off x="275700" y="2571750"/>
            <a:ext cx="6567000" cy="2296200"/>
          </a:xfrm>
          <a:prstGeom prst="rect">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1">
    <p:spTree>
      <p:nvGrpSpPr>
        <p:cNvPr id="84" name="Shape 84"/>
        <p:cNvGrpSpPr/>
        <p:nvPr/>
      </p:nvGrpSpPr>
      <p:grpSpPr>
        <a:xfrm>
          <a:off x="0" y="0"/>
          <a:ext cx="0" cy="0"/>
          <a:chOff x="0" y="0"/>
          <a:chExt cx="0" cy="0"/>
        </a:xfrm>
      </p:grpSpPr>
      <p:pic>
        <p:nvPicPr>
          <p:cNvPr id="85" name="Google Shape;85;p15"/>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86" name="Google Shape;86;p15"/>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txBox="1"/>
          <p:nvPr>
            <p:ph type="ctrTitle"/>
          </p:nvPr>
        </p:nvSpPr>
        <p:spPr>
          <a:xfrm>
            <a:off x="2263875" y="2229700"/>
            <a:ext cx="6166800" cy="9159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88" name="Google Shape;88;p15"/>
          <p:cNvSpPr txBox="1"/>
          <p:nvPr>
            <p:ph idx="1" type="subTitle"/>
          </p:nvPr>
        </p:nvSpPr>
        <p:spPr>
          <a:xfrm>
            <a:off x="2263875" y="3272075"/>
            <a:ext cx="2319000" cy="68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9" name="Google Shape;89;p15"/>
          <p:cNvSpPr txBox="1"/>
          <p:nvPr>
            <p:ph hasCustomPrompt="1" idx="2" type="title"/>
          </p:nvPr>
        </p:nvSpPr>
        <p:spPr>
          <a:xfrm>
            <a:off x="2263875" y="1188337"/>
            <a:ext cx="1652100" cy="915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2">
    <p:spTree>
      <p:nvGrpSpPr>
        <p:cNvPr id="90" name="Shape 90"/>
        <p:cNvGrpSpPr/>
        <p:nvPr/>
      </p:nvGrpSpPr>
      <p:grpSpPr>
        <a:xfrm>
          <a:off x="0" y="0"/>
          <a:ext cx="0" cy="0"/>
          <a:chOff x="0" y="0"/>
          <a:chExt cx="0" cy="0"/>
        </a:xfrm>
      </p:grpSpPr>
      <p:pic>
        <p:nvPicPr>
          <p:cNvPr id="91" name="Google Shape;91;p16"/>
          <p:cNvPicPr preferRelativeResize="0"/>
          <p:nvPr/>
        </p:nvPicPr>
        <p:blipFill rotWithShape="1">
          <a:blip r:embed="rId2">
            <a:alphaModFix amt="65000"/>
          </a:blip>
          <a:srcRect b="15626" l="0" r="0" t="0"/>
          <a:stretch/>
        </p:blipFill>
        <p:spPr>
          <a:xfrm rot="10800000">
            <a:off x="0" y="0"/>
            <a:ext cx="9143999" cy="5143500"/>
          </a:xfrm>
          <a:prstGeom prst="rect">
            <a:avLst/>
          </a:prstGeom>
          <a:noFill/>
          <a:ln>
            <a:noFill/>
          </a:ln>
        </p:spPr>
      </p:pic>
      <p:sp>
        <p:nvSpPr>
          <p:cNvPr id="92" name="Google Shape;92;p16"/>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txBox="1"/>
          <p:nvPr>
            <p:ph type="ctrTitle"/>
          </p:nvPr>
        </p:nvSpPr>
        <p:spPr>
          <a:xfrm>
            <a:off x="3555997" y="2229700"/>
            <a:ext cx="4874700" cy="9159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94" name="Google Shape;94;p16"/>
          <p:cNvSpPr txBox="1"/>
          <p:nvPr>
            <p:ph idx="1" type="subTitle"/>
          </p:nvPr>
        </p:nvSpPr>
        <p:spPr>
          <a:xfrm>
            <a:off x="3556010" y="3272075"/>
            <a:ext cx="2319000" cy="68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95" name="Google Shape;95;p16"/>
          <p:cNvSpPr txBox="1"/>
          <p:nvPr>
            <p:ph hasCustomPrompt="1" idx="2" type="title"/>
          </p:nvPr>
        </p:nvSpPr>
        <p:spPr>
          <a:xfrm>
            <a:off x="3556010" y="1188337"/>
            <a:ext cx="1652100" cy="915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96" name="Google Shape;96;p16"/>
          <p:cNvSpPr/>
          <p:nvPr>
            <p:ph idx="3" type="pic"/>
          </p:nvPr>
        </p:nvSpPr>
        <p:spPr>
          <a:xfrm>
            <a:off x="277839" y="275707"/>
            <a:ext cx="2536800" cy="4592100"/>
          </a:xfrm>
          <a:prstGeom prst="rect">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7" name="Shape 97"/>
        <p:cNvGrpSpPr/>
        <p:nvPr/>
      </p:nvGrpSpPr>
      <p:grpSpPr>
        <a:xfrm>
          <a:off x="0" y="0"/>
          <a:ext cx="0" cy="0"/>
          <a:chOff x="0" y="0"/>
          <a:chExt cx="0" cy="0"/>
        </a:xfrm>
      </p:grpSpPr>
      <p:pic>
        <p:nvPicPr>
          <p:cNvPr id="98" name="Google Shape;98;p17"/>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99" name="Google Shape;99;p17"/>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txBox="1"/>
          <p:nvPr>
            <p:ph idx="1" type="subTitle"/>
          </p:nvPr>
        </p:nvSpPr>
        <p:spPr>
          <a:xfrm>
            <a:off x="713225" y="1154100"/>
            <a:ext cx="5073600" cy="2287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1" name="Google Shape;101;p17"/>
          <p:cNvSpPr txBox="1"/>
          <p:nvPr>
            <p:ph idx="2" type="subTitle"/>
          </p:nvPr>
        </p:nvSpPr>
        <p:spPr>
          <a:xfrm>
            <a:off x="713224" y="3504600"/>
            <a:ext cx="50736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04" name="Google Shape;104;p18"/>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txBox="1"/>
          <p:nvPr>
            <p:ph idx="1" type="subTitle"/>
          </p:nvPr>
        </p:nvSpPr>
        <p:spPr>
          <a:xfrm>
            <a:off x="720000" y="2775663"/>
            <a:ext cx="2811600" cy="1116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6" name="Google Shape;106;p18"/>
          <p:cNvSpPr/>
          <p:nvPr>
            <p:ph idx="2" type="pic"/>
          </p:nvPr>
        </p:nvSpPr>
        <p:spPr>
          <a:xfrm>
            <a:off x="5108450" y="275707"/>
            <a:ext cx="2536800" cy="4592100"/>
          </a:xfrm>
          <a:prstGeom prst="rect">
            <a:avLst/>
          </a:prstGeom>
          <a:noFill/>
          <a:ln cap="flat" cmpd="sng" w="19050">
            <a:solidFill>
              <a:schemeClr val="lt1"/>
            </a:solidFill>
            <a:prstDash val="solid"/>
            <a:round/>
            <a:headEnd len="sm" w="sm" type="none"/>
            <a:tailEnd len="sm" w="sm" type="none"/>
          </a:ln>
        </p:spPr>
      </p:sp>
      <p:sp>
        <p:nvSpPr>
          <p:cNvPr id="107" name="Google Shape;107;p18"/>
          <p:cNvSpPr txBox="1"/>
          <p:nvPr>
            <p:ph type="ctrTitle"/>
          </p:nvPr>
        </p:nvSpPr>
        <p:spPr>
          <a:xfrm>
            <a:off x="713225" y="1251538"/>
            <a:ext cx="3276600" cy="13254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08" name="Shape 108"/>
        <p:cNvGrpSpPr/>
        <p:nvPr/>
      </p:nvGrpSpPr>
      <p:grpSpPr>
        <a:xfrm>
          <a:off x="0" y="0"/>
          <a:ext cx="0" cy="0"/>
          <a:chOff x="0" y="0"/>
          <a:chExt cx="0" cy="0"/>
        </a:xfrm>
      </p:grpSpPr>
      <p:pic>
        <p:nvPicPr>
          <p:cNvPr id="109" name="Google Shape;109;p19"/>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10" name="Google Shape;110;p19"/>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txBox="1"/>
          <p:nvPr>
            <p:ph idx="1" type="subTitle"/>
          </p:nvPr>
        </p:nvSpPr>
        <p:spPr>
          <a:xfrm>
            <a:off x="719589" y="2588206"/>
            <a:ext cx="2641200" cy="1116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2" name="Google Shape;112;p19"/>
          <p:cNvSpPr txBox="1"/>
          <p:nvPr>
            <p:ph type="ctrTitle"/>
          </p:nvPr>
        </p:nvSpPr>
        <p:spPr>
          <a:xfrm>
            <a:off x="713225" y="1439000"/>
            <a:ext cx="2641200" cy="9504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13" name="Shape 113"/>
        <p:cNvGrpSpPr/>
        <p:nvPr/>
      </p:nvGrpSpPr>
      <p:grpSpPr>
        <a:xfrm>
          <a:off x="0" y="0"/>
          <a:ext cx="0" cy="0"/>
          <a:chOff x="0" y="0"/>
          <a:chExt cx="0" cy="0"/>
        </a:xfrm>
      </p:grpSpPr>
      <p:pic>
        <p:nvPicPr>
          <p:cNvPr id="114" name="Google Shape;114;p20"/>
          <p:cNvPicPr preferRelativeResize="0"/>
          <p:nvPr/>
        </p:nvPicPr>
        <p:blipFill rotWithShape="1">
          <a:blip r:embed="rId2">
            <a:alphaModFix amt="65000"/>
          </a:blip>
          <a:srcRect b="15626" l="0" r="0" t="0"/>
          <a:stretch/>
        </p:blipFill>
        <p:spPr>
          <a:xfrm flipH="1" rot="10800000">
            <a:off x="0" y="0"/>
            <a:ext cx="9143999" cy="5143500"/>
          </a:xfrm>
          <a:prstGeom prst="rect">
            <a:avLst/>
          </a:prstGeom>
          <a:noFill/>
          <a:ln>
            <a:noFill/>
          </a:ln>
        </p:spPr>
      </p:pic>
      <p:sp>
        <p:nvSpPr>
          <p:cNvPr id="115" name="Google Shape;115;p20"/>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0"/>
          <p:cNvSpPr txBox="1"/>
          <p:nvPr>
            <p:ph idx="1" type="subTitle"/>
          </p:nvPr>
        </p:nvSpPr>
        <p:spPr>
          <a:xfrm>
            <a:off x="5436975" y="2588206"/>
            <a:ext cx="2641200" cy="1116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20"/>
          <p:cNvSpPr txBox="1"/>
          <p:nvPr>
            <p:ph type="ctrTitle"/>
          </p:nvPr>
        </p:nvSpPr>
        <p:spPr>
          <a:xfrm>
            <a:off x="5430611" y="1439000"/>
            <a:ext cx="2641200" cy="9504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5" name="Google Shape;15;p3"/>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ctrTitle"/>
          </p:nvPr>
        </p:nvSpPr>
        <p:spPr>
          <a:xfrm>
            <a:off x="1180300" y="2229700"/>
            <a:ext cx="5395500" cy="9159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7" name="Google Shape;17;p3"/>
          <p:cNvSpPr txBox="1"/>
          <p:nvPr>
            <p:ph idx="1" type="subTitle"/>
          </p:nvPr>
        </p:nvSpPr>
        <p:spPr>
          <a:xfrm>
            <a:off x="1180300" y="3272069"/>
            <a:ext cx="2319000" cy="68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 name="Google Shape;18;p3"/>
          <p:cNvSpPr txBox="1"/>
          <p:nvPr>
            <p:ph hasCustomPrompt="1" idx="2" type="title"/>
          </p:nvPr>
        </p:nvSpPr>
        <p:spPr>
          <a:xfrm>
            <a:off x="1180300" y="1188331"/>
            <a:ext cx="1652100" cy="915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18" name="Shape 118"/>
        <p:cNvGrpSpPr/>
        <p:nvPr/>
      </p:nvGrpSpPr>
      <p:grpSpPr>
        <a:xfrm>
          <a:off x="0" y="0"/>
          <a:ext cx="0" cy="0"/>
          <a:chOff x="0" y="0"/>
          <a:chExt cx="0" cy="0"/>
        </a:xfrm>
      </p:grpSpPr>
      <p:pic>
        <p:nvPicPr>
          <p:cNvPr id="119" name="Google Shape;119;p21"/>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20" name="Google Shape;120;p21"/>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1"/>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22" name="Google Shape;122;p21"/>
          <p:cNvSpPr txBox="1"/>
          <p:nvPr>
            <p:ph idx="1" type="subTitle"/>
          </p:nvPr>
        </p:nvSpPr>
        <p:spPr>
          <a:xfrm>
            <a:off x="2071150" y="2042633"/>
            <a:ext cx="4860900" cy="639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21"/>
          <p:cNvSpPr txBox="1"/>
          <p:nvPr>
            <p:ph idx="2" type="subTitle"/>
          </p:nvPr>
        </p:nvSpPr>
        <p:spPr>
          <a:xfrm>
            <a:off x="2071158" y="1681259"/>
            <a:ext cx="4860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4" name="Google Shape;124;p21"/>
          <p:cNvSpPr txBox="1"/>
          <p:nvPr>
            <p:ph idx="3" type="subTitle"/>
          </p:nvPr>
        </p:nvSpPr>
        <p:spPr>
          <a:xfrm>
            <a:off x="2071150" y="3488809"/>
            <a:ext cx="4860900" cy="639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5" name="Google Shape;125;p21"/>
          <p:cNvSpPr txBox="1"/>
          <p:nvPr>
            <p:ph idx="4" type="subTitle"/>
          </p:nvPr>
        </p:nvSpPr>
        <p:spPr>
          <a:xfrm>
            <a:off x="2071152" y="3127421"/>
            <a:ext cx="4860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26" name="Shape 126"/>
        <p:cNvGrpSpPr/>
        <p:nvPr/>
      </p:nvGrpSpPr>
      <p:grpSpPr>
        <a:xfrm>
          <a:off x="0" y="0"/>
          <a:ext cx="0" cy="0"/>
          <a:chOff x="0" y="0"/>
          <a:chExt cx="0" cy="0"/>
        </a:xfrm>
      </p:grpSpPr>
      <p:pic>
        <p:nvPicPr>
          <p:cNvPr id="127" name="Google Shape;127;p22"/>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28" name="Google Shape;128;p22"/>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30" name="Google Shape;130;p22"/>
          <p:cNvSpPr txBox="1"/>
          <p:nvPr>
            <p:ph idx="1" type="subTitle"/>
          </p:nvPr>
        </p:nvSpPr>
        <p:spPr>
          <a:xfrm>
            <a:off x="4724400" y="1876575"/>
            <a:ext cx="3512100" cy="1915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1" name="Google Shape;131;p22"/>
          <p:cNvSpPr txBox="1"/>
          <p:nvPr>
            <p:ph idx="2" type="subTitle"/>
          </p:nvPr>
        </p:nvSpPr>
        <p:spPr>
          <a:xfrm>
            <a:off x="713225" y="1876575"/>
            <a:ext cx="3512100" cy="1915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32" name="Shape 132"/>
        <p:cNvGrpSpPr/>
        <p:nvPr/>
      </p:nvGrpSpPr>
      <p:grpSpPr>
        <a:xfrm>
          <a:off x="0" y="0"/>
          <a:ext cx="0" cy="0"/>
          <a:chOff x="0" y="0"/>
          <a:chExt cx="0" cy="0"/>
        </a:xfrm>
      </p:grpSpPr>
      <p:pic>
        <p:nvPicPr>
          <p:cNvPr id="133" name="Google Shape;133;p23"/>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34" name="Google Shape;134;p23"/>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36" name="Google Shape;136;p23"/>
          <p:cNvSpPr txBox="1"/>
          <p:nvPr>
            <p:ph idx="1" type="subTitle"/>
          </p:nvPr>
        </p:nvSpPr>
        <p:spPr>
          <a:xfrm>
            <a:off x="713225" y="3165257"/>
            <a:ext cx="1775700" cy="109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7" name="Google Shape;137;p23"/>
          <p:cNvSpPr txBox="1"/>
          <p:nvPr>
            <p:ph idx="2" type="subTitle"/>
          </p:nvPr>
        </p:nvSpPr>
        <p:spPr>
          <a:xfrm>
            <a:off x="713231" y="2803882"/>
            <a:ext cx="1775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8" name="Google Shape;138;p23"/>
          <p:cNvSpPr txBox="1"/>
          <p:nvPr>
            <p:ph idx="3" type="subTitle"/>
          </p:nvPr>
        </p:nvSpPr>
        <p:spPr>
          <a:xfrm>
            <a:off x="3266850" y="3165257"/>
            <a:ext cx="1775700" cy="109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9" name="Google Shape;139;p23"/>
          <p:cNvSpPr txBox="1"/>
          <p:nvPr>
            <p:ph idx="4" type="subTitle"/>
          </p:nvPr>
        </p:nvSpPr>
        <p:spPr>
          <a:xfrm>
            <a:off x="3266856" y="2803882"/>
            <a:ext cx="1775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0" name="Google Shape;140;p23"/>
          <p:cNvSpPr txBox="1"/>
          <p:nvPr>
            <p:ph idx="5" type="subTitle"/>
          </p:nvPr>
        </p:nvSpPr>
        <p:spPr>
          <a:xfrm>
            <a:off x="5820475" y="3165257"/>
            <a:ext cx="1775700" cy="109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1" name="Google Shape;141;p23"/>
          <p:cNvSpPr txBox="1"/>
          <p:nvPr>
            <p:ph idx="6" type="subTitle"/>
          </p:nvPr>
        </p:nvSpPr>
        <p:spPr>
          <a:xfrm>
            <a:off x="5820481" y="2803882"/>
            <a:ext cx="1775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42" name="Shape 142"/>
        <p:cNvGrpSpPr/>
        <p:nvPr/>
      </p:nvGrpSpPr>
      <p:grpSpPr>
        <a:xfrm>
          <a:off x="0" y="0"/>
          <a:ext cx="0" cy="0"/>
          <a:chOff x="0" y="0"/>
          <a:chExt cx="0" cy="0"/>
        </a:xfrm>
      </p:grpSpPr>
      <p:pic>
        <p:nvPicPr>
          <p:cNvPr id="143" name="Google Shape;143;p24"/>
          <p:cNvPicPr preferRelativeResize="0"/>
          <p:nvPr/>
        </p:nvPicPr>
        <p:blipFill rotWithShape="1">
          <a:blip r:embed="rId2">
            <a:alphaModFix amt="65000"/>
          </a:blip>
          <a:srcRect b="0" l="0" r="0" t="15626"/>
          <a:stretch/>
        </p:blipFill>
        <p:spPr>
          <a:xfrm flipH="1">
            <a:off x="0" y="0"/>
            <a:ext cx="9143999" cy="5143500"/>
          </a:xfrm>
          <a:prstGeom prst="rect">
            <a:avLst/>
          </a:prstGeom>
          <a:noFill/>
          <a:ln>
            <a:noFill/>
          </a:ln>
        </p:spPr>
      </p:pic>
      <p:sp>
        <p:nvSpPr>
          <p:cNvPr id="144" name="Google Shape;144;p24"/>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4"/>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46" name="Google Shape;146;p24"/>
          <p:cNvSpPr txBox="1"/>
          <p:nvPr>
            <p:ph idx="1" type="subTitle"/>
          </p:nvPr>
        </p:nvSpPr>
        <p:spPr>
          <a:xfrm>
            <a:off x="4904925" y="3348200"/>
            <a:ext cx="3525900" cy="1103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7" name="Google Shape;147;p24"/>
          <p:cNvSpPr txBox="1"/>
          <p:nvPr>
            <p:ph idx="2" type="subTitle"/>
          </p:nvPr>
        </p:nvSpPr>
        <p:spPr>
          <a:xfrm>
            <a:off x="4904927" y="2986825"/>
            <a:ext cx="3525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8" name="Google Shape;148;p24"/>
          <p:cNvSpPr txBox="1"/>
          <p:nvPr>
            <p:ph idx="3" type="subTitle"/>
          </p:nvPr>
        </p:nvSpPr>
        <p:spPr>
          <a:xfrm>
            <a:off x="713225" y="3348200"/>
            <a:ext cx="3525900" cy="1103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9" name="Google Shape;149;p24"/>
          <p:cNvSpPr txBox="1"/>
          <p:nvPr>
            <p:ph idx="4" type="subTitle"/>
          </p:nvPr>
        </p:nvSpPr>
        <p:spPr>
          <a:xfrm>
            <a:off x="713227" y="2986825"/>
            <a:ext cx="3525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0" name="Google Shape;150;p24"/>
          <p:cNvSpPr txBox="1"/>
          <p:nvPr>
            <p:ph idx="5" type="subTitle"/>
          </p:nvPr>
        </p:nvSpPr>
        <p:spPr>
          <a:xfrm>
            <a:off x="4904925" y="1736950"/>
            <a:ext cx="3525900" cy="1103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1" name="Google Shape;151;p24"/>
          <p:cNvSpPr txBox="1"/>
          <p:nvPr>
            <p:ph idx="6" type="subTitle"/>
          </p:nvPr>
        </p:nvSpPr>
        <p:spPr>
          <a:xfrm>
            <a:off x="4904927" y="1375575"/>
            <a:ext cx="3525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2" name="Google Shape;152;p24"/>
          <p:cNvSpPr txBox="1"/>
          <p:nvPr>
            <p:ph idx="7" type="subTitle"/>
          </p:nvPr>
        </p:nvSpPr>
        <p:spPr>
          <a:xfrm>
            <a:off x="713225" y="1736950"/>
            <a:ext cx="3525900" cy="1103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 name="Google Shape;153;p24"/>
          <p:cNvSpPr txBox="1"/>
          <p:nvPr>
            <p:ph idx="8" type="subTitle"/>
          </p:nvPr>
        </p:nvSpPr>
        <p:spPr>
          <a:xfrm>
            <a:off x="713227" y="1375575"/>
            <a:ext cx="3525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54" name="Shape 154"/>
        <p:cNvGrpSpPr/>
        <p:nvPr/>
      </p:nvGrpSpPr>
      <p:grpSpPr>
        <a:xfrm>
          <a:off x="0" y="0"/>
          <a:ext cx="0" cy="0"/>
          <a:chOff x="0" y="0"/>
          <a:chExt cx="0" cy="0"/>
        </a:xfrm>
      </p:grpSpPr>
      <p:pic>
        <p:nvPicPr>
          <p:cNvPr id="155" name="Google Shape;155;p25"/>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56" name="Google Shape;156;p25"/>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58" name="Google Shape;158;p25"/>
          <p:cNvSpPr txBox="1"/>
          <p:nvPr>
            <p:ph idx="1" type="subTitle"/>
          </p:nvPr>
        </p:nvSpPr>
        <p:spPr>
          <a:xfrm>
            <a:off x="713226" y="2109124"/>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 name="Google Shape;159;p25"/>
          <p:cNvSpPr txBox="1"/>
          <p:nvPr>
            <p:ph idx="2" type="subTitle"/>
          </p:nvPr>
        </p:nvSpPr>
        <p:spPr>
          <a:xfrm>
            <a:off x="713226" y="1747750"/>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0" name="Google Shape;160;p25"/>
          <p:cNvSpPr txBox="1"/>
          <p:nvPr>
            <p:ph idx="3" type="subTitle"/>
          </p:nvPr>
        </p:nvSpPr>
        <p:spPr>
          <a:xfrm>
            <a:off x="713226" y="3485027"/>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1" name="Google Shape;161;p25"/>
          <p:cNvSpPr txBox="1"/>
          <p:nvPr>
            <p:ph idx="4" type="subTitle"/>
          </p:nvPr>
        </p:nvSpPr>
        <p:spPr>
          <a:xfrm>
            <a:off x="713226" y="31236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2" name="Google Shape;162;p25"/>
          <p:cNvSpPr txBox="1"/>
          <p:nvPr>
            <p:ph idx="5" type="subTitle"/>
          </p:nvPr>
        </p:nvSpPr>
        <p:spPr>
          <a:xfrm>
            <a:off x="3535801" y="2109124"/>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 name="Google Shape;163;p25"/>
          <p:cNvSpPr txBox="1"/>
          <p:nvPr>
            <p:ph idx="6" type="subTitle"/>
          </p:nvPr>
        </p:nvSpPr>
        <p:spPr>
          <a:xfrm>
            <a:off x="3535801" y="1747750"/>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4" name="Google Shape;164;p25"/>
          <p:cNvSpPr txBox="1"/>
          <p:nvPr>
            <p:ph idx="7" type="subTitle"/>
          </p:nvPr>
        </p:nvSpPr>
        <p:spPr>
          <a:xfrm>
            <a:off x="3535801" y="3485027"/>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5" name="Google Shape;165;p25"/>
          <p:cNvSpPr txBox="1"/>
          <p:nvPr>
            <p:ph idx="8" type="subTitle"/>
          </p:nvPr>
        </p:nvSpPr>
        <p:spPr>
          <a:xfrm>
            <a:off x="3535801" y="31236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6" name="Google Shape;166;p25"/>
          <p:cNvSpPr txBox="1"/>
          <p:nvPr>
            <p:ph idx="9" type="subTitle"/>
          </p:nvPr>
        </p:nvSpPr>
        <p:spPr>
          <a:xfrm>
            <a:off x="6358376" y="2109124"/>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 name="Google Shape;167;p25"/>
          <p:cNvSpPr txBox="1"/>
          <p:nvPr>
            <p:ph idx="13" type="subTitle"/>
          </p:nvPr>
        </p:nvSpPr>
        <p:spPr>
          <a:xfrm>
            <a:off x="6358376" y="1747750"/>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8" name="Google Shape;168;p25"/>
          <p:cNvSpPr txBox="1"/>
          <p:nvPr>
            <p:ph idx="14" type="subTitle"/>
          </p:nvPr>
        </p:nvSpPr>
        <p:spPr>
          <a:xfrm>
            <a:off x="6358376" y="3485027"/>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9" name="Google Shape;169;p25"/>
          <p:cNvSpPr txBox="1"/>
          <p:nvPr>
            <p:ph idx="15" type="subTitle"/>
          </p:nvPr>
        </p:nvSpPr>
        <p:spPr>
          <a:xfrm>
            <a:off x="6358376" y="31236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70" name="Shape 170"/>
        <p:cNvGrpSpPr/>
        <p:nvPr/>
      </p:nvGrpSpPr>
      <p:grpSpPr>
        <a:xfrm>
          <a:off x="0" y="0"/>
          <a:ext cx="0" cy="0"/>
          <a:chOff x="0" y="0"/>
          <a:chExt cx="0" cy="0"/>
        </a:xfrm>
      </p:grpSpPr>
      <p:pic>
        <p:nvPicPr>
          <p:cNvPr id="171" name="Google Shape;171;p26"/>
          <p:cNvPicPr preferRelativeResize="0"/>
          <p:nvPr/>
        </p:nvPicPr>
        <p:blipFill rotWithShape="1">
          <a:blip r:embed="rId2">
            <a:alphaModFix amt="65000"/>
          </a:blip>
          <a:srcRect b="15626" l="0" r="0" t="0"/>
          <a:stretch/>
        </p:blipFill>
        <p:spPr>
          <a:xfrm rot="10800000">
            <a:off x="0" y="0"/>
            <a:ext cx="9143999" cy="5143500"/>
          </a:xfrm>
          <a:prstGeom prst="rect">
            <a:avLst/>
          </a:prstGeom>
          <a:noFill/>
          <a:ln>
            <a:noFill/>
          </a:ln>
        </p:spPr>
      </p:pic>
      <p:sp>
        <p:nvSpPr>
          <p:cNvPr id="172" name="Google Shape;172;p26"/>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txBox="1"/>
          <p:nvPr>
            <p:ph idx="1" type="subTitle"/>
          </p:nvPr>
        </p:nvSpPr>
        <p:spPr>
          <a:xfrm>
            <a:off x="713225" y="1364525"/>
            <a:ext cx="3729600" cy="386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4" name="Google Shape;174;p26"/>
          <p:cNvSpPr txBox="1"/>
          <p:nvPr>
            <p:ph hasCustomPrompt="1" type="title"/>
          </p:nvPr>
        </p:nvSpPr>
        <p:spPr>
          <a:xfrm>
            <a:off x="713225" y="772652"/>
            <a:ext cx="3729600" cy="7341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75" name="Google Shape;175;p26"/>
          <p:cNvSpPr txBox="1"/>
          <p:nvPr>
            <p:ph idx="2" type="subTitle"/>
          </p:nvPr>
        </p:nvSpPr>
        <p:spPr>
          <a:xfrm>
            <a:off x="713225" y="2674499"/>
            <a:ext cx="3729600" cy="386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6" name="Google Shape;176;p26"/>
          <p:cNvSpPr txBox="1"/>
          <p:nvPr>
            <p:ph hasCustomPrompt="1" idx="3" type="title"/>
          </p:nvPr>
        </p:nvSpPr>
        <p:spPr>
          <a:xfrm>
            <a:off x="713225" y="2082615"/>
            <a:ext cx="3729600" cy="7341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77" name="Google Shape;177;p26"/>
          <p:cNvSpPr txBox="1"/>
          <p:nvPr>
            <p:ph idx="4" type="subTitle"/>
          </p:nvPr>
        </p:nvSpPr>
        <p:spPr>
          <a:xfrm>
            <a:off x="713225" y="3984450"/>
            <a:ext cx="3729600" cy="386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8" name="Google Shape;178;p26"/>
          <p:cNvSpPr txBox="1"/>
          <p:nvPr>
            <p:ph hasCustomPrompt="1" idx="5" type="title"/>
          </p:nvPr>
        </p:nvSpPr>
        <p:spPr>
          <a:xfrm>
            <a:off x="713225" y="3392577"/>
            <a:ext cx="3729600" cy="7341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179" name="Shape 179"/>
        <p:cNvGrpSpPr/>
        <p:nvPr/>
      </p:nvGrpSpPr>
      <p:grpSpPr>
        <a:xfrm>
          <a:off x="0" y="0"/>
          <a:ext cx="0" cy="0"/>
          <a:chOff x="0" y="0"/>
          <a:chExt cx="0" cy="0"/>
        </a:xfrm>
      </p:grpSpPr>
      <p:pic>
        <p:nvPicPr>
          <p:cNvPr id="180" name="Google Shape;180;p27"/>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81" name="Google Shape;181;p27"/>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7"/>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83" name="Google Shape;183;p27"/>
          <p:cNvSpPr txBox="1"/>
          <p:nvPr>
            <p:ph idx="1" type="subTitle"/>
          </p:nvPr>
        </p:nvSpPr>
        <p:spPr>
          <a:xfrm>
            <a:off x="713225" y="3413125"/>
            <a:ext cx="2072400" cy="891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4" name="Google Shape;184;p27"/>
          <p:cNvSpPr txBox="1"/>
          <p:nvPr>
            <p:ph idx="2" type="subTitle"/>
          </p:nvPr>
        </p:nvSpPr>
        <p:spPr>
          <a:xfrm>
            <a:off x="713226" y="30517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5" name="Google Shape;185;p27"/>
          <p:cNvSpPr txBox="1"/>
          <p:nvPr>
            <p:ph idx="3" type="subTitle"/>
          </p:nvPr>
        </p:nvSpPr>
        <p:spPr>
          <a:xfrm>
            <a:off x="3535800" y="3413125"/>
            <a:ext cx="2072400" cy="891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 name="Google Shape;186;p27"/>
          <p:cNvSpPr txBox="1"/>
          <p:nvPr>
            <p:ph idx="4" type="subTitle"/>
          </p:nvPr>
        </p:nvSpPr>
        <p:spPr>
          <a:xfrm>
            <a:off x="3535801" y="30517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7" name="Google Shape;187;p27"/>
          <p:cNvSpPr txBox="1"/>
          <p:nvPr>
            <p:ph idx="5" type="subTitle"/>
          </p:nvPr>
        </p:nvSpPr>
        <p:spPr>
          <a:xfrm>
            <a:off x="6358375" y="3413125"/>
            <a:ext cx="2072400" cy="891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8" name="Google Shape;188;p27"/>
          <p:cNvSpPr txBox="1"/>
          <p:nvPr>
            <p:ph idx="6" type="subTitle"/>
          </p:nvPr>
        </p:nvSpPr>
        <p:spPr>
          <a:xfrm>
            <a:off x="6358376" y="30517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9" name="Google Shape;189;p27"/>
          <p:cNvSpPr txBox="1"/>
          <p:nvPr>
            <p:ph hasCustomPrompt="1" idx="7" type="title"/>
          </p:nvPr>
        </p:nvSpPr>
        <p:spPr>
          <a:xfrm>
            <a:off x="977125" y="2012046"/>
            <a:ext cx="9729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2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90" name="Google Shape;190;p27"/>
          <p:cNvSpPr txBox="1"/>
          <p:nvPr>
            <p:ph hasCustomPrompt="1" idx="8" type="title"/>
          </p:nvPr>
        </p:nvSpPr>
        <p:spPr>
          <a:xfrm>
            <a:off x="3765013" y="2012046"/>
            <a:ext cx="9729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2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91" name="Google Shape;191;p27"/>
          <p:cNvSpPr txBox="1"/>
          <p:nvPr>
            <p:ph hasCustomPrompt="1" idx="9" type="title"/>
          </p:nvPr>
        </p:nvSpPr>
        <p:spPr>
          <a:xfrm>
            <a:off x="6604575" y="2012046"/>
            <a:ext cx="9729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2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3">
    <p:spTree>
      <p:nvGrpSpPr>
        <p:cNvPr id="192" name="Shape 192"/>
        <p:cNvGrpSpPr/>
        <p:nvPr/>
      </p:nvGrpSpPr>
      <p:grpSpPr>
        <a:xfrm>
          <a:off x="0" y="0"/>
          <a:ext cx="0" cy="0"/>
          <a:chOff x="0" y="0"/>
          <a:chExt cx="0" cy="0"/>
        </a:xfrm>
      </p:grpSpPr>
      <p:pic>
        <p:nvPicPr>
          <p:cNvPr id="193" name="Google Shape;193;p28"/>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94" name="Google Shape;194;p28"/>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8"/>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96" name="Shape 196"/>
        <p:cNvGrpSpPr/>
        <p:nvPr/>
      </p:nvGrpSpPr>
      <p:grpSpPr>
        <a:xfrm>
          <a:off x="0" y="0"/>
          <a:ext cx="0" cy="0"/>
          <a:chOff x="0" y="0"/>
          <a:chExt cx="0" cy="0"/>
        </a:xfrm>
      </p:grpSpPr>
      <p:pic>
        <p:nvPicPr>
          <p:cNvPr id="197" name="Google Shape;197;p29"/>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98" name="Google Shape;198;p29"/>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txBox="1"/>
          <p:nvPr>
            <p:ph type="ctrTitle"/>
          </p:nvPr>
        </p:nvSpPr>
        <p:spPr>
          <a:xfrm>
            <a:off x="713225" y="615700"/>
            <a:ext cx="4696200" cy="8676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00" name="Google Shape;200;p29"/>
          <p:cNvSpPr txBox="1"/>
          <p:nvPr>
            <p:ph idx="1" type="subTitle"/>
          </p:nvPr>
        </p:nvSpPr>
        <p:spPr>
          <a:xfrm>
            <a:off x="713225" y="1582717"/>
            <a:ext cx="4696200" cy="1207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01" name="Google Shape;201;p29"/>
          <p:cNvSpPr txBox="1"/>
          <p:nvPr/>
        </p:nvSpPr>
        <p:spPr>
          <a:xfrm>
            <a:off x="713225" y="3635000"/>
            <a:ext cx="4945800" cy="556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200">
                <a:solidFill>
                  <a:schemeClr val="lt1"/>
                </a:solidFill>
                <a:latin typeface="Inter Tight"/>
                <a:ea typeface="Inter Tight"/>
                <a:cs typeface="Inter Tight"/>
                <a:sym typeface="Inter Tight"/>
              </a:rPr>
              <a:t>CREDITS: This presentation template was created by </a:t>
            </a:r>
            <a:r>
              <a:rPr b="1" lang="en" sz="1200" u="sng">
                <a:solidFill>
                  <a:schemeClr val="lt1"/>
                </a:solidFill>
                <a:latin typeface="Inter Tight"/>
                <a:ea typeface="Inter Tight"/>
                <a:cs typeface="Inter Tight"/>
                <a:sym typeface="Inter Tight"/>
                <a:hlinkClick r:id="rId3">
                  <a:extLst>
                    <a:ext uri="{A12FA001-AC4F-418D-AE19-62706E023703}">
                      <ahyp:hlinkClr val="tx"/>
                    </a:ext>
                  </a:extLst>
                </a:hlinkClick>
              </a:rPr>
              <a:t>Slidesgo</a:t>
            </a:r>
            <a:r>
              <a:rPr lang="en" sz="1200">
                <a:solidFill>
                  <a:schemeClr val="lt1"/>
                </a:solidFill>
                <a:latin typeface="Inter Tight"/>
                <a:ea typeface="Inter Tight"/>
                <a:cs typeface="Inter Tight"/>
                <a:sym typeface="Inter Tight"/>
              </a:rPr>
              <a:t>, and includes icons by </a:t>
            </a:r>
            <a:r>
              <a:rPr b="1" lang="en" sz="1200" u="sng">
                <a:solidFill>
                  <a:schemeClr val="lt1"/>
                </a:solidFill>
                <a:latin typeface="Inter Tight"/>
                <a:ea typeface="Inter Tight"/>
                <a:cs typeface="Inter Tight"/>
                <a:sym typeface="Inter Tight"/>
                <a:hlinkClick r:id="rId4">
                  <a:extLst>
                    <a:ext uri="{A12FA001-AC4F-418D-AE19-62706E023703}">
                      <ahyp:hlinkClr val="tx"/>
                    </a:ext>
                  </a:extLst>
                </a:hlinkClick>
              </a:rPr>
              <a:t>Flaticon</a:t>
            </a:r>
            <a:r>
              <a:rPr lang="en" sz="1200">
                <a:solidFill>
                  <a:schemeClr val="lt1"/>
                </a:solidFill>
                <a:latin typeface="Inter Tight"/>
                <a:ea typeface="Inter Tight"/>
                <a:cs typeface="Inter Tight"/>
                <a:sym typeface="Inter Tight"/>
              </a:rPr>
              <a:t>, and infographics &amp; images by </a:t>
            </a:r>
            <a:r>
              <a:rPr b="1" lang="en" sz="1200" u="sng">
                <a:solidFill>
                  <a:schemeClr val="lt1"/>
                </a:solidFill>
                <a:latin typeface="Inter Tight"/>
                <a:ea typeface="Inter Tight"/>
                <a:cs typeface="Inter Tight"/>
                <a:sym typeface="Inter Tight"/>
                <a:hlinkClick r:id="rId5">
                  <a:extLst>
                    <a:ext uri="{A12FA001-AC4F-418D-AE19-62706E023703}">
                      <ahyp:hlinkClr val="tx"/>
                    </a:ext>
                  </a:extLst>
                </a:hlinkClick>
              </a:rPr>
              <a:t>Freepik</a:t>
            </a:r>
            <a:r>
              <a:rPr b="1" lang="en" sz="1200" u="sng">
                <a:solidFill>
                  <a:schemeClr val="lt1"/>
                </a:solidFill>
                <a:latin typeface="Inter Tight"/>
                <a:ea typeface="Inter Tight"/>
                <a:cs typeface="Inter Tight"/>
                <a:sym typeface="Inter Tight"/>
              </a:rPr>
              <a:t> </a:t>
            </a:r>
            <a:endParaRPr b="1" sz="1200" u="sng">
              <a:solidFill>
                <a:schemeClr val="lt1"/>
              </a:solidFill>
              <a:latin typeface="Inter Tight"/>
              <a:ea typeface="Inter Tight"/>
              <a:cs typeface="Inter Tight"/>
              <a:sym typeface="Inter Tigh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02" name="Shape 202"/>
        <p:cNvGrpSpPr/>
        <p:nvPr/>
      </p:nvGrpSpPr>
      <p:grpSpPr>
        <a:xfrm>
          <a:off x="0" y="0"/>
          <a:ext cx="0" cy="0"/>
          <a:chOff x="0" y="0"/>
          <a:chExt cx="0" cy="0"/>
        </a:xfrm>
      </p:grpSpPr>
      <p:pic>
        <p:nvPicPr>
          <p:cNvPr id="203" name="Google Shape;203;p30"/>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204" name="Google Shape;204;p30"/>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21" name="Google Shape;21;p4"/>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3" name="Google Shape;23;p4"/>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Nunito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05" name="Shape 205"/>
        <p:cNvGrpSpPr/>
        <p:nvPr/>
      </p:nvGrpSpPr>
      <p:grpSpPr>
        <a:xfrm>
          <a:off x="0" y="0"/>
          <a:ext cx="0" cy="0"/>
          <a:chOff x="0" y="0"/>
          <a:chExt cx="0" cy="0"/>
        </a:xfrm>
      </p:grpSpPr>
      <p:pic>
        <p:nvPicPr>
          <p:cNvPr id="206" name="Google Shape;206;p31"/>
          <p:cNvPicPr preferRelativeResize="0"/>
          <p:nvPr/>
        </p:nvPicPr>
        <p:blipFill rotWithShape="1">
          <a:blip r:embed="rId2">
            <a:alphaModFix amt="65000"/>
          </a:blip>
          <a:srcRect b="15626" l="0" r="0" t="0"/>
          <a:stretch/>
        </p:blipFill>
        <p:spPr>
          <a:xfrm flipH="1" rot="10800000">
            <a:off x="0" y="0"/>
            <a:ext cx="9143999" cy="51435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07" name="Shape 207"/>
        <p:cNvGrpSpPr/>
        <p:nvPr/>
      </p:nvGrpSpPr>
      <p:grpSpPr>
        <a:xfrm>
          <a:off x="0" y="0"/>
          <a:ext cx="0" cy="0"/>
          <a:chOff x="0" y="0"/>
          <a:chExt cx="0" cy="0"/>
        </a:xfrm>
      </p:grpSpPr>
      <p:sp>
        <p:nvSpPr>
          <p:cNvPr id="208" name="Google Shape;208;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9" name="Google Shape;209;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0" name="Google Shape;21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211" name="Shape 211"/>
        <p:cNvGrpSpPr/>
        <p:nvPr/>
      </p:nvGrpSpPr>
      <p:grpSpPr>
        <a:xfrm>
          <a:off x="0" y="0"/>
          <a:ext cx="0" cy="0"/>
          <a:chOff x="0" y="0"/>
          <a:chExt cx="0" cy="0"/>
        </a:xfrm>
      </p:grpSpPr>
      <p:sp>
        <p:nvSpPr>
          <p:cNvPr id="212" name="Google Shape;212;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3" name="Google Shape;213;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4" name="Google Shape;21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spTree>
      <p:nvGrpSpPr>
        <p:cNvPr id="215" name="Shape 215"/>
        <p:cNvGrpSpPr/>
        <p:nvPr/>
      </p:nvGrpSpPr>
      <p:grpSpPr>
        <a:xfrm>
          <a:off x="0" y="0"/>
          <a:ext cx="0" cy="0"/>
          <a:chOff x="0" y="0"/>
          <a:chExt cx="0" cy="0"/>
        </a:xfrm>
      </p:grpSpPr>
      <p:sp>
        <p:nvSpPr>
          <p:cNvPr id="216" name="Google Shape;216;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7" name="Google Shape;217;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8" name="Google Shape;21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
    <p:spTree>
      <p:nvGrpSpPr>
        <p:cNvPr id="219" name="Shape 219"/>
        <p:cNvGrpSpPr/>
        <p:nvPr/>
      </p:nvGrpSpPr>
      <p:grpSpPr>
        <a:xfrm>
          <a:off x="0" y="0"/>
          <a:ext cx="0" cy="0"/>
          <a:chOff x="0" y="0"/>
          <a:chExt cx="0" cy="0"/>
        </a:xfrm>
      </p:grpSpPr>
      <p:sp>
        <p:nvSpPr>
          <p:cNvPr id="220" name="Google Shape;220;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1" name="Google Shape;221;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2" name="Google Shape;222;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pic>
        <p:nvPicPr>
          <p:cNvPr id="25" name="Google Shape;25;p5"/>
          <p:cNvPicPr preferRelativeResize="0"/>
          <p:nvPr/>
        </p:nvPicPr>
        <p:blipFill rotWithShape="1">
          <a:blip r:embed="rId2">
            <a:alphaModFix amt="65000"/>
          </a:blip>
          <a:srcRect b="0" l="0" r="0" t="15626"/>
          <a:stretch/>
        </p:blipFill>
        <p:spPr>
          <a:xfrm rot="10800000">
            <a:off x="0" y="0"/>
            <a:ext cx="9143999" cy="5143500"/>
          </a:xfrm>
          <a:prstGeom prst="rect">
            <a:avLst/>
          </a:prstGeom>
          <a:noFill/>
          <a:ln>
            <a:noFill/>
          </a:ln>
        </p:spPr>
      </p:pic>
      <p:sp>
        <p:nvSpPr>
          <p:cNvPr id="26" name="Google Shape;26;p5"/>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8" name="Google Shape;28;p5"/>
          <p:cNvSpPr txBox="1"/>
          <p:nvPr>
            <p:ph idx="1" type="subTitle"/>
          </p:nvPr>
        </p:nvSpPr>
        <p:spPr>
          <a:xfrm>
            <a:off x="1391275" y="3821811"/>
            <a:ext cx="2072400" cy="63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 name="Google Shape;29;p5"/>
          <p:cNvSpPr txBox="1"/>
          <p:nvPr>
            <p:ph idx="2" type="subTitle"/>
          </p:nvPr>
        </p:nvSpPr>
        <p:spPr>
          <a:xfrm>
            <a:off x="1391275" y="3460439"/>
            <a:ext cx="2072400" cy="48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0" name="Google Shape;30;p5"/>
          <p:cNvSpPr txBox="1"/>
          <p:nvPr>
            <p:ph idx="3" type="subTitle"/>
          </p:nvPr>
        </p:nvSpPr>
        <p:spPr>
          <a:xfrm>
            <a:off x="5680363" y="3821811"/>
            <a:ext cx="2072400" cy="63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 name="Google Shape;31;p5"/>
          <p:cNvSpPr txBox="1"/>
          <p:nvPr>
            <p:ph idx="4" type="subTitle"/>
          </p:nvPr>
        </p:nvSpPr>
        <p:spPr>
          <a:xfrm>
            <a:off x="5680363" y="3460439"/>
            <a:ext cx="2072400" cy="48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pic>
        <p:nvPicPr>
          <p:cNvPr id="33" name="Google Shape;33;p6"/>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34" name="Google Shape;34;p6"/>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pic>
        <p:nvPicPr>
          <p:cNvPr id="37" name="Google Shape;37;p7"/>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38" name="Google Shape;38;p7"/>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ctrTitle"/>
          </p:nvPr>
        </p:nvSpPr>
        <p:spPr>
          <a:xfrm>
            <a:off x="713225" y="906750"/>
            <a:ext cx="3499500" cy="9204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40" name="Google Shape;40;p7"/>
          <p:cNvSpPr txBox="1"/>
          <p:nvPr>
            <p:ph idx="1" type="subTitle"/>
          </p:nvPr>
        </p:nvSpPr>
        <p:spPr>
          <a:xfrm>
            <a:off x="719873" y="2037142"/>
            <a:ext cx="3499500" cy="2199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sp>
        <p:nvSpPr>
          <p:cNvPr id="41" name="Google Shape;41;p7"/>
          <p:cNvSpPr/>
          <p:nvPr>
            <p:ph idx="2" type="pic"/>
          </p:nvPr>
        </p:nvSpPr>
        <p:spPr>
          <a:xfrm>
            <a:off x="5438375" y="282525"/>
            <a:ext cx="3430500" cy="4583400"/>
          </a:xfrm>
          <a:prstGeom prst="rect">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pic>
        <p:nvPicPr>
          <p:cNvPr id="43" name="Google Shape;43;p8"/>
          <p:cNvPicPr preferRelativeResize="0"/>
          <p:nvPr/>
        </p:nvPicPr>
        <p:blipFill rotWithShape="1">
          <a:blip r:embed="rId2">
            <a:alphaModFix amt="65000"/>
          </a:blip>
          <a:srcRect b="15626" l="0" r="0" t="0"/>
          <a:stretch/>
        </p:blipFill>
        <p:spPr>
          <a:xfrm flipH="1" rot="10800000">
            <a:off x="0" y="0"/>
            <a:ext cx="9143999" cy="5143500"/>
          </a:xfrm>
          <a:prstGeom prst="rect">
            <a:avLst/>
          </a:prstGeom>
          <a:noFill/>
          <a:ln>
            <a:noFill/>
          </a:ln>
        </p:spPr>
      </p:pic>
      <p:sp>
        <p:nvSpPr>
          <p:cNvPr id="44" name="Google Shape;44;p8"/>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ctrTitle"/>
          </p:nvPr>
        </p:nvSpPr>
        <p:spPr>
          <a:xfrm>
            <a:off x="713225" y="1043400"/>
            <a:ext cx="5929200" cy="30567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Clr>
                <a:srgbClr val="191919"/>
              </a:buClr>
              <a:buSzPts val="5200"/>
              <a:buNone/>
              <a:defRPr b="1" sz="60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pic>
        <p:nvPicPr>
          <p:cNvPr id="47" name="Google Shape;47;p9"/>
          <p:cNvPicPr preferRelativeResize="0"/>
          <p:nvPr/>
        </p:nvPicPr>
        <p:blipFill rotWithShape="1">
          <a:blip r:embed="rId2">
            <a:alphaModFix amt="65000"/>
          </a:blip>
          <a:srcRect b="15626" l="0" r="0" t="0"/>
          <a:stretch/>
        </p:blipFill>
        <p:spPr>
          <a:xfrm flipH="1" rot="10800000">
            <a:off x="0" y="0"/>
            <a:ext cx="9143999" cy="5143500"/>
          </a:xfrm>
          <a:prstGeom prst="rect">
            <a:avLst/>
          </a:prstGeom>
          <a:noFill/>
          <a:ln>
            <a:noFill/>
          </a:ln>
        </p:spPr>
      </p:pic>
      <p:sp>
        <p:nvSpPr>
          <p:cNvPr id="48" name="Google Shape;48;p9"/>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9"/>
          <p:cNvSpPr txBox="1"/>
          <p:nvPr>
            <p:ph type="ctrTitle"/>
          </p:nvPr>
        </p:nvSpPr>
        <p:spPr>
          <a:xfrm>
            <a:off x="1207800" y="1491275"/>
            <a:ext cx="3291900" cy="1006200"/>
          </a:xfrm>
          <a:prstGeom prst="rect">
            <a:avLst/>
          </a:prstGeom>
        </p:spPr>
        <p:txBody>
          <a:bodyPr anchorCtr="0" anchor="b" bIns="91425" lIns="91425" spcFirstLastPara="1" rIns="91425" wrap="square" tIns="91425">
            <a:noAutofit/>
          </a:bodyPr>
          <a:lstStyle>
            <a:lvl1pPr lvl="0" rtl="0">
              <a:lnSpc>
                <a:spcPct val="80000"/>
              </a:lnSpc>
              <a:spcBef>
                <a:spcPts val="0"/>
              </a:spcBef>
              <a:spcAft>
                <a:spcPts val="0"/>
              </a:spcAft>
              <a:buClr>
                <a:srgbClr val="191919"/>
              </a:buClr>
              <a:buSzPts val="5200"/>
              <a:buNone/>
              <a:defRPr b="1" sz="60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50" name="Google Shape;50;p9"/>
          <p:cNvSpPr txBox="1"/>
          <p:nvPr>
            <p:ph idx="1" type="subTitle"/>
          </p:nvPr>
        </p:nvSpPr>
        <p:spPr>
          <a:xfrm>
            <a:off x="1207800" y="2546425"/>
            <a:ext cx="3291900" cy="11058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10"/>
          <p:cNvSpPr/>
          <p:nvPr>
            <p:ph idx="2" type="pic"/>
          </p:nvPr>
        </p:nvSpPr>
        <p:spPr>
          <a:xfrm>
            <a:off x="-25" y="-13725"/>
            <a:ext cx="9144000" cy="5157300"/>
          </a:xfrm>
          <a:prstGeom prst="rect">
            <a:avLst/>
          </a:prstGeom>
          <a:noFill/>
          <a:ln>
            <a:noFill/>
          </a:ln>
        </p:spPr>
      </p:sp>
      <p:sp>
        <p:nvSpPr>
          <p:cNvPr id="53" name="Google Shape;53;p10"/>
          <p:cNvSpPr txBox="1"/>
          <p:nvPr>
            <p:ph type="title"/>
          </p:nvPr>
        </p:nvSpPr>
        <p:spPr>
          <a:xfrm>
            <a:off x="709350" y="3948000"/>
            <a:ext cx="7725300" cy="662100"/>
          </a:xfrm>
          <a:prstGeom prst="rect">
            <a:avLst/>
          </a:prstGeom>
          <a:solidFill>
            <a:schemeClr val="dk1"/>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3500"/>
              <a:buNone/>
              <a:defRPr sz="28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1.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1pPr>
            <a:lvl2pPr lvl="1"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2pPr>
            <a:lvl3pPr lvl="2"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3pPr>
            <a:lvl4pPr lvl="3"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4pPr>
            <a:lvl5pPr lvl="4"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5pPr>
            <a:lvl6pPr lvl="5"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6pPr>
            <a:lvl7pPr lvl="6"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7pPr>
            <a:lvl8pPr lvl="7"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8pPr>
            <a:lvl9pPr lvl="8"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1pPr>
            <a:lvl2pPr indent="-317500" lvl="1" marL="9144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2pPr>
            <a:lvl3pPr indent="-317500" lvl="2" marL="13716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3pPr>
            <a:lvl4pPr indent="-317500" lvl="3" marL="18288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4pPr>
            <a:lvl5pPr indent="-317500" lvl="4" marL="22860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5pPr>
            <a:lvl6pPr indent="-317500" lvl="5" marL="27432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6pPr>
            <a:lvl7pPr indent="-317500" lvl="6" marL="32004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7pPr>
            <a:lvl8pPr indent="-317500" lvl="7" marL="36576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8pPr>
            <a:lvl9pPr indent="-317500" lvl="8" marL="41148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omments" Target="../comments/comment2.xml"/><Relationship Id="rId4" Type="http://schemas.openxmlformats.org/officeDocument/2006/relationships/image" Target="../media/image9.png"/><Relationship Id="rId5" Type="http://schemas.openxmlformats.org/officeDocument/2006/relationships/image" Target="../media/image4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7.gif"/><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12.png"/><Relationship Id="rId11" Type="http://schemas.openxmlformats.org/officeDocument/2006/relationships/image" Target="../media/image5.png"/><Relationship Id="rId10"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41.png"/><Relationship Id="rId5" Type="http://schemas.openxmlformats.org/officeDocument/2006/relationships/image" Target="../media/image25.png"/><Relationship Id="rId6" Type="http://schemas.openxmlformats.org/officeDocument/2006/relationships/image" Target="../media/image6.png"/><Relationship Id="rId7"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9.png"/><Relationship Id="rId5"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hyperlink" Target="http://drive.google.com/file/d/1m0vHcAbTWTRCYHCwrjMvIqJaBGxydSnl/view" TargetMode="External"/><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omments" Target="../comments/comment3.xml"/><Relationship Id="rId4" Type="http://schemas.openxmlformats.org/officeDocument/2006/relationships/image" Target="../media/image5.png"/><Relationship Id="rId5"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27.png"/><Relationship Id="rId7"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hyperlink" Target="http://drive.google.com/file/d/1n9qTfX1jp90ztR6TwoE0QFS872lpOUS4/view" TargetMode="External"/><Relationship Id="rId5"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5.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8.gif"/><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hyperlink" Target="http://drive.google.com/file/d/1qQLhhDjwSo4q3CMjk6RGa5qT0XoiZ0dV/view" TargetMode="External"/><Relationship Id="rId4" Type="http://schemas.openxmlformats.org/officeDocument/2006/relationships/image" Target="../media/image2.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4.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6" name="Shape 226"/>
        <p:cNvGrpSpPr/>
        <p:nvPr/>
      </p:nvGrpSpPr>
      <p:grpSpPr>
        <a:xfrm>
          <a:off x="0" y="0"/>
          <a:ext cx="0" cy="0"/>
          <a:chOff x="0" y="0"/>
          <a:chExt cx="0" cy="0"/>
        </a:xfrm>
      </p:grpSpPr>
      <p:sp>
        <p:nvSpPr>
          <p:cNvPr id="227" name="Google Shape;227;p36"/>
          <p:cNvSpPr txBox="1"/>
          <p:nvPr>
            <p:ph type="ctrTitle"/>
          </p:nvPr>
        </p:nvSpPr>
        <p:spPr>
          <a:xfrm>
            <a:off x="713225" y="995300"/>
            <a:ext cx="7658700" cy="234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Dilution of Precision Automation (DOPA)</a:t>
            </a:r>
            <a:endParaRPr/>
          </a:p>
        </p:txBody>
      </p:sp>
      <p:sp>
        <p:nvSpPr>
          <p:cNvPr id="228" name="Google Shape;228;p36"/>
          <p:cNvSpPr txBox="1"/>
          <p:nvPr>
            <p:ph idx="1" type="subTitle"/>
          </p:nvPr>
        </p:nvSpPr>
        <p:spPr>
          <a:xfrm>
            <a:off x="713225" y="3605350"/>
            <a:ext cx="4403400" cy="91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Sponsor: The Aerospace Corporation</a:t>
            </a:r>
            <a:endParaRPr/>
          </a:p>
          <a:p>
            <a:pPr indent="0" lvl="0" marL="0" rtl="0" algn="l">
              <a:spcBef>
                <a:spcPts val="0"/>
              </a:spcBef>
              <a:spcAft>
                <a:spcPts val="0"/>
              </a:spcAft>
              <a:buNone/>
            </a:pPr>
            <a:r>
              <a:rPr lang="en"/>
              <a:t>CSULA - Spring Semester 2023</a:t>
            </a:r>
            <a:endParaRPr/>
          </a:p>
        </p:txBody>
      </p:sp>
      <p:pic>
        <p:nvPicPr>
          <p:cNvPr id="229" name="Google Shape;229;p36"/>
          <p:cNvPicPr preferRelativeResize="0"/>
          <p:nvPr/>
        </p:nvPicPr>
        <p:blipFill>
          <a:blip r:embed="rId3">
            <a:alphaModFix/>
          </a:blip>
          <a:stretch>
            <a:fillRect/>
          </a:stretch>
        </p:blipFill>
        <p:spPr>
          <a:xfrm>
            <a:off x="2230203" y="662450"/>
            <a:ext cx="4513126" cy="104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9" name="Shape 339"/>
        <p:cNvGrpSpPr/>
        <p:nvPr/>
      </p:nvGrpSpPr>
      <p:grpSpPr>
        <a:xfrm>
          <a:off x="0" y="0"/>
          <a:ext cx="0" cy="0"/>
          <a:chOff x="0" y="0"/>
          <a:chExt cx="0" cy="0"/>
        </a:xfrm>
      </p:grpSpPr>
      <p:sp>
        <p:nvSpPr>
          <p:cNvPr id="340" name="Google Shape;340;p45"/>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Pipeline</a:t>
            </a:r>
            <a:endParaRPr/>
          </a:p>
        </p:txBody>
      </p:sp>
      <p:pic>
        <p:nvPicPr>
          <p:cNvPr descr="Graphical user interface, application&#10;&#10;Description automatically generated" id="341" name="Google Shape;341;p45"/>
          <p:cNvPicPr preferRelativeResize="0"/>
          <p:nvPr/>
        </p:nvPicPr>
        <p:blipFill rotWithShape="1">
          <a:blip r:embed="rId3">
            <a:alphaModFix/>
          </a:blip>
          <a:srcRect b="2978" l="0" r="1215" t="0"/>
          <a:stretch/>
        </p:blipFill>
        <p:spPr>
          <a:xfrm>
            <a:off x="407700" y="1205550"/>
            <a:ext cx="8328600" cy="3597300"/>
          </a:xfrm>
          <a:prstGeom prst="rect">
            <a:avLst/>
          </a:prstGeom>
          <a:noFill/>
          <a:ln>
            <a:noFill/>
          </a:ln>
        </p:spPr>
      </p:pic>
      <p:pic>
        <p:nvPicPr>
          <p:cNvPr id="342" name="Google Shape;342;p45"/>
          <p:cNvPicPr preferRelativeResize="0"/>
          <p:nvPr/>
        </p:nvPicPr>
        <p:blipFill rotWithShape="1">
          <a:blip r:embed="rId4">
            <a:alphaModFix/>
          </a:blip>
          <a:srcRect b="36940" l="0" r="74334" t="37540"/>
          <a:stretch/>
        </p:blipFill>
        <p:spPr>
          <a:xfrm>
            <a:off x="8116700" y="324151"/>
            <a:ext cx="728758" cy="724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6" name="Shape 346"/>
        <p:cNvGrpSpPr/>
        <p:nvPr/>
      </p:nvGrpSpPr>
      <p:grpSpPr>
        <a:xfrm>
          <a:off x="0" y="0"/>
          <a:ext cx="0" cy="0"/>
          <a:chOff x="0" y="0"/>
          <a:chExt cx="0" cy="0"/>
        </a:xfrm>
      </p:grpSpPr>
      <p:sp>
        <p:nvSpPr>
          <p:cNvPr id="347" name="Google Shape;347;p46"/>
          <p:cNvSpPr txBox="1"/>
          <p:nvPr>
            <p:ph type="ctrTitle"/>
          </p:nvPr>
        </p:nvSpPr>
        <p:spPr>
          <a:xfrm>
            <a:off x="1161700" y="2229700"/>
            <a:ext cx="6166800" cy="91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DOPA Integration</a:t>
            </a:r>
            <a:endParaRPr/>
          </a:p>
        </p:txBody>
      </p:sp>
      <p:sp>
        <p:nvSpPr>
          <p:cNvPr id="348" name="Google Shape;348;p46"/>
          <p:cNvSpPr txBox="1"/>
          <p:nvPr>
            <p:ph idx="2" type="title"/>
          </p:nvPr>
        </p:nvSpPr>
        <p:spPr>
          <a:xfrm>
            <a:off x="1161700" y="1188337"/>
            <a:ext cx="1652100" cy="91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Backend Engineers</a:t>
            </a:r>
            <a:endParaRPr/>
          </a:p>
        </p:txBody>
      </p:sp>
      <p:sp>
        <p:nvSpPr>
          <p:cNvPr id="354" name="Google Shape;354;p47"/>
          <p:cNvSpPr txBox="1"/>
          <p:nvPr>
            <p:ph idx="1" type="body"/>
          </p:nvPr>
        </p:nvSpPr>
        <p:spPr>
          <a:xfrm>
            <a:off x="720000" y="1451075"/>
            <a:ext cx="6444600" cy="30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Tasked with getting TLE’s from Space-track.org</a:t>
            </a:r>
            <a:endParaRPr/>
          </a:p>
          <a:p>
            <a:pPr indent="-317500" lvl="0" marL="457200" rtl="0" algn="l">
              <a:spcBef>
                <a:spcPts val="0"/>
              </a:spcBef>
              <a:spcAft>
                <a:spcPts val="0"/>
              </a:spcAft>
              <a:buSzPts val="1400"/>
              <a:buChar char="●"/>
            </a:pPr>
            <a:r>
              <a:rPr lang="en"/>
              <a:t>Leveraged p</a:t>
            </a:r>
            <a:r>
              <a:rPr lang="en"/>
              <a:t>ython</a:t>
            </a:r>
            <a:r>
              <a:rPr lang="en"/>
              <a:t> Requests </a:t>
            </a:r>
            <a:r>
              <a:rPr lang="en"/>
              <a:t>library</a:t>
            </a:r>
            <a:endParaRPr/>
          </a:p>
          <a:p>
            <a:pPr indent="-317500" lvl="0" marL="457200" rtl="0" algn="l">
              <a:spcBef>
                <a:spcPts val="0"/>
              </a:spcBef>
              <a:spcAft>
                <a:spcPts val="0"/>
              </a:spcAft>
              <a:buSzPts val="1400"/>
              <a:buChar char="●"/>
            </a:pPr>
            <a:r>
              <a:rPr lang="en"/>
              <a:t>With the python library and API calls we were able to access satellite data</a:t>
            </a:r>
            <a:endParaRPr/>
          </a:p>
          <a:p>
            <a:pPr indent="-317500" lvl="0" marL="457200" rtl="0" algn="l">
              <a:spcBef>
                <a:spcPts val="0"/>
              </a:spcBef>
              <a:spcAft>
                <a:spcPts val="0"/>
              </a:spcAft>
              <a:buSzPts val="1400"/>
              <a:buChar char="●"/>
            </a:pPr>
            <a:r>
              <a:rPr lang="en"/>
              <a:t>Satellite data was </a:t>
            </a:r>
            <a:r>
              <a:rPr lang="en"/>
              <a:t>processed</a:t>
            </a:r>
            <a:r>
              <a:rPr lang="en"/>
              <a:t> and parsed only keeping the needed TLEs</a:t>
            </a:r>
            <a:endParaRPr/>
          </a:p>
          <a:p>
            <a:pPr indent="-317500" lvl="1" marL="914400" rtl="0" algn="l">
              <a:spcBef>
                <a:spcPts val="0"/>
              </a:spcBef>
              <a:spcAft>
                <a:spcPts val="0"/>
              </a:spcAft>
              <a:buSzPts val="1400"/>
              <a:buChar char="○"/>
            </a:pPr>
            <a:r>
              <a:rPr lang="en"/>
              <a:t>30KB pre-processing</a:t>
            </a:r>
            <a:endParaRPr/>
          </a:p>
          <a:p>
            <a:pPr indent="-317500" lvl="1" marL="914400" rtl="0" algn="l">
              <a:spcBef>
                <a:spcPts val="0"/>
              </a:spcBef>
              <a:spcAft>
                <a:spcPts val="0"/>
              </a:spcAft>
              <a:buSzPts val="1400"/>
              <a:buChar char="○"/>
            </a:pPr>
            <a:r>
              <a:rPr lang="en"/>
              <a:t>5KB post-processing</a:t>
            </a:r>
            <a:endParaRPr/>
          </a:p>
          <a:p>
            <a:pPr indent="-317500" lvl="0" marL="457200" rtl="0" algn="l">
              <a:spcBef>
                <a:spcPts val="0"/>
              </a:spcBef>
              <a:spcAft>
                <a:spcPts val="0"/>
              </a:spcAft>
              <a:buSzPts val="1400"/>
              <a:buChar char="●"/>
            </a:pPr>
            <a:r>
              <a:rPr lang="en"/>
              <a:t>After the data was cleaned it was passed to the Data Formatting Team</a:t>
            </a:r>
            <a:endParaRPr/>
          </a:p>
          <a:p>
            <a:pPr indent="0" lvl="0" marL="457200" rtl="0" algn="l">
              <a:spcBef>
                <a:spcPts val="0"/>
              </a:spcBef>
              <a:spcAft>
                <a:spcPts val="0"/>
              </a:spcAft>
              <a:buNone/>
            </a:pPr>
            <a:r>
              <a:t/>
            </a:r>
            <a:endParaRPr/>
          </a:p>
        </p:txBody>
      </p:sp>
      <p:pic>
        <p:nvPicPr>
          <p:cNvPr id="355" name="Google Shape;355;p47"/>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356" name="Google Shape;356;p47"/>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Ramirez</a:t>
            </a:r>
            <a:endParaRPr>
              <a:solidFill>
                <a:srgbClr val="FFFFFF"/>
              </a:solidFill>
              <a:latin typeface="Inter Tight"/>
              <a:ea typeface="Inter Tight"/>
              <a:cs typeface="Inter Tight"/>
              <a:sym typeface="Inter Tight"/>
            </a:endParaRPr>
          </a:p>
        </p:txBody>
      </p:sp>
      <p:pic>
        <p:nvPicPr>
          <p:cNvPr id="357" name="Google Shape;357;p47"/>
          <p:cNvPicPr preferRelativeResize="0"/>
          <p:nvPr/>
        </p:nvPicPr>
        <p:blipFill rotWithShape="1">
          <a:blip r:embed="rId4">
            <a:alphaModFix/>
          </a:blip>
          <a:srcRect b="0" l="0" r="13194" t="0"/>
          <a:stretch/>
        </p:blipFill>
        <p:spPr>
          <a:xfrm>
            <a:off x="7157825" y="1072088"/>
            <a:ext cx="1599900" cy="3450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8"/>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Backend Engineers</a:t>
            </a:r>
            <a:endParaRPr/>
          </a:p>
        </p:txBody>
      </p:sp>
      <p:sp>
        <p:nvSpPr>
          <p:cNvPr id="363" name="Google Shape;363;p48"/>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Major A</a:t>
            </a:r>
            <a:r>
              <a:rPr lang="en"/>
              <a:t>chievement</a:t>
            </a:r>
            <a:endParaRPr/>
          </a:p>
          <a:p>
            <a:pPr indent="-317500" lvl="0" marL="457200" rtl="0" algn="l">
              <a:spcBef>
                <a:spcPts val="0"/>
              </a:spcBef>
              <a:spcAft>
                <a:spcPts val="0"/>
              </a:spcAft>
              <a:buSzPts val="1400"/>
              <a:buChar char="●"/>
            </a:pPr>
            <a:r>
              <a:rPr lang="en"/>
              <a:t>Noticed there were 5 other GPS constellations</a:t>
            </a:r>
            <a:endParaRPr/>
          </a:p>
          <a:p>
            <a:pPr indent="-317500" lvl="0" marL="457200" rtl="0" algn="l">
              <a:spcBef>
                <a:spcPts val="0"/>
              </a:spcBef>
              <a:spcAft>
                <a:spcPts val="0"/>
              </a:spcAft>
              <a:buSzPts val="1400"/>
              <a:buChar char="●"/>
            </a:pPr>
            <a:r>
              <a:rPr lang="en"/>
              <a:t>Researched to find which satellites were part of each constellation </a:t>
            </a:r>
            <a:endParaRPr/>
          </a:p>
          <a:p>
            <a:pPr indent="-317500" lvl="0" marL="457200" rtl="0" algn="l">
              <a:spcBef>
                <a:spcPts val="0"/>
              </a:spcBef>
              <a:spcAft>
                <a:spcPts val="0"/>
              </a:spcAft>
              <a:buSzPts val="1400"/>
              <a:buChar char="●"/>
            </a:pPr>
            <a:r>
              <a:rPr lang="en"/>
              <a:t>After finding the data needed we created a way to store each constellation set </a:t>
            </a:r>
            <a:endParaRPr/>
          </a:p>
        </p:txBody>
      </p:sp>
      <p:pic>
        <p:nvPicPr>
          <p:cNvPr id="364" name="Google Shape;364;p48"/>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365" name="Google Shape;365;p48"/>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Ramirez</a:t>
            </a:r>
            <a:endParaRPr>
              <a:solidFill>
                <a:srgbClr val="FFFFFF"/>
              </a:solidFill>
              <a:latin typeface="Inter Tight"/>
              <a:ea typeface="Inter Tight"/>
              <a:cs typeface="Inter Tight"/>
              <a:sym typeface="Inter T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9"/>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Engineers</a:t>
            </a:r>
            <a:endParaRPr/>
          </a:p>
        </p:txBody>
      </p:sp>
      <p:sp>
        <p:nvSpPr>
          <p:cNvPr id="371" name="Google Shape;371;p49"/>
          <p:cNvSpPr txBox="1"/>
          <p:nvPr>
            <p:ph idx="1" type="body"/>
          </p:nvPr>
        </p:nvSpPr>
        <p:spPr>
          <a:xfrm>
            <a:off x="713225" y="1371450"/>
            <a:ext cx="3965700" cy="24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Problem </a:t>
            </a:r>
            <a:r>
              <a:rPr lang="en"/>
              <a:t>- How do we go from </a:t>
            </a:r>
            <a:r>
              <a:rPr lang="en" u="sng"/>
              <a:t>raw two-line element(TLE) data to DOP data</a:t>
            </a:r>
            <a:r>
              <a:rPr lang="en"/>
              <a:t> and how do we use </a:t>
            </a:r>
            <a:r>
              <a:rPr lang="en" u="sng"/>
              <a:t>docker</a:t>
            </a:r>
            <a:r>
              <a:rPr lang="en"/>
              <a:t> to containerize both this process and SOAP for automation?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Accomplished</a:t>
            </a:r>
            <a:r>
              <a:rPr lang="en"/>
              <a:t> -  a containerized python script </a:t>
            </a:r>
            <a:r>
              <a:rPr lang="en"/>
              <a:t>to format TLE data into a .orb file then run .orb files in the SOAP container to output dop data. </a:t>
            </a:r>
            <a:endParaRPr/>
          </a:p>
          <a:p>
            <a:pPr indent="0" lvl="0" marL="0" rtl="0" algn="l">
              <a:spcBef>
                <a:spcPts val="0"/>
              </a:spcBef>
              <a:spcAft>
                <a:spcPts val="0"/>
              </a:spcAft>
              <a:buNone/>
            </a:pPr>
            <a:r>
              <a:t/>
            </a:r>
            <a:endParaRPr/>
          </a:p>
        </p:txBody>
      </p:sp>
      <p:pic>
        <p:nvPicPr>
          <p:cNvPr id="372" name="Google Shape;372;p49"/>
          <p:cNvPicPr preferRelativeResize="0"/>
          <p:nvPr/>
        </p:nvPicPr>
        <p:blipFill>
          <a:blip r:embed="rId3">
            <a:alphaModFix/>
          </a:blip>
          <a:stretch>
            <a:fillRect/>
          </a:stretch>
        </p:blipFill>
        <p:spPr>
          <a:xfrm>
            <a:off x="5070975" y="560100"/>
            <a:ext cx="3315750" cy="4023301"/>
          </a:xfrm>
          <a:prstGeom prst="rect">
            <a:avLst/>
          </a:prstGeom>
          <a:noFill/>
          <a:ln>
            <a:noFill/>
          </a:ln>
        </p:spPr>
      </p:pic>
      <p:sp>
        <p:nvSpPr>
          <p:cNvPr id="373" name="Google Shape;373;p49"/>
          <p:cNvSpPr txBox="1"/>
          <p:nvPr/>
        </p:nvSpPr>
        <p:spPr>
          <a:xfrm>
            <a:off x="8198900" y="4529875"/>
            <a:ext cx="84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Inter Tight"/>
                <a:ea typeface="Inter Tight"/>
                <a:cs typeface="Inter Tight"/>
                <a:sym typeface="Inter Tight"/>
              </a:rPr>
              <a:t>Jarmin</a:t>
            </a:r>
            <a:endParaRPr>
              <a:solidFill>
                <a:schemeClr val="lt1"/>
              </a:solidFill>
              <a:latin typeface="Inter Tight"/>
              <a:ea typeface="Inter Tight"/>
              <a:cs typeface="Inter Tight"/>
              <a:sym typeface="Inter T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0"/>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Engineers</a:t>
            </a:r>
            <a:endParaRPr/>
          </a:p>
        </p:txBody>
      </p:sp>
      <p:sp>
        <p:nvSpPr>
          <p:cNvPr id="379" name="Google Shape;379;p50"/>
          <p:cNvSpPr txBox="1"/>
          <p:nvPr>
            <p:ph idx="1" type="body"/>
          </p:nvPr>
        </p:nvSpPr>
        <p:spPr>
          <a:xfrm>
            <a:off x="713225" y="1178800"/>
            <a:ext cx="5781300" cy="332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Main goal </a:t>
            </a:r>
            <a:endParaRPr sz="16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b="1" lang="en" sz="1600"/>
              <a:t>SOAP</a:t>
            </a:r>
            <a:r>
              <a:rPr lang="en" sz="1600"/>
              <a:t> Research</a:t>
            </a:r>
            <a:endParaRPr sz="1600"/>
          </a:p>
          <a:p>
            <a:pPr indent="-330200" lvl="1" marL="914400" rtl="0" algn="l">
              <a:spcBef>
                <a:spcPts val="0"/>
              </a:spcBef>
              <a:spcAft>
                <a:spcPts val="0"/>
              </a:spcAft>
              <a:buSzPts val="1600"/>
              <a:buChar char="○"/>
            </a:pPr>
            <a:r>
              <a:rPr lang="en" sz="1600"/>
              <a:t>How to make functional </a:t>
            </a:r>
            <a:r>
              <a:rPr b="1" lang="en" sz="1600" u="sng"/>
              <a:t>.orb file</a:t>
            </a:r>
            <a:r>
              <a:rPr lang="en" sz="1600"/>
              <a:t> </a:t>
            </a:r>
            <a:endParaRPr sz="1600"/>
          </a:p>
          <a:p>
            <a:pPr indent="-330200" lvl="1" marL="914400" rtl="0" algn="l">
              <a:spcBef>
                <a:spcPts val="0"/>
              </a:spcBef>
              <a:spcAft>
                <a:spcPts val="0"/>
              </a:spcAft>
              <a:buSzPts val="1600"/>
              <a:buChar char="○"/>
            </a:pPr>
            <a:r>
              <a:rPr lang="en" sz="1600"/>
              <a:t>Produce the data that we’re looking for</a:t>
            </a:r>
            <a:endParaRPr sz="1600"/>
          </a:p>
          <a:p>
            <a:pPr indent="-330200" lvl="2" marL="1371600" rtl="0" algn="l">
              <a:spcBef>
                <a:spcPts val="0"/>
              </a:spcBef>
              <a:spcAft>
                <a:spcPts val="0"/>
              </a:spcAft>
              <a:buSzPts val="1600"/>
              <a:buChar char="■"/>
            </a:pPr>
            <a:r>
              <a:rPr lang="en" sz="1600"/>
              <a:t>Analysis output </a:t>
            </a:r>
            <a:endParaRPr sz="1600"/>
          </a:p>
          <a:p>
            <a:pPr indent="-330200" lvl="1" marL="914400" rtl="0" algn="l">
              <a:spcBef>
                <a:spcPts val="0"/>
              </a:spcBef>
              <a:spcAft>
                <a:spcPts val="0"/>
              </a:spcAft>
              <a:buSzPts val="1600"/>
              <a:buChar char="○"/>
            </a:pPr>
            <a:r>
              <a:rPr lang="en" sz="1600"/>
              <a:t>Predefined objects and values in the orb file needed to produce the dop data</a:t>
            </a:r>
            <a:endParaRPr sz="1600"/>
          </a:p>
          <a:p>
            <a:pPr indent="-330200" lvl="2" marL="1371600" rtl="0" algn="l">
              <a:spcBef>
                <a:spcPts val="0"/>
              </a:spcBef>
              <a:spcAft>
                <a:spcPts val="0"/>
              </a:spcAft>
              <a:buSzPts val="1600"/>
              <a:buChar char="■"/>
            </a:pPr>
            <a:r>
              <a:rPr lang="en" sz="1600"/>
              <a:t>epoch, grid contours, color plots, sensor, satellite data, and more</a:t>
            </a:r>
            <a:endParaRPr sz="1600"/>
          </a:p>
        </p:txBody>
      </p:sp>
      <p:pic>
        <p:nvPicPr>
          <p:cNvPr id="380" name="Google Shape;380;p50"/>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381" name="Google Shape;381;p50"/>
          <p:cNvSpPr txBox="1"/>
          <p:nvPr/>
        </p:nvSpPr>
        <p:spPr>
          <a:xfrm>
            <a:off x="6494525" y="1178800"/>
            <a:ext cx="235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accent3"/>
                </a:solidFill>
                <a:latin typeface="Inter Tight"/>
                <a:ea typeface="Inter Tight"/>
                <a:cs typeface="Inter Tight"/>
                <a:sym typeface="Inter Tight"/>
              </a:rPr>
              <a:t>.orb file</a:t>
            </a:r>
            <a:r>
              <a:rPr lang="en">
                <a:solidFill>
                  <a:schemeClr val="accent3"/>
                </a:solidFill>
                <a:latin typeface="Inter Tight"/>
                <a:ea typeface="Inter Tight"/>
                <a:cs typeface="Inter Tight"/>
                <a:sym typeface="Inter Tight"/>
              </a:rPr>
              <a:t> -&gt; a file format that runs through SOAP </a:t>
            </a:r>
            <a:endParaRPr>
              <a:solidFill>
                <a:schemeClr val="accent3"/>
              </a:solidFill>
              <a:latin typeface="Inter Tight"/>
              <a:ea typeface="Inter Tight"/>
              <a:cs typeface="Inter Tight"/>
              <a:sym typeface="Inter Tight"/>
            </a:endParaRPr>
          </a:p>
        </p:txBody>
      </p:sp>
      <p:pic>
        <p:nvPicPr>
          <p:cNvPr id="382" name="Google Shape;382;p50"/>
          <p:cNvPicPr preferRelativeResize="0"/>
          <p:nvPr/>
        </p:nvPicPr>
        <p:blipFill>
          <a:blip r:embed="rId4">
            <a:alphaModFix/>
          </a:blip>
          <a:stretch>
            <a:fillRect/>
          </a:stretch>
        </p:blipFill>
        <p:spPr>
          <a:xfrm>
            <a:off x="6935178" y="2934050"/>
            <a:ext cx="766425" cy="766425"/>
          </a:xfrm>
          <a:prstGeom prst="rect">
            <a:avLst/>
          </a:prstGeom>
          <a:noFill/>
          <a:ln>
            <a:noFill/>
          </a:ln>
        </p:spPr>
      </p:pic>
      <p:pic>
        <p:nvPicPr>
          <p:cNvPr id="383" name="Google Shape;383;p50"/>
          <p:cNvPicPr preferRelativeResize="0"/>
          <p:nvPr/>
        </p:nvPicPr>
        <p:blipFill>
          <a:blip r:embed="rId5">
            <a:alphaModFix/>
          </a:blip>
          <a:stretch>
            <a:fillRect/>
          </a:stretch>
        </p:blipFill>
        <p:spPr>
          <a:xfrm>
            <a:off x="6266450" y="2209463"/>
            <a:ext cx="2103878" cy="724575"/>
          </a:xfrm>
          <a:prstGeom prst="rect">
            <a:avLst/>
          </a:prstGeom>
          <a:noFill/>
          <a:ln>
            <a:noFill/>
          </a:ln>
        </p:spPr>
      </p:pic>
      <p:cxnSp>
        <p:nvCxnSpPr>
          <p:cNvPr id="384" name="Google Shape;384;p50"/>
          <p:cNvCxnSpPr>
            <a:endCxn id="385" idx="1"/>
          </p:cNvCxnSpPr>
          <p:nvPr/>
        </p:nvCxnSpPr>
        <p:spPr>
          <a:xfrm flipH="1" rot="10800000">
            <a:off x="1981925" y="2020675"/>
            <a:ext cx="1043400" cy="5100"/>
          </a:xfrm>
          <a:prstGeom prst="straightConnector1">
            <a:avLst/>
          </a:prstGeom>
          <a:noFill/>
          <a:ln cap="flat" cmpd="sng" w="19050">
            <a:solidFill>
              <a:schemeClr val="lt1"/>
            </a:solidFill>
            <a:prstDash val="solid"/>
            <a:round/>
            <a:headEnd len="med" w="med" type="none"/>
            <a:tailEnd len="med" w="med" type="triangle"/>
          </a:ln>
        </p:spPr>
      </p:cxnSp>
      <p:sp>
        <p:nvSpPr>
          <p:cNvPr id="386" name="Google Shape;386;p50"/>
          <p:cNvSpPr txBox="1"/>
          <p:nvPr/>
        </p:nvSpPr>
        <p:spPr>
          <a:xfrm>
            <a:off x="8198900" y="4529875"/>
            <a:ext cx="84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Inter Tight"/>
                <a:ea typeface="Inter Tight"/>
                <a:cs typeface="Inter Tight"/>
                <a:sym typeface="Inter Tight"/>
              </a:rPr>
              <a:t>Jarmin</a:t>
            </a:r>
            <a:endParaRPr>
              <a:solidFill>
                <a:schemeClr val="lt1"/>
              </a:solidFill>
              <a:latin typeface="Inter Tight"/>
              <a:ea typeface="Inter Tight"/>
              <a:cs typeface="Inter Tight"/>
              <a:sym typeface="Inter Tight"/>
            </a:endParaRPr>
          </a:p>
        </p:txBody>
      </p:sp>
      <p:sp>
        <p:nvSpPr>
          <p:cNvPr id="387" name="Google Shape;387;p50"/>
          <p:cNvSpPr/>
          <p:nvPr/>
        </p:nvSpPr>
        <p:spPr>
          <a:xfrm>
            <a:off x="938525" y="1703575"/>
            <a:ext cx="1043400" cy="6393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T</a:t>
            </a:r>
            <a:r>
              <a:rPr lang="en" sz="1000"/>
              <a:t>wo-Line Element satellite data</a:t>
            </a:r>
            <a:endParaRPr sz="1000"/>
          </a:p>
        </p:txBody>
      </p:sp>
      <p:sp>
        <p:nvSpPr>
          <p:cNvPr id="388" name="Google Shape;388;p50"/>
          <p:cNvSpPr/>
          <p:nvPr/>
        </p:nvSpPr>
        <p:spPr>
          <a:xfrm>
            <a:off x="2989425" y="1703575"/>
            <a:ext cx="1043400" cy="6393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DOP data (.dtt file)</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1"/>
          <p:cNvPicPr preferRelativeResize="0"/>
          <p:nvPr/>
        </p:nvPicPr>
        <p:blipFill rotWithShape="1">
          <a:blip r:embed="rId4">
            <a:alphaModFix/>
          </a:blip>
          <a:srcRect b="6252" l="31100" r="24916" t="11476"/>
          <a:stretch/>
        </p:blipFill>
        <p:spPr>
          <a:xfrm>
            <a:off x="7574275" y="744875"/>
            <a:ext cx="930550" cy="2313500"/>
          </a:xfrm>
          <a:prstGeom prst="rect">
            <a:avLst/>
          </a:prstGeom>
          <a:noFill/>
          <a:ln>
            <a:noFill/>
          </a:ln>
        </p:spPr>
      </p:pic>
      <p:pic>
        <p:nvPicPr>
          <p:cNvPr id="394" name="Google Shape;394;p51"/>
          <p:cNvPicPr preferRelativeResize="0"/>
          <p:nvPr/>
        </p:nvPicPr>
        <p:blipFill rotWithShape="1">
          <a:blip r:embed="rId5">
            <a:alphaModFix/>
          </a:blip>
          <a:srcRect b="0" l="69" r="79" t="0"/>
          <a:stretch/>
        </p:blipFill>
        <p:spPr>
          <a:xfrm>
            <a:off x="452475" y="644550"/>
            <a:ext cx="6842176" cy="3854400"/>
          </a:xfrm>
          <a:prstGeom prst="rect">
            <a:avLst/>
          </a:prstGeom>
          <a:noFill/>
          <a:ln>
            <a:noFill/>
          </a:ln>
        </p:spPr>
      </p:pic>
      <p:sp>
        <p:nvSpPr>
          <p:cNvPr id="395" name="Google Shape;395;p51"/>
          <p:cNvSpPr txBox="1"/>
          <p:nvPr/>
        </p:nvSpPr>
        <p:spPr>
          <a:xfrm>
            <a:off x="7294650" y="3259050"/>
            <a:ext cx="1489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Inter Tight"/>
                <a:ea typeface="Inter Tight"/>
                <a:cs typeface="Inter Tight"/>
                <a:sym typeface="Inter Tight"/>
              </a:rPr>
              <a:t>Legend: </a:t>
            </a:r>
            <a:endParaRPr b="1">
              <a:solidFill>
                <a:schemeClr val="lt1"/>
              </a:solidFill>
              <a:latin typeface="Inter Tight"/>
              <a:ea typeface="Inter Tight"/>
              <a:cs typeface="Inter Tight"/>
              <a:sym typeface="Inter Tight"/>
            </a:endParaRPr>
          </a:p>
          <a:p>
            <a:pPr indent="0" lvl="0" marL="0" rtl="0" algn="l">
              <a:spcBef>
                <a:spcPts val="0"/>
              </a:spcBef>
              <a:spcAft>
                <a:spcPts val="0"/>
              </a:spcAft>
              <a:buNone/>
            </a:pPr>
            <a:r>
              <a:rPr b="1" lang="en">
                <a:solidFill>
                  <a:srgbClr val="F43EFF"/>
                </a:solidFill>
                <a:latin typeface="Inter Tight"/>
                <a:ea typeface="Inter Tight"/>
                <a:cs typeface="Inter Tight"/>
                <a:sym typeface="Inter Tight"/>
              </a:rPr>
              <a:t>NAVSTAR</a:t>
            </a:r>
            <a:endParaRPr b="1">
              <a:solidFill>
                <a:srgbClr val="F43EFF"/>
              </a:solidFill>
              <a:latin typeface="Inter Tight"/>
              <a:ea typeface="Inter Tight"/>
              <a:cs typeface="Inter Tight"/>
              <a:sym typeface="Inter Tight"/>
            </a:endParaRPr>
          </a:p>
          <a:p>
            <a:pPr indent="0" lvl="0" marL="0" rtl="0" algn="l">
              <a:spcBef>
                <a:spcPts val="0"/>
              </a:spcBef>
              <a:spcAft>
                <a:spcPts val="0"/>
              </a:spcAft>
              <a:buNone/>
            </a:pPr>
            <a:r>
              <a:rPr b="1" lang="en">
                <a:solidFill>
                  <a:srgbClr val="FFFF00"/>
                </a:solidFill>
                <a:latin typeface="Inter Tight"/>
                <a:ea typeface="Inter Tight"/>
                <a:cs typeface="Inter Tight"/>
                <a:sym typeface="Inter Tight"/>
              </a:rPr>
              <a:t>LAAFB SENSOR</a:t>
            </a:r>
            <a:endParaRPr b="1">
              <a:solidFill>
                <a:srgbClr val="FFFF00"/>
              </a:solidFill>
              <a:latin typeface="Inter Tight"/>
              <a:ea typeface="Inter Tight"/>
              <a:cs typeface="Inter Tight"/>
              <a:sym typeface="Inter Tight"/>
            </a:endParaRPr>
          </a:p>
          <a:p>
            <a:pPr indent="0" lvl="0" marL="0" rtl="0" algn="l">
              <a:spcBef>
                <a:spcPts val="0"/>
              </a:spcBef>
              <a:spcAft>
                <a:spcPts val="0"/>
              </a:spcAft>
              <a:buNone/>
            </a:pPr>
            <a:r>
              <a:rPr b="1" lang="en">
                <a:solidFill>
                  <a:srgbClr val="00FF00"/>
                </a:solidFill>
                <a:latin typeface="Inter Tight"/>
                <a:ea typeface="Inter Tight"/>
                <a:cs typeface="Inter Tight"/>
                <a:sym typeface="Inter Tight"/>
              </a:rPr>
              <a:t>COLOR GRID</a:t>
            </a:r>
            <a:endParaRPr b="1">
              <a:solidFill>
                <a:srgbClr val="00FF00"/>
              </a:solidFill>
              <a:latin typeface="Inter Tight"/>
              <a:ea typeface="Inter Tight"/>
              <a:cs typeface="Inter Tight"/>
              <a:sym typeface="Inter Tight"/>
            </a:endParaRPr>
          </a:p>
        </p:txBody>
      </p:sp>
      <p:sp>
        <p:nvSpPr>
          <p:cNvPr id="396" name="Google Shape;396;p51"/>
          <p:cNvSpPr txBox="1"/>
          <p:nvPr/>
        </p:nvSpPr>
        <p:spPr>
          <a:xfrm>
            <a:off x="8198900" y="4529875"/>
            <a:ext cx="84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Inter Tight"/>
                <a:ea typeface="Inter Tight"/>
                <a:cs typeface="Inter Tight"/>
                <a:sym typeface="Inter Tight"/>
              </a:rPr>
              <a:t>Jarmin</a:t>
            </a:r>
            <a:endParaRPr>
              <a:solidFill>
                <a:schemeClr val="lt1"/>
              </a:solidFill>
              <a:latin typeface="Inter Tight"/>
              <a:ea typeface="Inter Tight"/>
              <a:cs typeface="Inter Tight"/>
              <a:sym typeface="Inter T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52"/>
          <p:cNvPicPr preferRelativeResize="0"/>
          <p:nvPr/>
        </p:nvPicPr>
        <p:blipFill rotWithShape="1">
          <a:blip r:embed="rId3">
            <a:alphaModFix/>
          </a:blip>
          <a:srcRect b="0" l="69" r="79" t="0"/>
          <a:stretch/>
        </p:blipFill>
        <p:spPr>
          <a:xfrm>
            <a:off x="506750" y="659825"/>
            <a:ext cx="6787900" cy="3823850"/>
          </a:xfrm>
          <a:prstGeom prst="rect">
            <a:avLst/>
          </a:prstGeom>
          <a:noFill/>
          <a:ln>
            <a:noFill/>
          </a:ln>
        </p:spPr>
      </p:pic>
      <p:pic>
        <p:nvPicPr>
          <p:cNvPr id="402" name="Google Shape;402;p52"/>
          <p:cNvPicPr preferRelativeResize="0"/>
          <p:nvPr/>
        </p:nvPicPr>
        <p:blipFill rotWithShape="1">
          <a:blip r:embed="rId4">
            <a:alphaModFix/>
          </a:blip>
          <a:srcRect b="6252" l="31100" r="24916" t="11476"/>
          <a:stretch/>
        </p:blipFill>
        <p:spPr>
          <a:xfrm>
            <a:off x="7574275" y="744875"/>
            <a:ext cx="930550" cy="2313500"/>
          </a:xfrm>
          <a:prstGeom prst="rect">
            <a:avLst/>
          </a:prstGeom>
          <a:noFill/>
          <a:ln>
            <a:noFill/>
          </a:ln>
        </p:spPr>
      </p:pic>
      <p:sp>
        <p:nvSpPr>
          <p:cNvPr id="403" name="Google Shape;403;p52"/>
          <p:cNvSpPr txBox="1"/>
          <p:nvPr/>
        </p:nvSpPr>
        <p:spPr>
          <a:xfrm>
            <a:off x="7294650" y="3259050"/>
            <a:ext cx="1489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Inter Tight"/>
                <a:ea typeface="Inter Tight"/>
                <a:cs typeface="Inter Tight"/>
                <a:sym typeface="Inter Tight"/>
              </a:rPr>
              <a:t>Legend: </a:t>
            </a:r>
            <a:endParaRPr b="1">
              <a:solidFill>
                <a:schemeClr val="lt1"/>
              </a:solidFill>
              <a:latin typeface="Inter Tight"/>
              <a:ea typeface="Inter Tight"/>
              <a:cs typeface="Inter Tight"/>
              <a:sym typeface="Inter Tight"/>
            </a:endParaRPr>
          </a:p>
          <a:p>
            <a:pPr indent="0" lvl="0" marL="0" rtl="0" algn="l">
              <a:spcBef>
                <a:spcPts val="0"/>
              </a:spcBef>
              <a:spcAft>
                <a:spcPts val="0"/>
              </a:spcAft>
              <a:buNone/>
            </a:pPr>
            <a:r>
              <a:rPr b="1" lang="en">
                <a:solidFill>
                  <a:srgbClr val="F43EFF"/>
                </a:solidFill>
                <a:latin typeface="Inter Tight"/>
                <a:ea typeface="Inter Tight"/>
                <a:cs typeface="Inter Tight"/>
                <a:sym typeface="Inter Tight"/>
              </a:rPr>
              <a:t>COSMOS</a:t>
            </a:r>
            <a:endParaRPr b="1">
              <a:solidFill>
                <a:srgbClr val="F43EFF"/>
              </a:solidFill>
              <a:latin typeface="Inter Tight"/>
              <a:ea typeface="Inter Tight"/>
              <a:cs typeface="Inter Tight"/>
              <a:sym typeface="Inter Tight"/>
            </a:endParaRPr>
          </a:p>
          <a:p>
            <a:pPr indent="0" lvl="0" marL="0" rtl="0" algn="l">
              <a:spcBef>
                <a:spcPts val="0"/>
              </a:spcBef>
              <a:spcAft>
                <a:spcPts val="0"/>
              </a:spcAft>
              <a:buNone/>
            </a:pPr>
            <a:r>
              <a:rPr b="1" lang="en">
                <a:solidFill>
                  <a:srgbClr val="FFFF00"/>
                </a:solidFill>
                <a:latin typeface="Inter Tight"/>
                <a:ea typeface="Inter Tight"/>
                <a:cs typeface="Inter Tight"/>
                <a:sym typeface="Inter Tight"/>
              </a:rPr>
              <a:t>LAAFB SENSOR</a:t>
            </a:r>
            <a:endParaRPr b="1">
              <a:solidFill>
                <a:srgbClr val="FFFF00"/>
              </a:solidFill>
              <a:latin typeface="Inter Tight"/>
              <a:ea typeface="Inter Tight"/>
              <a:cs typeface="Inter Tight"/>
              <a:sym typeface="Inter Tight"/>
            </a:endParaRPr>
          </a:p>
          <a:p>
            <a:pPr indent="0" lvl="0" marL="0" rtl="0" algn="l">
              <a:spcBef>
                <a:spcPts val="0"/>
              </a:spcBef>
              <a:spcAft>
                <a:spcPts val="0"/>
              </a:spcAft>
              <a:buNone/>
            </a:pPr>
            <a:r>
              <a:rPr b="1" lang="en">
                <a:solidFill>
                  <a:srgbClr val="00FF00"/>
                </a:solidFill>
                <a:latin typeface="Inter Tight"/>
                <a:ea typeface="Inter Tight"/>
                <a:cs typeface="Inter Tight"/>
                <a:sym typeface="Inter Tight"/>
              </a:rPr>
              <a:t>COLOR GRID</a:t>
            </a:r>
            <a:endParaRPr b="1">
              <a:solidFill>
                <a:srgbClr val="00FF00"/>
              </a:solidFill>
              <a:latin typeface="Inter Tight"/>
              <a:ea typeface="Inter Tight"/>
              <a:cs typeface="Inter Tight"/>
              <a:sym typeface="Inter Tight"/>
            </a:endParaRPr>
          </a:p>
        </p:txBody>
      </p:sp>
      <p:sp>
        <p:nvSpPr>
          <p:cNvPr id="404" name="Google Shape;404;p52"/>
          <p:cNvSpPr txBox="1"/>
          <p:nvPr/>
        </p:nvSpPr>
        <p:spPr>
          <a:xfrm>
            <a:off x="430550" y="4422490"/>
            <a:ext cx="765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Inter Tight"/>
                <a:ea typeface="Inter Tight"/>
                <a:cs typeface="Inter Tight"/>
                <a:sym typeface="Inter Tight"/>
              </a:rPr>
              <a:t>*note: the process of getting an analysis output file is very tedious in SOAP; it </a:t>
            </a:r>
            <a:r>
              <a:rPr lang="en" sz="1000">
                <a:solidFill>
                  <a:schemeClr val="lt1"/>
                </a:solidFill>
                <a:latin typeface="Inter Tight"/>
                <a:ea typeface="Inter Tight"/>
                <a:cs typeface="Inter Tight"/>
                <a:sym typeface="Inter Tight"/>
              </a:rPr>
              <a:t>requires</a:t>
            </a:r>
            <a:r>
              <a:rPr lang="en" sz="1000">
                <a:solidFill>
                  <a:schemeClr val="lt1"/>
                </a:solidFill>
                <a:latin typeface="Inter Tight"/>
                <a:ea typeface="Inter Tight"/>
                <a:cs typeface="Inter Tight"/>
                <a:sym typeface="Inter Tight"/>
              </a:rPr>
              <a:t> you to manually set up Analysis/Defined Objects/Satellite Data/etc. </a:t>
            </a:r>
            <a:endParaRPr sz="1000">
              <a:solidFill>
                <a:schemeClr val="lt1"/>
              </a:solidFill>
              <a:latin typeface="Inter Tight"/>
              <a:ea typeface="Inter Tight"/>
              <a:cs typeface="Inter Tight"/>
              <a:sym typeface="Inter Tight"/>
            </a:endParaRPr>
          </a:p>
        </p:txBody>
      </p:sp>
      <p:sp>
        <p:nvSpPr>
          <p:cNvPr id="405" name="Google Shape;405;p52"/>
          <p:cNvSpPr txBox="1"/>
          <p:nvPr/>
        </p:nvSpPr>
        <p:spPr>
          <a:xfrm>
            <a:off x="8198900" y="4529875"/>
            <a:ext cx="84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Inter Tight"/>
                <a:ea typeface="Inter Tight"/>
                <a:cs typeface="Inter Tight"/>
                <a:sym typeface="Inter Tight"/>
              </a:rPr>
              <a:t>Jarmin</a:t>
            </a:r>
            <a:endParaRPr>
              <a:solidFill>
                <a:schemeClr val="lt1"/>
              </a:solidFill>
              <a:latin typeface="Inter Tight"/>
              <a:ea typeface="Inter Tight"/>
              <a:cs typeface="Inter Tight"/>
              <a:sym typeface="Inter T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3"/>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Data Engineers</a:t>
            </a:r>
            <a:endParaRPr/>
          </a:p>
          <a:p>
            <a:pPr indent="0" lvl="0" marL="0" rtl="0" algn="l">
              <a:spcBef>
                <a:spcPts val="0"/>
              </a:spcBef>
              <a:spcAft>
                <a:spcPts val="0"/>
              </a:spcAft>
              <a:buNone/>
            </a:pPr>
            <a:r>
              <a:t/>
            </a:r>
            <a:endParaRPr/>
          </a:p>
        </p:txBody>
      </p:sp>
      <p:sp>
        <p:nvSpPr>
          <p:cNvPr id="411" name="Google Shape;411;p53"/>
          <p:cNvSpPr txBox="1"/>
          <p:nvPr>
            <p:ph idx="1" type="body"/>
          </p:nvPr>
        </p:nvSpPr>
        <p:spPr>
          <a:xfrm>
            <a:off x="720000" y="1451075"/>
            <a:ext cx="4816800" cy="3000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Objective</a:t>
            </a:r>
            <a:endParaRPr sz="1600"/>
          </a:p>
          <a:p>
            <a:pPr indent="-330200" lvl="1" marL="914400" rtl="0" algn="l">
              <a:spcBef>
                <a:spcPts val="0"/>
              </a:spcBef>
              <a:spcAft>
                <a:spcPts val="0"/>
              </a:spcAft>
              <a:buSzPts val="1600"/>
              <a:buChar char="○"/>
            </a:pPr>
            <a:r>
              <a:rPr lang="en" sz="1600"/>
              <a:t>Reverse Engineer the already complete orb file</a:t>
            </a:r>
            <a:endParaRPr sz="1600"/>
          </a:p>
          <a:p>
            <a:pPr indent="-330200" lvl="1" marL="914400" rtl="0" algn="l">
              <a:spcBef>
                <a:spcPts val="0"/>
              </a:spcBef>
              <a:spcAft>
                <a:spcPts val="0"/>
              </a:spcAft>
              <a:buSzPts val="1600"/>
              <a:buChar char="○"/>
            </a:pPr>
            <a:r>
              <a:rPr lang="en" sz="1600"/>
              <a:t>Find out what data made the orb file unique</a:t>
            </a:r>
            <a:endParaRPr sz="1600"/>
          </a:p>
          <a:p>
            <a:pPr indent="-330200" lvl="2" marL="1371600" rtl="0" algn="l">
              <a:spcBef>
                <a:spcPts val="0"/>
              </a:spcBef>
              <a:spcAft>
                <a:spcPts val="0"/>
              </a:spcAft>
              <a:buSzPts val="1600"/>
              <a:buChar char="■"/>
            </a:pPr>
            <a:r>
              <a:rPr lang="en" sz="1600"/>
              <a:t>Found that there was a lot of redundant data</a:t>
            </a:r>
            <a:endParaRPr sz="1600"/>
          </a:p>
          <a:p>
            <a:pPr indent="-330200" lvl="0" marL="457200" rtl="0" algn="l">
              <a:spcBef>
                <a:spcPts val="0"/>
              </a:spcBef>
              <a:spcAft>
                <a:spcPts val="0"/>
              </a:spcAft>
              <a:buSzPts val="1600"/>
              <a:buChar char="●"/>
            </a:pPr>
            <a:r>
              <a:rPr lang="en" sz="1600"/>
              <a:t>Solution</a:t>
            </a:r>
            <a:endParaRPr sz="1600"/>
          </a:p>
          <a:p>
            <a:pPr indent="-330200" lvl="1" marL="914400" rtl="0" algn="l">
              <a:spcBef>
                <a:spcPts val="0"/>
              </a:spcBef>
              <a:spcAft>
                <a:spcPts val="0"/>
              </a:spcAft>
              <a:buSzPts val="1600"/>
              <a:buChar char="○"/>
            </a:pPr>
            <a:r>
              <a:rPr lang="en" sz="1600"/>
              <a:t>Engineered a template</a:t>
            </a:r>
            <a:endParaRPr sz="1600"/>
          </a:p>
          <a:p>
            <a:pPr indent="-330200" lvl="1" marL="914400" rtl="0" algn="l">
              <a:spcBef>
                <a:spcPts val="0"/>
              </a:spcBef>
              <a:spcAft>
                <a:spcPts val="0"/>
              </a:spcAft>
              <a:buSzPts val="1600"/>
              <a:buChar char="○"/>
            </a:pPr>
            <a:r>
              <a:rPr lang="en" sz="1600"/>
              <a:t>Filling in only what is necessary</a:t>
            </a:r>
            <a:endParaRPr sz="1600"/>
          </a:p>
          <a:p>
            <a:pPr indent="0" lvl="0" marL="0" rtl="0" algn="l">
              <a:spcBef>
                <a:spcPts val="0"/>
              </a:spcBef>
              <a:spcAft>
                <a:spcPts val="0"/>
              </a:spcAft>
              <a:buNone/>
            </a:pPr>
            <a:r>
              <a:t/>
            </a:r>
            <a:endParaRPr sz="1600"/>
          </a:p>
        </p:txBody>
      </p:sp>
      <p:pic>
        <p:nvPicPr>
          <p:cNvPr id="412" name="Google Shape;412;p53"/>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413" name="Google Shape;413;p53"/>
          <p:cNvPicPr preferRelativeResize="0"/>
          <p:nvPr/>
        </p:nvPicPr>
        <p:blipFill>
          <a:blip r:embed="rId4">
            <a:alphaModFix/>
          </a:blip>
          <a:stretch>
            <a:fillRect/>
          </a:stretch>
        </p:blipFill>
        <p:spPr>
          <a:xfrm>
            <a:off x="5536725" y="1893525"/>
            <a:ext cx="3308726" cy="2115675"/>
          </a:xfrm>
          <a:prstGeom prst="rect">
            <a:avLst/>
          </a:prstGeom>
          <a:noFill/>
          <a:ln>
            <a:noFill/>
          </a:ln>
        </p:spPr>
      </p:pic>
      <p:sp>
        <p:nvSpPr>
          <p:cNvPr id="414" name="Google Shape;414;p53"/>
          <p:cNvSpPr/>
          <p:nvPr/>
        </p:nvSpPr>
        <p:spPr>
          <a:xfrm>
            <a:off x="5814900" y="2800350"/>
            <a:ext cx="557100" cy="930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3"/>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Bailon</a:t>
            </a:r>
            <a:endParaRPr>
              <a:solidFill>
                <a:srgbClr val="FFFFFF"/>
              </a:solidFill>
              <a:latin typeface="Inter Tight"/>
              <a:ea typeface="Inter Tight"/>
              <a:cs typeface="Inter Tight"/>
              <a:sym typeface="Inter T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4"/>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Template Part 2 </a:t>
            </a:r>
            <a:endParaRPr/>
          </a:p>
        </p:txBody>
      </p:sp>
      <p:pic>
        <p:nvPicPr>
          <p:cNvPr id="421" name="Google Shape;421;p54"/>
          <p:cNvPicPr preferRelativeResize="0"/>
          <p:nvPr/>
        </p:nvPicPr>
        <p:blipFill>
          <a:blip r:embed="rId3">
            <a:alphaModFix/>
          </a:blip>
          <a:stretch>
            <a:fillRect/>
          </a:stretch>
        </p:blipFill>
        <p:spPr>
          <a:xfrm>
            <a:off x="1404924" y="2052425"/>
            <a:ext cx="6959126" cy="1590900"/>
          </a:xfrm>
          <a:prstGeom prst="rect">
            <a:avLst/>
          </a:prstGeom>
          <a:noFill/>
          <a:ln>
            <a:noFill/>
          </a:ln>
        </p:spPr>
      </p:pic>
      <p:sp>
        <p:nvSpPr>
          <p:cNvPr id="422" name="Google Shape;422;p54"/>
          <p:cNvSpPr txBox="1"/>
          <p:nvPr/>
        </p:nvSpPr>
        <p:spPr>
          <a:xfrm>
            <a:off x="3188500" y="2180475"/>
            <a:ext cx="5175600" cy="219300"/>
          </a:xfrm>
          <a:prstGeom prst="rect">
            <a:avLst/>
          </a:prstGeom>
          <a:solidFill>
            <a:srgbClr val="1E1E1E"/>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rgbClr val="A5B2B0"/>
              </a:solidFill>
              <a:latin typeface="Inter Tight"/>
              <a:ea typeface="Inter Tight"/>
              <a:cs typeface="Inter Tight"/>
              <a:sym typeface="Inter Tight"/>
            </a:endParaRPr>
          </a:p>
        </p:txBody>
      </p:sp>
      <p:pic>
        <p:nvPicPr>
          <p:cNvPr id="423" name="Google Shape;423;p54"/>
          <p:cNvPicPr preferRelativeResize="0"/>
          <p:nvPr/>
        </p:nvPicPr>
        <p:blipFill>
          <a:blip r:embed="rId4">
            <a:alphaModFix/>
          </a:blip>
          <a:stretch>
            <a:fillRect/>
          </a:stretch>
        </p:blipFill>
        <p:spPr>
          <a:xfrm>
            <a:off x="2843200" y="2185975"/>
            <a:ext cx="345300" cy="208275"/>
          </a:xfrm>
          <a:prstGeom prst="rect">
            <a:avLst/>
          </a:prstGeom>
          <a:noFill/>
          <a:ln>
            <a:noFill/>
          </a:ln>
        </p:spPr>
      </p:pic>
      <p:pic>
        <p:nvPicPr>
          <p:cNvPr id="424" name="Google Shape;424;p54"/>
          <p:cNvPicPr preferRelativeResize="0"/>
          <p:nvPr/>
        </p:nvPicPr>
        <p:blipFill>
          <a:blip r:embed="rId5">
            <a:alphaModFix/>
          </a:blip>
          <a:stretch>
            <a:fillRect/>
          </a:stretch>
        </p:blipFill>
        <p:spPr>
          <a:xfrm>
            <a:off x="3204550" y="2230988"/>
            <a:ext cx="382592" cy="160275"/>
          </a:xfrm>
          <a:prstGeom prst="rect">
            <a:avLst/>
          </a:prstGeom>
          <a:noFill/>
          <a:ln>
            <a:noFill/>
          </a:ln>
        </p:spPr>
      </p:pic>
      <p:pic>
        <p:nvPicPr>
          <p:cNvPr id="425" name="Google Shape;425;p54"/>
          <p:cNvPicPr preferRelativeResize="0"/>
          <p:nvPr/>
        </p:nvPicPr>
        <p:blipFill>
          <a:blip r:embed="rId6">
            <a:alphaModFix/>
          </a:blip>
          <a:stretch>
            <a:fillRect/>
          </a:stretch>
        </p:blipFill>
        <p:spPr>
          <a:xfrm>
            <a:off x="3622475" y="2235675"/>
            <a:ext cx="377275" cy="129200"/>
          </a:xfrm>
          <a:prstGeom prst="rect">
            <a:avLst/>
          </a:prstGeom>
          <a:noFill/>
          <a:ln>
            <a:noFill/>
          </a:ln>
        </p:spPr>
      </p:pic>
      <p:pic>
        <p:nvPicPr>
          <p:cNvPr id="426" name="Google Shape;426;p54"/>
          <p:cNvPicPr preferRelativeResize="0"/>
          <p:nvPr/>
        </p:nvPicPr>
        <p:blipFill>
          <a:blip r:embed="rId7">
            <a:alphaModFix/>
          </a:blip>
          <a:stretch>
            <a:fillRect/>
          </a:stretch>
        </p:blipFill>
        <p:spPr>
          <a:xfrm>
            <a:off x="4055950" y="2235675"/>
            <a:ext cx="382600" cy="129200"/>
          </a:xfrm>
          <a:prstGeom prst="rect">
            <a:avLst/>
          </a:prstGeom>
          <a:noFill/>
          <a:ln>
            <a:noFill/>
          </a:ln>
        </p:spPr>
      </p:pic>
      <p:pic>
        <p:nvPicPr>
          <p:cNvPr id="427" name="Google Shape;427;p54"/>
          <p:cNvPicPr preferRelativeResize="0"/>
          <p:nvPr/>
        </p:nvPicPr>
        <p:blipFill>
          <a:blip r:embed="rId8">
            <a:alphaModFix/>
          </a:blip>
          <a:stretch>
            <a:fillRect/>
          </a:stretch>
        </p:blipFill>
        <p:spPr>
          <a:xfrm>
            <a:off x="4494750" y="2220125"/>
            <a:ext cx="436608" cy="160275"/>
          </a:xfrm>
          <a:prstGeom prst="rect">
            <a:avLst/>
          </a:prstGeom>
          <a:noFill/>
          <a:ln>
            <a:noFill/>
          </a:ln>
        </p:spPr>
      </p:pic>
      <p:sp>
        <p:nvSpPr>
          <p:cNvPr id="428" name="Google Shape;428;p54"/>
          <p:cNvSpPr/>
          <p:nvPr/>
        </p:nvSpPr>
        <p:spPr>
          <a:xfrm>
            <a:off x="2843225" y="2071700"/>
            <a:ext cx="1407300" cy="129300"/>
          </a:xfrm>
          <a:prstGeom prst="rect">
            <a:avLst/>
          </a:prstGeom>
          <a:solidFill>
            <a:srgbClr val="1E1E1E"/>
          </a:solidFill>
          <a:ln cap="flat" cmpd="sng" w="9525">
            <a:solidFill>
              <a:srgbClr val="1E1E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 name="Google Shape;429;p54"/>
          <p:cNvPicPr preferRelativeResize="0"/>
          <p:nvPr/>
        </p:nvPicPr>
        <p:blipFill rotWithShape="1">
          <a:blip r:embed="rId9">
            <a:alphaModFix/>
          </a:blip>
          <a:srcRect b="0" l="0" r="0" t="9714"/>
          <a:stretch/>
        </p:blipFill>
        <p:spPr>
          <a:xfrm>
            <a:off x="2879550" y="2052425"/>
            <a:ext cx="686725" cy="188050"/>
          </a:xfrm>
          <a:prstGeom prst="rect">
            <a:avLst/>
          </a:prstGeom>
          <a:noFill/>
          <a:ln>
            <a:noFill/>
          </a:ln>
        </p:spPr>
      </p:pic>
      <p:sp>
        <p:nvSpPr>
          <p:cNvPr id="430" name="Google Shape;430;p54"/>
          <p:cNvSpPr/>
          <p:nvPr/>
        </p:nvSpPr>
        <p:spPr>
          <a:xfrm>
            <a:off x="2843225" y="2054825"/>
            <a:ext cx="744000" cy="1602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4"/>
          <p:cNvSpPr/>
          <p:nvPr/>
        </p:nvSpPr>
        <p:spPr>
          <a:xfrm>
            <a:off x="2850375" y="2233200"/>
            <a:ext cx="328200" cy="121200"/>
          </a:xfrm>
          <a:prstGeom prst="rect">
            <a:avLst/>
          </a:pr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4"/>
          <p:cNvSpPr/>
          <p:nvPr/>
        </p:nvSpPr>
        <p:spPr>
          <a:xfrm>
            <a:off x="3210675" y="2233200"/>
            <a:ext cx="382500" cy="129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4"/>
          <p:cNvSpPr/>
          <p:nvPr/>
        </p:nvSpPr>
        <p:spPr>
          <a:xfrm>
            <a:off x="3630300" y="2235625"/>
            <a:ext cx="382500" cy="129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4"/>
          <p:cNvSpPr/>
          <p:nvPr/>
        </p:nvSpPr>
        <p:spPr>
          <a:xfrm>
            <a:off x="4062525" y="2235625"/>
            <a:ext cx="382500" cy="129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4"/>
          <p:cNvSpPr/>
          <p:nvPr/>
        </p:nvSpPr>
        <p:spPr>
          <a:xfrm>
            <a:off x="4494750" y="2235625"/>
            <a:ext cx="421200" cy="129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 name="Google Shape;436;p54"/>
          <p:cNvPicPr preferRelativeResize="0"/>
          <p:nvPr/>
        </p:nvPicPr>
        <p:blipFill>
          <a:blip r:embed="rId10">
            <a:alphaModFix/>
          </a:blip>
          <a:stretch>
            <a:fillRect/>
          </a:stretch>
        </p:blipFill>
        <p:spPr>
          <a:xfrm>
            <a:off x="1069750" y="1998338"/>
            <a:ext cx="7271201" cy="1699075"/>
          </a:xfrm>
          <a:prstGeom prst="rect">
            <a:avLst/>
          </a:prstGeom>
          <a:noFill/>
          <a:ln>
            <a:noFill/>
          </a:ln>
        </p:spPr>
      </p:pic>
      <p:sp>
        <p:nvSpPr>
          <p:cNvPr id="437" name="Google Shape;437;p54"/>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Bailon</a:t>
            </a:r>
            <a:endParaRPr>
              <a:solidFill>
                <a:srgbClr val="FFFFFF"/>
              </a:solidFill>
              <a:latin typeface="Inter Tight"/>
              <a:ea typeface="Inter Tight"/>
              <a:cs typeface="Inter Tight"/>
              <a:sym typeface="Inter Tight"/>
            </a:endParaRPr>
          </a:p>
        </p:txBody>
      </p:sp>
      <p:pic>
        <p:nvPicPr>
          <p:cNvPr id="438" name="Google Shape;438;p54"/>
          <p:cNvPicPr preferRelativeResize="0"/>
          <p:nvPr/>
        </p:nvPicPr>
        <p:blipFill rotWithShape="1">
          <a:blip r:embed="rId11">
            <a:alphaModFix/>
          </a:blip>
          <a:srcRect b="36940" l="0" r="74334" t="37540"/>
          <a:stretch/>
        </p:blipFill>
        <p:spPr>
          <a:xfrm>
            <a:off x="8116700" y="324151"/>
            <a:ext cx="728758" cy="724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7"/>
          <p:cNvSpPr/>
          <p:nvPr/>
        </p:nvSpPr>
        <p:spPr>
          <a:xfrm>
            <a:off x="1405913" y="1422200"/>
            <a:ext cx="2970900" cy="2937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7"/>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pic>
        <p:nvPicPr>
          <p:cNvPr id="236" name="Google Shape;236;p37"/>
          <p:cNvPicPr preferRelativeResize="0"/>
          <p:nvPr/>
        </p:nvPicPr>
        <p:blipFill>
          <a:blip r:embed="rId3">
            <a:alphaModFix/>
          </a:blip>
          <a:stretch>
            <a:fillRect/>
          </a:stretch>
        </p:blipFill>
        <p:spPr>
          <a:xfrm>
            <a:off x="1588613" y="1561700"/>
            <a:ext cx="2592300" cy="2592300"/>
          </a:xfrm>
          <a:prstGeom prst="rect">
            <a:avLst/>
          </a:prstGeom>
          <a:noFill/>
          <a:ln>
            <a:noFill/>
          </a:ln>
        </p:spPr>
      </p:pic>
      <p:sp>
        <p:nvSpPr>
          <p:cNvPr id="237" name="Google Shape;237;p37"/>
          <p:cNvSpPr/>
          <p:nvPr/>
        </p:nvSpPr>
        <p:spPr>
          <a:xfrm>
            <a:off x="3418738" y="1496600"/>
            <a:ext cx="204600" cy="1953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7"/>
          <p:cNvSpPr/>
          <p:nvPr/>
        </p:nvSpPr>
        <p:spPr>
          <a:xfrm>
            <a:off x="4026888" y="2002425"/>
            <a:ext cx="204600" cy="1953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7"/>
          <p:cNvSpPr/>
          <p:nvPr/>
        </p:nvSpPr>
        <p:spPr>
          <a:xfrm>
            <a:off x="4305413" y="2760200"/>
            <a:ext cx="204600" cy="1953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7"/>
          <p:cNvSpPr/>
          <p:nvPr/>
        </p:nvSpPr>
        <p:spPr>
          <a:xfrm>
            <a:off x="4376813" y="1310600"/>
            <a:ext cx="2092800" cy="381300"/>
          </a:xfrm>
          <a:prstGeom prst="flowChartAlternateProcess">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n" sz="2400">
                <a:solidFill>
                  <a:schemeClr val="dk1"/>
                </a:solidFill>
                <a:latin typeface="Manrope"/>
                <a:ea typeface="Manrope"/>
                <a:cs typeface="Manrope"/>
                <a:sym typeface="Manrope"/>
              </a:rPr>
              <a:t>Introduction</a:t>
            </a:r>
            <a:endParaRPr sz="2400">
              <a:solidFill>
                <a:schemeClr val="dk1"/>
              </a:solidFill>
            </a:endParaRPr>
          </a:p>
        </p:txBody>
      </p:sp>
      <p:sp>
        <p:nvSpPr>
          <p:cNvPr id="241" name="Google Shape;241;p37"/>
          <p:cNvSpPr/>
          <p:nvPr/>
        </p:nvSpPr>
        <p:spPr>
          <a:xfrm>
            <a:off x="4774525" y="1993925"/>
            <a:ext cx="2650200" cy="381300"/>
          </a:xfrm>
          <a:prstGeom prst="flowChartAlternateProcess">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n" sz="2400">
                <a:solidFill>
                  <a:schemeClr val="dk1"/>
                </a:solidFill>
                <a:latin typeface="Manrope"/>
                <a:ea typeface="Manrope"/>
                <a:cs typeface="Manrope"/>
                <a:sym typeface="Manrope"/>
              </a:rPr>
              <a:t>DOPA Integration</a:t>
            </a:r>
            <a:endParaRPr sz="2400">
              <a:solidFill>
                <a:schemeClr val="dk1"/>
              </a:solidFill>
              <a:latin typeface="Manrope"/>
              <a:ea typeface="Manrope"/>
              <a:cs typeface="Manrope"/>
              <a:sym typeface="Manrope"/>
            </a:endParaRPr>
          </a:p>
        </p:txBody>
      </p:sp>
      <p:sp>
        <p:nvSpPr>
          <p:cNvPr id="242" name="Google Shape;242;p37"/>
          <p:cNvSpPr/>
          <p:nvPr/>
        </p:nvSpPr>
        <p:spPr>
          <a:xfrm>
            <a:off x="4964250" y="2677250"/>
            <a:ext cx="2092800" cy="381300"/>
          </a:xfrm>
          <a:prstGeom prst="flowChartAlternateProcess">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n" sz="2400">
                <a:solidFill>
                  <a:schemeClr val="dk1"/>
                </a:solidFill>
                <a:latin typeface="Manrope"/>
                <a:ea typeface="Manrope"/>
                <a:cs typeface="Manrope"/>
                <a:sym typeface="Manrope"/>
              </a:rPr>
              <a:t>Conclusion</a:t>
            </a:r>
            <a:endParaRPr sz="2400">
              <a:solidFill>
                <a:schemeClr val="dk1"/>
              </a:solidFill>
            </a:endParaRPr>
          </a:p>
        </p:txBody>
      </p:sp>
      <p:sp>
        <p:nvSpPr>
          <p:cNvPr id="243" name="Google Shape;243;p37"/>
          <p:cNvSpPr/>
          <p:nvPr/>
        </p:nvSpPr>
        <p:spPr>
          <a:xfrm>
            <a:off x="4026888" y="1310600"/>
            <a:ext cx="409200" cy="3813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91919"/>
                </a:solidFill>
              </a:rPr>
              <a:t>1</a:t>
            </a:r>
            <a:endParaRPr b="1">
              <a:solidFill>
                <a:srgbClr val="191919"/>
              </a:solidFill>
            </a:endParaRPr>
          </a:p>
        </p:txBody>
      </p:sp>
      <p:sp>
        <p:nvSpPr>
          <p:cNvPr id="244" name="Google Shape;244;p37"/>
          <p:cNvSpPr/>
          <p:nvPr/>
        </p:nvSpPr>
        <p:spPr>
          <a:xfrm>
            <a:off x="4436088" y="1993925"/>
            <a:ext cx="409200" cy="3813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91919"/>
                </a:solidFill>
              </a:rPr>
              <a:t>2</a:t>
            </a:r>
            <a:endParaRPr b="1">
              <a:solidFill>
                <a:srgbClr val="191919"/>
              </a:solidFill>
            </a:endParaRPr>
          </a:p>
        </p:txBody>
      </p:sp>
      <p:sp>
        <p:nvSpPr>
          <p:cNvPr id="245" name="Google Shape;245;p37"/>
          <p:cNvSpPr/>
          <p:nvPr/>
        </p:nvSpPr>
        <p:spPr>
          <a:xfrm>
            <a:off x="4634513" y="2677250"/>
            <a:ext cx="409200" cy="3813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91919"/>
                </a:solidFill>
              </a:rPr>
              <a:t>3</a:t>
            </a:r>
            <a:endParaRPr b="1">
              <a:solidFill>
                <a:srgbClr val="191919"/>
              </a:solidFill>
            </a:endParaRPr>
          </a:p>
        </p:txBody>
      </p:sp>
      <p:pic>
        <p:nvPicPr>
          <p:cNvPr id="246" name="Google Shape;246;p37"/>
          <p:cNvPicPr preferRelativeResize="0"/>
          <p:nvPr/>
        </p:nvPicPr>
        <p:blipFill rotWithShape="1">
          <a:blip r:embed="rId4">
            <a:alphaModFix/>
          </a:blip>
          <a:srcRect b="36940" l="0" r="74334" t="37540"/>
          <a:stretch/>
        </p:blipFill>
        <p:spPr>
          <a:xfrm>
            <a:off x="8116700" y="324151"/>
            <a:ext cx="728758" cy="724575"/>
          </a:xfrm>
          <a:prstGeom prst="rect">
            <a:avLst/>
          </a:prstGeom>
          <a:noFill/>
          <a:ln>
            <a:noFill/>
          </a:ln>
        </p:spPr>
      </p:pic>
      <p:sp>
        <p:nvSpPr>
          <p:cNvPr id="247" name="Google Shape;247;p37"/>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Ramirez</a:t>
            </a:r>
            <a:endParaRPr>
              <a:solidFill>
                <a:srgbClr val="FFFFFF"/>
              </a:solidFill>
              <a:latin typeface="Inter Tight"/>
              <a:ea typeface="Inter Tight"/>
              <a:cs typeface="Inter Tight"/>
              <a:sym typeface="Inter T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5"/>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Engineers</a:t>
            </a:r>
            <a:endParaRPr/>
          </a:p>
        </p:txBody>
      </p:sp>
      <p:sp>
        <p:nvSpPr>
          <p:cNvPr id="444" name="Google Shape;444;p55"/>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Final Result</a:t>
            </a:r>
            <a:endParaRPr sz="1600"/>
          </a:p>
          <a:p>
            <a:pPr indent="-330200" lvl="1" marL="914400" rtl="0" algn="l">
              <a:spcBef>
                <a:spcPts val="0"/>
              </a:spcBef>
              <a:spcAft>
                <a:spcPts val="0"/>
              </a:spcAft>
              <a:buSzPts val="1600"/>
              <a:buChar char="○"/>
            </a:pPr>
            <a:r>
              <a:rPr lang="en" sz="1600"/>
              <a:t>Filled in with </a:t>
            </a:r>
            <a:r>
              <a:rPr lang="en" sz="1600"/>
              <a:t>appropriate</a:t>
            </a:r>
            <a:r>
              <a:rPr lang="en" sz="1600"/>
              <a:t> data</a:t>
            </a:r>
            <a:endParaRPr sz="1600"/>
          </a:p>
          <a:p>
            <a:pPr indent="-330200" lvl="2" marL="1371600" rtl="0" algn="l">
              <a:spcBef>
                <a:spcPts val="0"/>
              </a:spcBef>
              <a:spcAft>
                <a:spcPts val="0"/>
              </a:spcAft>
              <a:buSzPts val="1600"/>
              <a:buChar char="■"/>
            </a:pPr>
            <a:r>
              <a:rPr lang="en" sz="1600"/>
              <a:t>Satellite</a:t>
            </a:r>
            <a:r>
              <a:rPr lang="en" sz="1600"/>
              <a:t> Number,  Mean </a:t>
            </a:r>
            <a:r>
              <a:rPr lang="en" sz="1600"/>
              <a:t>Anomaly</a:t>
            </a:r>
            <a:r>
              <a:rPr lang="en" sz="1600"/>
              <a:t>, …</a:t>
            </a:r>
            <a:endParaRPr sz="1600"/>
          </a:p>
          <a:p>
            <a:pPr indent="-330200" lvl="2" marL="1371600" rtl="0" algn="l">
              <a:spcBef>
                <a:spcPts val="0"/>
              </a:spcBef>
              <a:spcAft>
                <a:spcPts val="0"/>
              </a:spcAft>
              <a:buSzPts val="1600"/>
              <a:buChar char="■"/>
            </a:pPr>
            <a:r>
              <a:rPr lang="en" sz="1600"/>
              <a:t>Settings in original file changed</a:t>
            </a:r>
            <a:endParaRPr sz="1600"/>
          </a:p>
          <a:p>
            <a:pPr indent="-330200" lvl="3" marL="1828800" rtl="0" algn="l">
              <a:spcBef>
                <a:spcPts val="0"/>
              </a:spcBef>
              <a:spcAft>
                <a:spcPts val="0"/>
              </a:spcAft>
              <a:buSzPts val="1600"/>
              <a:buChar char="●"/>
            </a:pPr>
            <a:r>
              <a:rPr lang="en" sz="1600"/>
              <a:t>echo2dtt</a:t>
            </a:r>
            <a:endParaRPr sz="1600"/>
          </a:p>
          <a:p>
            <a:pPr indent="-330200" lvl="1" marL="914400" rtl="0" algn="l">
              <a:spcBef>
                <a:spcPts val="0"/>
              </a:spcBef>
              <a:spcAft>
                <a:spcPts val="0"/>
              </a:spcAft>
              <a:buSzPts val="1600"/>
              <a:buChar char="○"/>
            </a:pPr>
            <a:r>
              <a:rPr lang="en" sz="1600"/>
              <a:t>DTT Produced</a:t>
            </a:r>
            <a:endParaRPr sz="1600"/>
          </a:p>
          <a:p>
            <a:pPr indent="-330200" lvl="2" marL="1371600" rtl="0" algn="l">
              <a:spcBef>
                <a:spcPts val="0"/>
              </a:spcBef>
              <a:spcAft>
                <a:spcPts val="0"/>
              </a:spcAft>
              <a:buSzPts val="1600"/>
              <a:buChar char="■"/>
            </a:pPr>
            <a:r>
              <a:rPr lang="en" sz="1600"/>
              <a:t>Contains DOP values of specified area</a:t>
            </a:r>
            <a:endParaRPr sz="1600"/>
          </a:p>
          <a:p>
            <a:pPr indent="-330200" lvl="3" marL="1828800" rtl="0" algn="l">
              <a:spcBef>
                <a:spcPts val="0"/>
              </a:spcBef>
              <a:spcAft>
                <a:spcPts val="0"/>
              </a:spcAft>
              <a:buSzPts val="1600"/>
              <a:buChar char="●"/>
            </a:pPr>
            <a:r>
              <a:rPr lang="en" sz="1600"/>
              <a:t>DOP plotted using latitude and longitude</a:t>
            </a:r>
            <a:endParaRPr sz="1600"/>
          </a:p>
          <a:p>
            <a:pPr indent="-330200" lvl="2" marL="1371600" rtl="0" algn="l">
              <a:spcBef>
                <a:spcPts val="0"/>
              </a:spcBef>
              <a:spcAft>
                <a:spcPts val="0"/>
              </a:spcAft>
              <a:buSzPts val="1600"/>
              <a:buChar char="■"/>
            </a:pPr>
            <a:r>
              <a:rPr lang="en" sz="1600"/>
              <a:t>DOP may be better based on constellation</a:t>
            </a:r>
            <a:endParaRPr sz="1600"/>
          </a:p>
          <a:p>
            <a:pPr indent="-330200" lvl="1" marL="914400" rtl="0" algn="l">
              <a:spcBef>
                <a:spcPts val="0"/>
              </a:spcBef>
              <a:spcAft>
                <a:spcPts val="0"/>
              </a:spcAft>
              <a:buSzPts val="1600"/>
              <a:buChar char="○"/>
            </a:pPr>
            <a:r>
              <a:rPr lang="en" sz="1600"/>
              <a:t>DTT is handed over to Database Engineers</a:t>
            </a:r>
            <a:endParaRPr sz="1600"/>
          </a:p>
        </p:txBody>
      </p:sp>
      <p:pic>
        <p:nvPicPr>
          <p:cNvPr id="445" name="Google Shape;445;p55"/>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446" name="Google Shape;446;p55"/>
          <p:cNvPicPr preferRelativeResize="0"/>
          <p:nvPr/>
        </p:nvPicPr>
        <p:blipFill>
          <a:blip r:embed="rId4">
            <a:alphaModFix/>
          </a:blip>
          <a:stretch>
            <a:fillRect/>
          </a:stretch>
        </p:blipFill>
        <p:spPr>
          <a:xfrm>
            <a:off x="5207800" y="1178800"/>
            <a:ext cx="3501926" cy="887150"/>
          </a:xfrm>
          <a:prstGeom prst="rect">
            <a:avLst/>
          </a:prstGeom>
          <a:noFill/>
          <a:ln>
            <a:noFill/>
          </a:ln>
        </p:spPr>
      </p:pic>
      <p:cxnSp>
        <p:nvCxnSpPr>
          <p:cNvPr id="447" name="Google Shape;447;p55"/>
          <p:cNvCxnSpPr/>
          <p:nvPr/>
        </p:nvCxnSpPr>
        <p:spPr>
          <a:xfrm>
            <a:off x="6699475" y="1696900"/>
            <a:ext cx="5400" cy="269400"/>
          </a:xfrm>
          <a:prstGeom prst="straightConnector1">
            <a:avLst/>
          </a:prstGeom>
          <a:noFill/>
          <a:ln cap="flat" cmpd="sng" w="9525">
            <a:solidFill>
              <a:srgbClr val="F27275"/>
            </a:solidFill>
            <a:prstDash val="solid"/>
            <a:round/>
            <a:headEnd len="med" w="med" type="none"/>
            <a:tailEnd len="med" w="med" type="none"/>
          </a:ln>
        </p:spPr>
      </p:cxnSp>
      <p:sp>
        <p:nvSpPr>
          <p:cNvPr id="448" name="Google Shape;448;p55"/>
          <p:cNvSpPr txBox="1"/>
          <p:nvPr/>
        </p:nvSpPr>
        <p:spPr>
          <a:xfrm>
            <a:off x="6421975" y="1882925"/>
            <a:ext cx="5604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
              <a:t>Eccentricity</a:t>
            </a:r>
            <a:endParaRPr b="1" sz="500"/>
          </a:p>
        </p:txBody>
      </p:sp>
      <p:pic>
        <p:nvPicPr>
          <p:cNvPr id="449" name="Google Shape;449;p55"/>
          <p:cNvPicPr preferRelativeResize="0"/>
          <p:nvPr/>
        </p:nvPicPr>
        <p:blipFill>
          <a:blip r:embed="rId5">
            <a:alphaModFix/>
          </a:blip>
          <a:stretch>
            <a:fillRect/>
          </a:stretch>
        </p:blipFill>
        <p:spPr>
          <a:xfrm>
            <a:off x="5014550" y="2610975"/>
            <a:ext cx="3830891" cy="387025"/>
          </a:xfrm>
          <a:prstGeom prst="rect">
            <a:avLst/>
          </a:prstGeom>
          <a:noFill/>
          <a:ln>
            <a:noFill/>
          </a:ln>
        </p:spPr>
      </p:pic>
      <p:sp>
        <p:nvSpPr>
          <p:cNvPr id="450" name="Google Shape;450;p55"/>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Bailon</a:t>
            </a:r>
            <a:endParaRPr>
              <a:solidFill>
                <a:srgbClr val="FFFFFF"/>
              </a:solidFill>
              <a:latin typeface="Inter Tight"/>
              <a:ea typeface="Inter Tight"/>
              <a:cs typeface="Inter Tight"/>
              <a:sym typeface="Inter T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6"/>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Engineers</a:t>
            </a:r>
            <a:endParaRPr/>
          </a:p>
        </p:txBody>
      </p:sp>
      <p:pic>
        <p:nvPicPr>
          <p:cNvPr id="456" name="Google Shape;456;p56"/>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457" name="Google Shape;457;p56"/>
          <p:cNvPicPr preferRelativeResize="0"/>
          <p:nvPr/>
        </p:nvPicPr>
        <p:blipFill rotWithShape="1">
          <a:blip r:embed="rId4">
            <a:alphaModFix/>
          </a:blip>
          <a:srcRect b="35872" l="3810" r="44209" t="37552"/>
          <a:stretch/>
        </p:blipFill>
        <p:spPr>
          <a:xfrm>
            <a:off x="2740975" y="2043101"/>
            <a:ext cx="3874151" cy="1214450"/>
          </a:xfrm>
          <a:prstGeom prst="rect">
            <a:avLst/>
          </a:prstGeom>
          <a:noFill/>
          <a:ln>
            <a:noFill/>
          </a:ln>
        </p:spPr>
      </p:pic>
      <p:sp>
        <p:nvSpPr>
          <p:cNvPr id="458" name="Google Shape;458;p56"/>
          <p:cNvSpPr txBox="1"/>
          <p:nvPr/>
        </p:nvSpPr>
        <p:spPr>
          <a:xfrm>
            <a:off x="7224475" y="4031275"/>
            <a:ext cx="1444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2"/>
                </a:solidFill>
                <a:latin typeface="Inter Tight"/>
                <a:ea typeface="Inter Tight"/>
                <a:cs typeface="Inter Tight"/>
                <a:sym typeface="Inter Tight"/>
              </a:rPr>
              <a:t>TLE Data for 31</a:t>
            </a:r>
            <a:endParaRPr>
              <a:solidFill>
                <a:schemeClr val="accent2"/>
              </a:solidFill>
              <a:latin typeface="Inter Tight"/>
              <a:ea typeface="Inter Tight"/>
              <a:cs typeface="Inter Tight"/>
              <a:sym typeface="Inter Tight"/>
            </a:endParaRPr>
          </a:p>
          <a:p>
            <a:pPr indent="0" lvl="0" marL="0" rtl="0" algn="ctr">
              <a:spcBef>
                <a:spcPts val="0"/>
              </a:spcBef>
              <a:spcAft>
                <a:spcPts val="0"/>
              </a:spcAft>
              <a:buNone/>
            </a:pPr>
            <a:r>
              <a:rPr lang="en">
                <a:solidFill>
                  <a:schemeClr val="accent2"/>
                </a:solidFill>
                <a:latin typeface="Inter Tight"/>
                <a:ea typeface="Inter Tight"/>
                <a:cs typeface="Inter Tight"/>
                <a:sym typeface="Inter Tight"/>
              </a:rPr>
              <a:t>Satellites</a:t>
            </a:r>
            <a:endParaRPr>
              <a:solidFill>
                <a:schemeClr val="accent2"/>
              </a:solidFill>
              <a:latin typeface="Inter Tight"/>
              <a:ea typeface="Inter Tight"/>
              <a:cs typeface="Inter Tight"/>
              <a:sym typeface="Inter Tight"/>
            </a:endParaRPr>
          </a:p>
        </p:txBody>
      </p:sp>
      <p:sp>
        <p:nvSpPr>
          <p:cNvPr id="459" name="Google Shape;459;p56"/>
          <p:cNvSpPr/>
          <p:nvPr/>
        </p:nvSpPr>
        <p:spPr>
          <a:xfrm>
            <a:off x="2811000" y="2472925"/>
            <a:ext cx="3754200" cy="363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6"/>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Bailon</a:t>
            </a:r>
            <a:endParaRPr>
              <a:solidFill>
                <a:srgbClr val="FFFFFF"/>
              </a:solidFill>
              <a:latin typeface="Inter Tight"/>
              <a:ea typeface="Inter Tight"/>
              <a:cs typeface="Inter Tight"/>
              <a:sym typeface="Inter T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7"/>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B</a:t>
            </a:r>
            <a:r>
              <a:rPr lang="en">
                <a:solidFill>
                  <a:srgbClr val="FFFFFF"/>
                </a:solidFill>
                <a:latin typeface="Inter Tight"/>
                <a:ea typeface="Inter Tight"/>
                <a:cs typeface="Inter Tight"/>
                <a:sym typeface="Inter Tight"/>
              </a:rPr>
              <a:t>a</a:t>
            </a:r>
            <a:r>
              <a:rPr lang="en">
                <a:solidFill>
                  <a:srgbClr val="FFFFFF"/>
                </a:solidFill>
                <a:latin typeface="Inter Tight"/>
                <a:ea typeface="Inter Tight"/>
                <a:cs typeface="Inter Tight"/>
                <a:sym typeface="Inter Tight"/>
              </a:rPr>
              <a:t>ilon</a:t>
            </a:r>
            <a:endParaRPr>
              <a:solidFill>
                <a:srgbClr val="FFFFFF"/>
              </a:solidFill>
              <a:latin typeface="Inter Tight"/>
              <a:ea typeface="Inter Tight"/>
              <a:cs typeface="Inter Tight"/>
              <a:sym typeface="Inter Tight"/>
            </a:endParaRPr>
          </a:p>
        </p:txBody>
      </p:sp>
      <p:sp>
        <p:nvSpPr>
          <p:cNvPr id="466" name="Google Shape;466;p57"/>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Engineers</a:t>
            </a:r>
            <a:endParaRPr/>
          </a:p>
        </p:txBody>
      </p:sp>
      <p:pic>
        <p:nvPicPr>
          <p:cNvPr id="467" name="Google Shape;467;p57"/>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468" name="Google Shape;468;p57"/>
          <p:cNvPicPr preferRelativeResize="0"/>
          <p:nvPr/>
        </p:nvPicPr>
        <p:blipFill rotWithShape="1">
          <a:blip r:embed="rId4">
            <a:alphaModFix/>
          </a:blip>
          <a:srcRect b="0" l="5781" r="7413" t="3910"/>
          <a:stretch/>
        </p:blipFill>
        <p:spPr>
          <a:xfrm>
            <a:off x="2393150" y="1307300"/>
            <a:ext cx="4700599" cy="3157324"/>
          </a:xfrm>
          <a:prstGeom prst="rect">
            <a:avLst/>
          </a:prstGeom>
          <a:noFill/>
          <a:ln>
            <a:noFill/>
          </a:ln>
        </p:spPr>
      </p:pic>
      <p:sp>
        <p:nvSpPr>
          <p:cNvPr id="469" name="Google Shape;469;p57"/>
          <p:cNvSpPr/>
          <p:nvPr/>
        </p:nvSpPr>
        <p:spPr>
          <a:xfrm>
            <a:off x="2428875" y="2357450"/>
            <a:ext cx="4635000" cy="1050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7"/>
          <p:cNvSpPr txBox="1"/>
          <p:nvPr/>
        </p:nvSpPr>
        <p:spPr>
          <a:xfrm>
            <a:off x="7279500" y="4064425"/>
            <a:ext cx="144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latin typeface="Inter Tight"/>
                <a:ea typeface="Inter Tight"/>
                <a:cs typeface="Inter Tight"/>
                <a:sym typeface="Inter Tight"/>
              </a:rPr>
              <a:t>.ORB file</a:t>
            </a:r>
            <a:endParaRPr>
              <a:solidFill>
                <a:schemeClr val="accent2"/>
              </a:solidFill>
              <a:latin typeface="Inter Tight"/>
              <a:ea typeface="Inter Tight"/>
              <a:cs typeface="Inter Tight"/>
              <a:sym typeface="Inter Tight"/>
            </a:endParaRPr>
          </a:p>
        </p:txBody>
      </p:sp>
      <p:sp>
        <p:nvSpPr>
          <p:cNvPr id="471" name="Google Shape;471;p57"/>
          <p:cNvSpPr txBox="1"/>
          <p:nvPr/>
        </p:nvSpPr>
        <p:spPr>
          <a:xfrm>
            <a:off x="872750" y="2475550"/>
            <a:ext cx="1135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Inter Tight"/>
                <a:ea typeface="Inter Tight"/>
                <a:cs typeface="Inter Tight"/>
                <a:sym typeface="Inter Tight"/>
              </a:rPr>
              <a:t>a defined </a:t>
            </a:r>
            <a:r>
              <a:rPr lang="en">
                <a:solidFill>
                  <a:schemeClr val="lt1"/>
                </a:solidFill>
                <a:latin typeface="Inter Tight"/>
                <a:ea typeface="Inter Tight"/>
                <a:cs typeface="Inter Tight"/>
                <a:sym typeface="Inter Tight"/>
              </a:rPr>
              <a:t>satellite</a:t>
            </a:r>
            <a:r>
              <a:rPr lang="en">
                <a:solidFill>
                  <a:schemeClr val="lt1"/>
                </a:solidFill>
                <a:latin typeface="Inter Tight"/>
                <a:ea typeface="Inter Tight"/>
                <a:cs typeface="Inter Tight"/>
                <a:sym typeface="Inter Tight"/>
              </a:rPr>
              <a:t> </a:t>
            </a:r>
            <a:r>
              <a:rPr lang="en">
                <a:solidFill>
                  <a:schemeClr val="lt1"/>
                </a:solidFill>
                <a:latin typeface="Inter Tight"/>
                <a:ea typeface="Inter Tight"/>
                <a:cs typeface="Inter Tight"/>
                <a:sym typeface="Inter Tight"/>
              </a:rPr>
              <a:t>object -&gt;</a:t>
            </a:r>
            <a:endParaRPr>
              <a:solidFill>
                <a:schemeClr val="lt1"/>
              </a:solidFill>
              <a:latin typeface="Inter Tight"/>
              <a:ea typeface="Inter Tight"/>
              <a:cs typeface="Inter Tight"/>
              <a:sym typeface="Inter T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8"/>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Engineers</a:t>
            </a:r>
            <a:endParaRPr/>
          </a:p>
        </p:txBody>
      </p:sp>
      <p:sp>
        <p:nvSpPr>
          <p:cNvPr id="477" name="Google Shape;477;p58"/>
          <p:cNvSpPr txBox="1"/>
          <p:nvPr>
            <p:ph idx="1" type="body"/>
          </p:nvPr>
        </p:nvSpPr>
        <p:spPr>
          <a:xfrm>
            <a:off x="720000" y="1222475"/>
            <a:ext cx="4522500" cy="30006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Containerize</a:t>
            </a:r>
            <a:r>
              <a:rPr lang="en" sz="1500"/>
              <a:t> </a:t>
            </a:r>
            <a:r>
              <a:rPr lang="en" sz="1500"/>
              <a:t> the process</a:t>
            </a:r>
            <a:endParaRPr sz="1500"/>
          </a:p>
          <a:p>
            <a:pPr indent="-304800" lvl="0" marL="457200" rtl="0" algn="l">
              <a:spcBef>
                <a:spcPts val="0"/>
              </a:spcBef>
              <a:spcAft>
                <a:spcPts val="0"/>
              </a:spcAft>
              <a:buSzPts val="1200"/>
              <a:buChar char="●"/>
            </a:pPr>
            <a:r>
              <a:rPr lang="en" sz="1200" u="sng"/>
              <a:t>OrbGen Container</a:t>
            </a:r>
            <a:r>
              <a:rPr lang="en" sz="1200"/>
              <a:t> -&gt; </a:t>
            </a:r>
            <a:r>
              <a:rPr lang="en" sz="1200" u="sng"/>
              <a:t>Soap Container</a:t>
            </a:r>
            <a:endParaRPr sz="1200" u="sng"/>
          </a:p>
          <a:p>
            <a:pPr indent="0" lvl="0" marL="0" rtl="0" algn="l">
              <a:spcBef>
                <a:spcPts val="0"/>
              </a:spcBef>
              <a:spcAft>
                <a:spcPts val="0"/>
              </a:spcAft>
              <a:buNone/>
            </a:pPr>
            <a:r>
              <a:t/>
            </a:r>
            <a:endParaRPr sz="1200" u="sng"/>
          </a:p>
          <a:p>
            <a:pPr indent="0" lvl="0" marL="0" rtl="0" algn="l">
              <a:spcBef>
                <a:spcPts val="0"/>
              </a:spcBef>
              <a:spcAft>
                <a:spcPts val="0"/>
              </a:spcAft>
              <a:buNone/>
            </a:pPr>
            <a:r>
              <a:rPr lang="en" sz="1500"/>
              <a:t>Accomplished </a:t>
            </a:r>
            <a:r>
              <a:rPr lang="en" sz="1500"/>
              <a:t>Deliverables</a:t>
            </a:r>
            <a:r>
              <a:rPr lang="en" sz="1500"/>
              <a:t> : </a:t>
            </a:r>
            <a:endParaRPr sz="1500"/>
          </a:p>
          <a:p>
            <a:pPr indent="-304800" lvl="0" marL="457200" rtl="0" algn="l">
              <a:spcBef>
                <a:spcPts val="0"/>
              </a:spcBef>
              <a:spcAft>
                <a:spcPts val="0"/>
              </a:spcAft>
              <a:buSzPts val="1200"/>
              <a:buChar char="-"/>
            </a:pPr>
            <a:r>
              <a:rPr lang="en" sz="1200"/>
              <a:t>working script to create orb file</a:t>
            </a:r>
            <a:endParaRPr sz="1200"/>
          </a:p>
          <a:p>
            <a:pPr indent="-304800" lvl="0" marL="457200" rtl="0" algn="l">
              <a:spcBef>
                <a:spcPts val="0"/>
              </a:spcBef>
              <a:spcAft>
                <a:spcPts val="0"/>
              </a:spcAft>
              <a:buSzPts val="1200"/>
              <a:buChar char="-"/>
            </a:pPr>
            <a:r>
              <a:rPr lang="en" sz="1200"/>
              <a:t>containerized the process</a:t>
            </a:r>
            <a:endParaRPr sz="1200"/>
          </a:p>
          <a:p>
            <a:pPr indent="-304800" lvl="0" marL="457200" rtl="0" algn="l">
              <a:spcBef>
                <a:spcPts val="0"/>
              </a:spcBef>
              <a:spcAft>
                <a:spcPts val="0"/>
              </a:spcAft>
              <a:buSzPts val="1200"/>
              <a:buChar char="-"/>
            </a:pPr>
            <a:r>
              <a:rPr lang="en" sz="1200"/>
              <a:t>containerized SOAP</a:t>
            </a:r>
            <a:endParaRPr sz="1200"/>
          </a:p>
        </p:txBody>
      </p:sp>
      <p:pic>
        <p:nvPicPr>
          <p:cNvPr id="478" name="Google Shape;478;p58"/>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479" name="Google Shape;479;p58"/>
          <p:cNvPicPr preferRelativeResize="0"/>
          <p:nvPr/>
        </p:nvPicPr>
        <p:blipFill>
          <a:blip r:embed="rId4">
            <a:alphaModFix/>
          </a:blip>
          <a:stretch>
            <a:fillRect/>
          </a:stretch>
        </p:blipFill>
        <p:spPr>
          <a:xfrm rot="-5399997">
            <a:off x="7598350" y="1412252"/>
            <a:ext cx="6332598" cy="2621045"/>
          </a:xfrm>
          <a:prstGeom prst="rect">
            <a:avLst/>
          </a:prstGeom>
          <a:noFill/>
          <a:ln>
            <a:noFill/>
          </a:ln>
        </p:spPr>
      </p:pic>
      <p:pic>
        <p:nvPicPr>
          <p:cNvPr id="480" name="Google Shape;480;p58"/>
          <p:cNvPicPr preferRelativeResize="0"/>
          <p:nvPr/>
        </p:nvPicPr>
        <p:blipFill>
          <a:blip r:embed="rId5">
            <a:alphaModFix/>
          </a:blip>
          <a:stretch>
            <a:fillRect/>
          </a:stretch>
        </p:blipFill>
        <p:spPr>
          <a:xfrm>
            <a:off x="3499715" y="3348478"/>
            <a:ext cx="871598" cy="963396"/>
          </a:xfrm>
          <a:prstGeom prst="rect">
            <a:avLst/>
          </a:prstGeom>
          <a:noFill/>
          <a:ln>
            <a:noFill/>
          </a:ln>
        </p:spPr>
      </p:pic>
      <p:pic>
        <p:nvPicPr>
          <p:cNvPr id="481" name="Google Shape;481;p58"/>
          <p:cNvPicPr preferRelativeResize="0"/>
          <p:nvPr/>
        </p:nvPicPr>
        <p:blipFill>
          <a:blip r:embed="rId6">
            <a:alphaModFix/>
          </a:blip>
          <a:stretch>
            <a:fillRect/>
          </a:stretch>
        </p:blipFill>
        <p:spPr>
          <a:xfrm>
            <a:off x="920703" y="3437263"/>
            <a:ext cx="785825" cy="785825"/>
          </a:xfrm>
          <a:prstGeom prst="rect">
            <a:avLst/>
          </a:prstGeom>
          <a:noFill/>
          <a:ln>
            <a:noFill/>
          </a:ln>
        </p:spPr>
      </p:pic>
      <p:cxnSp>
        <p:nvCxnSpPr>
          <p:cNvPr id="482" name="Google Shape;482;p58"/>
          <p:cNvCxnSpPr>
            <a:stCxn id="481" idx="3"/>
            <a:endCxn id="480" idx="1"/>
          </p:cNvCxnSpPr>
          <p:nvPr/>
        </p:nvCxnSpPr>
        <p:spPr>
          <a:xfrm>
            <a:off x="1706528" y="3830175"/>
            <a:ext cx="1793100" cy="0"/>
          </a:xfrm>
          <a:prstGeom prst="straightConnector1">
            <a:avLst/>
          </a:prstGeom>
          <a:noFill/>
          <a:ln cap="flat" cmpd="sng" w="28575">
            <a:solidFill>
              <a:schemeClr val="accent1"/>
            </a:solidFill>
            <a:prstDash val="solid"/>
            <a:round/>
            <a:headEnd len="med" w="med" type="none"/>
            <a:tailEnd len="med" w="med" type="triangle"/>
          </a:ln>
        </p:spPr>
      </p:cxnSp>
      <p:sp>
        <p:nvSpPr>
          <p:cNvPr id="483" name="Google Shape;483;p58"/>
          <p:cNvSpPr txBox="1"/>
          <p:nvPr/>
        </p:nvSpPr>
        <p:spPr>
          <a:xfrm>
            <a:off x="-1868825" y="1718350"/>
            <a:ext cx="1448700" cy="1262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Inter Tight"/>
                <a:ea typeface="Inter Tight"/>
                <a:cs typeface="Inter Tight"/>
                <a:sym typeface="Inter Tight"/>
              </a:rPr>
              <a:t>Improved our skills in python, docker, github, and documentation. </a:t>
            </a:r>
            <a:endParaRPr>
              <a:solidFill>
                <a:srgbClr val="595959"/>
              </a:solidFill>
              <a:latin typeface="Inter Tight"/>
              <a:ea typeface="Inter Tight"/>
              <a:cs typeface="Inter Tight"/>
              <a:sym typeface="Inter Tight"/>
            </a:endParaRPr>
          </a:p>
        </p:txBody>
      </p:sp>
      <p:pic>
        <p:nvPicPr>
          <p:cNvPr id="484" name="Google Shape;484;p58"/>
          <p:cNvPicPr preferRelativeResize="0"/>
          <p:nvPr/>
        </p:nvPicPr>
        <p:blipFill>
          <a:blip r:embed="rId7">
            <a:alphaModFix/>
          </a:blip>
          <a:stretch>
            <a:fillRect/>
          </a:stretch>
        </p:blipFill>
        <p:spPr>
          <a:xfrm>
            <a:off x="5602200" y="981572"/>
            <a:ext cx="2621050" cy="3180365"/>
          </a:xfrm>
          <a:prstGeom prst="rect">
            <a:avLst/>
          </a:prstGeom>
          <a:noFill/>
          <a:ln>
            <a:noFill/>
          </a:ln>
        </p:spPr>
      </p:pic>
      <p:sp>
        <p:nvSpPr>
          <p:cNvPr id="485" name="Google Shape;485;p58"/>
          <p:cNvSpPr txBox="1"/>
          <p:nvPr/>
        </p:nvSpPr>
        <p:spPr>
          <a:xfrm>
            <a:off x="8198900" y="4529875"/>
            <a:ext cx="84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Inter Tight"/>
                <a:ea typeface="Inter Tight"/>
                <a:cs typeface="Inter Tight"/>
                <a:sym typeface="Inter Tight"/>
              </a:rPr>
              <a:t>Jarmin</a:t>
            </a:r>
            <a:endParaRPr>
              <a:solidFill>
                <a:schemeClr val="lt1"/>
              </a:solidFill>
              <a:latin typeface="Inter Tight"/>
              <a:ea typeface="Inter Tight"/>
              <a:cs typeface="Inter Tight"/>
              <a:sym typeface="Inter T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9" name="Shape 489"/>
        <p:cNvGrpSpPr/>
        <p:nvPr/>
      </p:nvGrpSpPr>
      <p:grpSpPr>
        <a:xfrm>
          <a:off x="0" y="0"/>
          <a:ext cx="0" cy="0"/>
          <a:chOff x="0" y="0"/>
          <a:chExt cx="0" cy="0"/>
        </a:xfrm>
      </p:grpSpPr>
      <p:sp>
        <p:nvSpPr>
          <p:cNvPr id="490" name="Google Shape;490;p59"/>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Database Engineers</a:t>
            </a:r>
            <a:endParaRPr/>
          </a:p>
        </p:txBody>
      </p:sp>
      <p:pic>
        <p:nvPicPr>
          <p:cNvPr id="491" name="Google Shape;491;p59"/>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492" name="Google Shape;492;p59"/>
          <p:cNvSpPr txBox="1"/>
          <p:nvPr/>
        </p:nvSpPr>
        <p:spPr>
          <a:xfrm>
            <a:off x="729625" y="1633725"/>
            <a:ext cx="418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Inter Tight"/>
              <a:ea typeface="Inter Tight"/>
              <a:cs typeface="Inter Tight"/>
              <a:sym typeface="Inter Tight"/>
            </a:endParaRPr>
          </a:p>
        </p:txBody>
      </p:sp>
      <p:sp>
        <p:nvSpPr>
          <p:cNvPr id="493" name="Google Shape;493;p59"/>
          <p:cNvSpPr txBox="1"/>
          <p:nvPr/>
        </p:nvSpPr>
        <p:spPr>
          <a:xfrm>
            <a:off x="860575" y="1371825"/>
            <a:ext cx="434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Inter Tight"/>
              <a:ea typeface="Inter Tight"/>
              <a:cs typeface="Inter Tight"/>
              <a:sym typeface="Inter Tight"/>
            </a:endParaRPr>
          </a:p>
        </p:txBody>
      </p:sp>
      <p:sp>
        <p:nvSpPr>
          <p:cNvPr id="494" name="Google Shape;494;p59"/>
          <p:cNvSpPr txBox="1"/>
          <p:nvPr/>
        </p:nvSpPr>
        <p:spPr>
          <a:xfrm>
            <a:off x="722350" y="1335450"/>
            <a:ext cx="6851100" cy="360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rPr>
              <a:t>InfluxDB + Docker</a:t>
            </a:r>
            <a:endParaRPr sz="1600">
              <a:solidFill>
                <a:srgbClr val="FFFFFF"/>
              </a:solidFill>
            </a:endParaRPr>
          </a:p>
          <a:p>
            <a:pPr indent="0" lvl="0" marL="0" rtl="0" algn="l">
              <a:spcBef>
                <a:spcPts val="0"/>
              </a:spcBef>
              <a:spcAft>
                <a:spcPts val="0"/>
              </a:spcAft>
              <a:buNone/>
            </a:pPr>
            <a:r>
              <a:t/>
            </a:r>
            <a:endParaRPr sz="1600">
              <a:solidFill>
                <a:srgbClr val="FFFFFF"/>
              </a:solidFill>
            </a:endParaRPr>
          </a:p>
          <a:p>
            <a:pPr indent="-330200" lvl="0" marL="457200" rtl="0" algn="l">
              <a:spcBef>
                <a:spcPts val="0"/>
              </a:spcBef>
              <a:spcAft>
                <a:spcPts val="0"/>
              </a:spcAft>
              <a:buClr>
                <a:srgbClr val="FFFFFF"/>
              </a:buClr>
              <a:buSzPts val="1600"/>
              <a:buChar char="●"/>
            </a:pPr>
            <a:r>
              <a:rPr lang="en" sz="1600">
                <a:solidFill>
                  <a:srgbClr val="FFFFFF"/>
                </a:solidFill>
              </a:rPr>
              <a:t>A database platform that allows to store and manage large volumes of time series data</a:t>
            </a:r>
            <a:endParaRPr sz="1600">
              <a:solidFill>
                <a:srgbClr val="FFFFFF"/>
              </a:solidFill>
            </a:endParaRPr>
          </a:p>
          <a:p>
            <a:pPr indent="-330200" lvl="0" marL="457200" rtl="0" algn="l">
              <a:spcBef>
                <a:spcPts val="0"/>
              </a:spcBef>
              <a:spcAft>
                <a:spcPts val="0"/>
              </a:spcAft>
              <a:buClr>
                <a:srgbClr val="FFFFFF"/>
              </a:buClr>
              <a:buSzPts val="1600"/>
              <a:buChar char="●"/>
            </a:pPr>
            <a:r>
              <a:rPr lang="en" sz="1600">
                <a:solidFill>
                  <a:srgbClr val="FFFFFF"/>
                </a:solidFill>
              </a:rPr>
              <a:t>Most popular and best time series database available </a:t>
            </a:r>
            <a:endParaRPr sz="1600">
              <a:solidFill>
                <a:srgbClr val="FFFFFF"/>
              </a:solidFill>
            </a:endParaRPr>
          </a:p>
          <a:p>
            <a:pPr indent="-330200" lvl="1" marL="914400" rtl="0" algn="l">
              <a:spcBef>
                <a:spcPts val="0"/>
              </a:spcBef>
              <a:spcAft>
                <a:spcPts val="0"/>
              </a:spcAft>
              <a:buClr>
                <a:srgbClr val="FFFFFF"/>
              </a:buClr>
              <a:buSzPts val="1600"/>
              <a:buChar char="○"/>
            </a:pPr>
            <a:r>
              <a:rPr lang="en" sz="1600">
                <a:solidFill>
                  <a:srgbClr val="FFFFFF"/>
                </a:solidFill>
              </a:rPr>
              <a:t>Efficient, Fast, Easy to use</a:t>
            </a:r>
            <a:endParaRPr sz="1600">
              <a:solidFill>
                <a:srgbClr val="FFFFFF"/>
              </a:solidFill>
            </a:endParaRPr>
          </a:p>
          <a:p>
            <a:pPr indent="-330200" lvl="0" marL="457200" rtl="0" algn="l">
              <a:spcBef>
                <a:spcPts val="0"/>
              </a:spcBef>
              <a:spcAft>
                <a:spcPts val="0"/>
              </a:spcAft>
              <a:buClr>
                <a:srgbClr val="FFFFFF"/>
              </a:buClr>
              <a:buSzPts val="1600"/>
              <a:buChar char="●"/>
            </a:pPr>
            <a:r>
              <a:rPr lang="en" sz="1600">
                <a:solidFill>
                  <a:schemeClr val="dk2"/>
                </a:solidFill>
              </a:rPr>
              <a:t>Write, Query, Process, and Visualize Data</a:t>
            </a:r>
            <a:endParaRPr sz="1600">
              <a:solidFill>
                <a:srgbClr val="FFFFFF"/>
              </a:solidFill>
            </a:endParaRPr>
          </a:p>
          <a:p>
            <a:pPr indent="0" lvl="0" marL="0" rtl="0" algn="l">
              <a:spcBef>
                <a:spcPts val="0"/>
              </a:spcBef>
              <a:spcAft>
                <a:spcPts val="0"/>
              </a:spcAft>
              <a:buNone/>
            </a:pPr>
            <a:r>
              <a:t/>
            </a:r>
            <a:endParaRPr sz="1600">
              <a:solidFill>
                <a:srgbClr val="FFFFFF"/>
              </a:solidFill>
            </a:endParaRPr>
          </a:p>
          <a:p>
            <a:pPr indent="0" lvl="0" marL="0" rtl="0" algn="l">
              <a:spcBef>
                <a:spcPts val="0"/>
              </a:spcBef>
              <a:spcAft>
                <a:spcPts val="0"/>
              </a:spcAft>
              <a:buNone/>
            </a:pPr>
            <a:r>
              <a:t/>
            </a:r>
            <a:endParaRPr sz="1600">
              <a:solidFill>
                <a:srgbClr val="FFFFFF"/>
              </a:solidFill>
            </a:endParaRPr>
          </a:p>
          <a:p>
            <a:pPr indent="0" lvl="0" marL="0" rtl="0" algn="l">
              <a:spcBef>
                <a:spcPts val="0"/>
              </a:spcBef>
              <a:spcAft>
                <a:spcPts val="0"/>
              </a:spcAft>
              <a:buNone/>
            </a:pPr>
            <a:r>
              <a:t/>
            </a:r>
            <a:endParaRPr sz="1600">
              <a:solidFill>
                <a:srgbClr val="FFFFFF"/>
              </a:solidFill>
            </a:endParaRPr>
          </a:p>
          <a:p>
            <a:pPr indent="0" lvl="0" marL="0" rtl="0" algn="l">
              <a:spcBef>
                <a:spcPts val="0"/>
              </a:spcBef>
              <a:spcAft>
                <a:spcPts val="0"/>
              </a:spcAft>
              <a:buNone/>
            </a:pPr>
            <a:r>
              <a:t/>
            </a:r>
            <a:endParaRPr sz="1600">
              <a:solidFill>
                <a:srgbClr val="FFFFFF"/>
              </a:solidFill>
              <a:latin typeface="Inter Tight"/>
              <a:ea typeface="Inter Tight"/>
              <a:cs typeface="Inter Tight"/>
              <a:sym typeface="Inter Tight"/>
            </a:endParaRPr>
          </a:p>
          <a:p>
            <a:pPr indent="0" lvl="0" marL="0" rtl="0" algn="l">
              <a:spcBef>
                <a:spcPts val="0"/>
              </a:spcBef>
              <a:spcAft>
                <a:spcPts val="0"/>
              </a:spcAft>
              <a:buNone/>
            </a:pPr>
            <a:r>
              <a:t/>
            </a:r>
            <a:endParaRPr sz="1600">
              <a:solidFill>
                <a:srgbClr val="FFFFFF"/>
              </a:solidFill>
              <a:latin typeface="Inter Tight"/>
              <a:ea typeface="Inter Tight"/>
              <a:cs typeface="Inter Tight"/>
              <a:sym typeface="Inter Tight"/>
            </a:endParaRPr>
          </a:p>
          <a:p>
            <a:pPr indent="0" lvl="0" marL="0" rtl="0" algn="l">
              <a:spcBef>
                <a:spcPts val="0"/>
              </a:spcBef>
              <a:spcAft>
                <a:spcPts val="0"/>
              </a:spcAft>
              <a:buNone/>
            </a:pPr>
            <a:r>
              <a:t/>
            </a:r>
            <a:endParaRPr sz="1600">
              <a:solidFill>
                <a:srgbClr val="FFFFFF"/>
              </a:solidFill>
              <a:latin typeface="Inter Tight"/>
              <a:ea typeface="Inter Tight"/>
              <a:cs typeface="Inter Tight"/>
              <a:sym typeface="Inter Tight"/>
            </a:endParaRPr>
          </a:p>
          <a:p>
            <a:pPr indent="0" lvl="0" marL="0" rtl="0" algn="l">
              <a:spcBef>
                <a:spcPts val="0"/>
              </a:spcBef>
              <a:spcAft>
                <a:spcPts val="0"/>
              </a:spcAft>
              <a:buNone/>
            </a:pPr>
            <a:r>
              <a:t/>
            </a:r>
            <a:endParaRPr>
              <a:solidFill>
                <a:srgbClr val="FFFFFF"/>
              </a:solidFill>
              <a:latin typeface="Inter Tight"/>
              <a:ea typeface="Inter Tight"/>
              <a:cs typeface="Inter Tight"/>
              <a:sym typeface="Inter Tight"/>
            </a:endParaRPr>
          </a:p>
        </p:txBody>
      </p:sp>
      <p:pic>
        <p:nvPicPr>
          <p:cNvPr id="495" name="Google Shape;495;p59"/>
          <p:cNvPicPr preferRelativeResize="0"/>
          <p:nvPr/>
        </p:nvPicPr>
        <p:blipFill rotWithShape="1">
          <a:blip r:embed="rId4">
            <a:alphaModFix/>
          </a:blip>
          <a:srcRect b="30688" l="19410" r="17322" t="21315"/>
          <a:stretch/>
        </p:blipFill>
        <p:spPr>
          <a:xfrm>
            <a:off x="6628325" y="2512725"/>
            <a:ext cx="1783524" cy="501750"/>
          </a:xfrm>
          <a:prstGeom prst="rect">
            <a:avLst/>
          </a:prstGeom>
          <a:noFill/>
          <a:ln>
            <a:noFill/>
          </a:ln>
        </p:spPr>
      </p:pic>
      <p:pic>
        <p:nvPicPr>
          <p:cNvPr id="496" name="Google Shape;496;p59"/>
          <p:cNvPicPr preferRelativeResize="0"/>
          <p:nvPr/>
        </p:nvPicPr>
        <p:blipFill>
          <a:blip r:embed="rId5">
            <a:alphaModFix/>
          </a:blip>
          <a:stretch>
            <a:fillRect/>
          </a:stretch>
        </p:blipFill>
        <p:spPr>
          <a:xfrm>
            <a:off x="2076550" y="3717304"/>
            <a:ext cx="4343100" cy="899721"/>
          </a:xfrm>
          <a:prstGeom prst="rect">
            <a:avLst/>
          </a:prstGeom>
          <a:noFill/>
          <a:ln>
            <a:noFill/>
          </a:ln>
        </p:spPr>
      </p:pic>
      <p:sp>
        <p:nvSpPr>
          <p:cNvPr id="497" name="Google Shape;497;p59"/>
          <p:cNvSpPr txBox="1"/>
          <p:nvPr/>
        </p:nvSpPr>
        <p:spPr>
          <a:xfrm>
            <a:off x="8116700" y="4537050"/>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Ginez</a:t>
            </a:r>
            <a:endParaRPr>
              <a:solidFill>
                <a:srgbClr val="FFFFFF"/>
              </a:solidFill>
              <a:latin typeface="Inter Tight"/>
              <a:ea typeface="Inter Tight"/>
              <a:cs typeface="Inter Tight"/>
              <a:sym typeface="Inter T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0"/>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Database Engineers</a:t>
            </a:r>
            <a:endParaRPr/>
          </a:p>
        </p:txBody>
      </p:sp>
      <p:sp>
        <p:nvSpPr>
          <p:cNvPr id="503" name="Google Shape;503;p60"/>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600">
                <a:solidFill>
                  <a:schemeClr val="dk2"/>
                </a:solidFill>
              </a:rPr>
              <a:t>Goal</a:t>
            </a:r>
            <a:endParaRPr sz="1600">
              <a:solidFill>
                <a:schemeClr val="dk2"/>
              </a:solidFill>
            </a:endParaRPr>
          </a:p>
          <a:p>
            <a:pPr indent="-330200" lvl="0" marL="457200" rtl="0" algn="l">
              <a:lnSpc>
                <a:spcPct val="100000"/>
              </a:lnSpc>
              <a:spcBef>
                <a:spcPts val="0"/>
              </a:spcBef>
              <a:spcAft>
                <a:spcPts val="0"/>
              </a:spcAft>
              <a:buClr>
                <a:schemeClr val="dk2"/>
              </a:buClr>
              <a:buSzPts val="1600"/>
              <a:buChar char="●"/>
            </a:pPr>
            <a:r>
              <a:rPr lang="en" sz="1600">
                <a:solidFill>
                  <a:schemeClr val="dk2"/>
                </a:solidFill>
              </a:rPr>
              <a:t>Store data into a database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Approach</a:t>
            </a:r>
            <a:endParaRPr/>
          </a:p>
          <a:p>
            <a:pPr indent="-317500" lvl="0" marL="457200" rtl="0" algn="l">
              <a:spcBef>
                <a:spcPts val="0"/>
              </a:spcBef>
              <a:spcAft>
                <a:spcPts val="0"/>
              </a:spcAft>
              <a:buSzPts val="1400"/>
              <a:buChar char="●"/>
            </a:pPr>
            <a:r>
              <a:rPr lang="en"/>
              <a:t>Format data into readable data for InfluxDB</a:t>
            </a:r>
            <a:endParaRPr/>
          </a:p>
          <a:p>
            <a:pPr indent="-317500" lvl="0" marL="457200" rtl="0" algn="l">
              <a:spcBef>
                <a:spcPts val="0"/>
              </a:spcBef>
              <a:spcAft>
                <a:spcPts val="0"/>
              </a:spcAft>
              <a:buSzPts val="1400"/>
              <a:buChar char="●"/>
            </a:pPr>
            <a:r>
              <a:rPr lang="en"/>
              <a:t>Writing data by using Python scripts</a:t>
            </a:r>
            <a:endParaRPr/>
          </a:p>
          <a:p>
            <a:pPr indent="-317500" lvl="0" marL="457200" rtl="0" algn="l">
              <a:spcBef>
                <a:spcPts val="0"/>
              </a:spcBef>
              <a:spcAft>
                <a:spcPts val="0"/>
              </a:spcAft>
              <a:buSzPts val="1400"/>
              <a:buChar char="●"/>
            </a:pPr>
            <a:r>
              <a:rPr lang="en"/>
              <a:t>Utilized InfluxDB User Interface to verify data storage</a:t>
            </a:r>
            <a:endParaRPr/>
          </a:p>
        </p:txBody>
      </p:sp>
      <p:pic>
        <p:nvPicPr>
          <p:cNvPr id="504" name="Google Shape;504;p60"/>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505" name="Google Shape;505;p60"/>
          <p:cNvPicPr preferRelativeResize="0"/>
          <p:nvPr/>
        </p:nvPicPr>
        <p:blipFill>
          <a:blip r:embed="rId4">
            <a:alphaModFix/>
          </a:blip>
          <a:stretch>
            <a:fillRect/>
          </a:stretch>
        </p:blipFill>
        <p:spPr>
          <a:xfrm>
            <a:off x="6338375" y="2441300"/>
            <a:ext cx="2152300" cy="1210651"/>
          </a:xfrm>
          <a:prstGeom prst="rect">
            <a:avLst/>
          </a:prstGeom>
          <a:noFill/>
          <a:ln>
            <a:noFill/>
          </a:ln>
        </p:spPr>
      </p:pic>
      <p:sp>
        <p:nvSpPr>
          <p:cNvPr id="506" name="Google Shape;506;p60"/>
          <p:cNvSpPr txBox="1"/>
          <p:nvPr/>
        </p:nvSpPr>
        <p:spPr>
          <a:xfrm>
            <a:off x="8116700" y="455327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Ginez</a:t>
            </a:r>
            <a:endParaRPr>
              <a:solidFill>
                <a:srgbClr val="FFFFFF"/>
              </a:solidFill>
              <a:latin typeface="Inter Tight"/>
              <a:ea typeface="Inter Tight"/>
              <a:cs typeface="Inter Tight"/>
              <a:sym typeface="Inter T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1"/>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Database Engineers</a:t>
            </a:r>
            <a:endParaRPr/>
          </a:p>
          <a:p>
            <a:pPr indent="0" lvl="0" marL="0" rtl="0" algn="l">
              <a:spcBef>
                <a:spcPts val="0"/>
              </a:spcBef>
              <a:spcAft>
                <a:spcPts val="0"/>
              </a:spcAft>
              <a:buNone/>
            </a:pPr>
            <a:r>
              <a:t/>
            </a:r>
            <a:endParaRPr/>
          </a:p>
        </p:txBody>
      </p:sp>
      <p:sp>
        <p:nvSpPr>
          <p:cNvPr id="512" name="Google Shape;512;p61"/>
          <p:cNvSpPr txBox="1"/>
          <p:nvPr>
            <p:ph idx="1" type="body"/>
          </p:nvPr>
        </p:nvSpPr>
        <p:spPr>
          <a:xfrm>
            <a:off x="713225" y="1441550"/>
            <a:ext cx="3747300" cy="151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Difficulties</a:t>
            </a:r>
            <a:endParaRPr/>
          </a:p>
          <a:p>
            <a:pPr indent="-317500" lvl="0" marL="457200" rtl="0" algn="l">
              <a:spcBef>
                <a:spcPts val="0"/>
              </a:spcBef>
              <a:spcAft>
                <a:spcPts val="0"/>
              </a:spcAft>
              <a:buSzPts val="1400"/>
              <a:buChar char="●"/>
            </a:pPr>
            <a:r>
              <a:rPr lang="en"/>
              <a:t>Correctly writing the epoch as a timestamp</a:t>
            </a:r>
            <a:endParaRPr/>
          </a:p>
          <a:p>
            <a:pPr indent="-317500" lvl="0" marL="457200" rtl="0" algn="l">
              <a:spcBef>
                <a:spcPts val="0"/>
              </a:spcBef>
              <a:spcAft>
                <a:spcPts val="0"/>
              </a:spcAft>
              <a:buSzPts val="1400"/>
              <a:buChar char="●"/>
            </a:pPr>
            <a:r>
              <a:rPr lang="en"/>
              <a:t>Reading table of data into a database</a:t>
            </a:r>
            <a:endParaRPr/>
          </a:p>
          <a:p>
            <a:pPr indent="-317500" lvl="0" marL="457200" rtl="0" algn="l">
              <a:spcBef>
                <a:spcPts val="0"/>
              </a:spcBef>
              <a:spcAft>
                <a:spcPts val="0"/>
              </a:spcAft>
              <a:buSzPts val="1400"/>
              <a:buChar char="●"/>
            </a:pPr>
            <a:r>
              <a:rPr lang="en"/>
              <a:t>Long execution time for importing data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13" name="Google Shape;513;p61"/>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514" name="Google Shape;514;p61"/>
          <p:cNvSpPr txBox="1"/>
          <p:nvPr>
            <p:ph idx="1" type="body"/>
          </p:nvPr>
        </p:nvSpPr>
        <p:spPr>
          <a:xfrm>
            <a:off x="4555725" y="1442875"/>
            <a:ext cx="4381500" cy="16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Solutions</a:t>
            </a:r>
            <a:endParaRPr/>
          </a:p>
          <a:p>
            <a:pPr indent="-317500" lvl="0" marL="457200" rtl="0" algn="l">
              <a:spcBef>
                <a:spcPts val="0"/>
              </a:spcBef>
              <a:spcAft>
                <a:spcPts val="0"/>
              </a:spcAft>
              <a:buSzPts val="1400"/>
              <a:buChar char="●"/>
            </a:pPr>
            <a:r>
              <a:rPr lang="en"/>
              <a:t>Learned how to manipulate the epoch into a timestamp</a:t>
            </a:r>
            <a:endParaRPr/>
          </a:p>
          <a:p>
            <a:pPr indent="-317500" lvl="0" marL="457200" rtl="0" algn="l">
              <a:spcBef>
                <a:spcPts val="0"/>
              </a:spcBef>
              <a:spcAft>
                <a:spcPts val="0"/>
              </a:spcAft>
              <a:buSzPts val="1400"/>
              <a:buChar char="●"/>
            </a:pPr>
            <a:r>
              <a:rPr lang="en"/>
              <a:t>Transform table of dop values into lists of points</a:t>
            </a:r>
            <a:endParaRPr/>
          </a:p>
          <a:p>
            <a:pPr indent="-317500" lvl="0" marL="457200" rtl="0" algn="l">
              <a:spcBef>
                <a:spcPts val="0"/>
              </a:spcBef>
              <a:spcAft>
                <a:spcPts val="0"/>
              </a:spcAft>
              <a:buSzPts val="1400"/>
              <a:buChar char="●"/>
            </a:pPr>
            <a:r>
              <a:rPr lang="en"/>
              <a:t>Optimized writes using batch writing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15" name="Google Shape;515;p61"/>
          <p:cNvPicPr preferRelativeResize="0"/>
          <p:nvPr/>
        </p:nvPicPr>
        <p:blipFill>
          <a:blip r:embed="rId4">
            <a:alphaModFix/>
          </a:blip>
          <a:stretch>
            <a:fillRect/>
          </a:stretch>
        </p:blipFill>
        <p:spPr>
          <a:xfrm>
            <a:off x="1492100" y="3354725"/>
            <a:ext cx="6624593" cy="1426825"/>
          </a:xfrm>
          <a:prstGeom prst="rect">
            <a:avLst/>
          </a:prstGeom>
          <a:noFill/>
          <a:ln>
            <a:noFill/>
          </a:ln>
        </p:spPr>
      </p:pic>
      <p:sp>
        <p:nvSpPr>
          <p:cNvPr id="516" name="Google Shape;516;p61"/>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Leung</a:t>
            </a:r>
            <a:endParaRPr>
              <a:solidFill>
                <a:srgbClr val="FFFFFF"/>
              </a:solidFill>
              <a:latin typeface="Inter Tight"/>
              <a:ea typeface="Inter Tight"/>
              <a:cs typeface="Inter Tight"/>
              <a:sym typeface="Inter T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2"/>
          <p:cNvSpPr txBox="1"/>
          <p:nvPr>
            <p:ph type="ctrTitle"/>
          </p:nvPr>
        </p:nvSpPr>
        <p:spPr>
          <a:xfrm>
            <a:off x="713225" y="4107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InfluxDB Demo</a:t>
            </a:r>
            <a:endParaRPr/>
          </a:p>
        </p:txBody>
      </p:sp>
      <p:pic>
        <p:nvPicPr>
          <p:cNvPr id="522" name="Google Shape;522;p62"/>
          <p:cNvPicPr preferRelativeResize="0"/>
          <p:nvPr/>
        </p:nvPicPr>
        <p:blipFill rotWithShape="1">
          <a:blip r:embed="rId3">
            <a:alphaModFix/>
          </a:blip>
          <a:srcRect b="0" l="11462" r="22395" t="9214"/>
          <a:stretch/>
        </p:blipFill>
        <p:spPr>
          <a:xfrm>
            <a:off x="2227675" y="997400"/>
            <a:ext cx="5001850" cy="3861575"/>
          </a:xfrm>
          <a:prstGeom prst="rect">
            <a:avLst/>
          </a:prstGeom>
          <a:noFill/>
          <a:ln>
            <a:noFill/>
          </a:ln>
        </p:spPr>
      </p:pic>
      <p:sp>
        <p:nvSpPr>
          <p:cNvPr id="523" name="Google Shape;523;p62"/>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Leung</a:t>
            </a:r>
            <a:endParaRPr>
              <a:solidFill>
                <a:srgbClr val="FFFFFF"/>
              </a:solidFill>
              <a:latin typeface="Inter Tight"/>
              <a:ea typeface="Inter Tight"/>
              <a:cs typeface="Inter Tight"/>
              <a:sym typeface="Inter T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7" name="Shape 527"/>
        <p:cNvGrpSpPr/>
        <p:nvPr/>
      </p:nvGrpSpPr>
      <p:grpSpPr>
        <a:xfrm>
          <a:off x="0" y="0"/>
          <a:ext cx="0" cy="0"/>
          <a:chOff x="0" y="0"/>
          <a:chExt cx="0" cy="0"/>
        </a:xfrm>
      </p:grpSpPr>
      <p:sp>
        <p:nvSpPr>
          <p:cNvPr id="528" name="Google Shape;528;p63"/>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Full Backend Demo</a:t>
            </a:r>
            <a:endParaRPr/>
          </a:p>
        </p:txBody>
      </p:sp>
      <p:pic>
        <p:nvPicPr>
          <p:cNvPr id="529" name="Google Shape;529;p63"/>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530" name="Google Shape;530;p63" title="DOPA-Backend.mp4">
            <a:hlinkClick r:id="rId4"/>
          </p:cNvPr>
          <p:cNvPicPr preferRelativeResize="0"/>
          <p:nvPr/>
        </p:nvPicPr>
        <p:blipFill>
          <a:blip r:embed="rId5">
            <a:alphaModFix/>
          </a:blip>
          <a:stretch>
            <a:fillRect/>
          </a:stretch>
        </p:blipFill>
        <p:spPr>
          <a:xfrm>
            <a:off x="2085575" y="1048725"/>
            <a:ext cx="4972825" cy="372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4" name="Shape 534"/>
        <p:cNvGrpSpPr/>
        <p:nvPr/>
      </p:nvGrpSpPr>
      <p:grpSpPr>
        <a:xfrm>
          <a:off x="0" y="0"/>
          <a:ext cx="0" cy="0"/>
          <a:chOff x="0" y="0"/>
          <a:chExt cx="0" cy="0"/>
        </a:xfrm>
      </p:grpSpPr>
      <p:sp>
        <p:nvSpPr>
          <p:cNvPr id="535" name="Google Shape;535;p64"/>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Front End Engineer</a:t>
            </a:r>
            <a:endParaRPr/>
          </a:p>
        </p:txBody>
      </p:sp>
      <p:pic>
        <p:nvPicPr>
          <p:cNvPr descr="Graphical user interface, application&#10;&#10;Description automatically generated" id="536" name="Google Shape;536;p64"/>
          <p:cNvPicPr preferRelativeResize="0"/>
          <p:nvPr/>
        </p:nvPicPr>
        <p:blipFill rotWithShape="1">
          <a:blip r:embed="rId3">
            <a:alphaModFix/>
          </a:blip>
          <a:srcRect b="2978" l="0" r="1215" t="0"/>
          <a:stretch/>
        </p:blipFill>
        <p:spPr>
          <a:xfrm>
            <a:off x="407700" y="1205550"/>
            <a:ext cx="8328600" cy="3597300"/>
          </a:xfrm>
          <a:prstGeom prst="rect">
            <a:avLst/>
          </a:prstGeom>
          <a:noFill/>
          <a:ln>
            <a:noFill/>
          </a:ln>
        </p:spPr>
      </p:pic>
      <p:pic>
        <p:nvPicPr>
          <p:cNvPr id="537" name="Google Shape;537;p64"/>
          <p:cNvPicPr preferRelativeResize="0"/>
          <p:nvPr/>
        </p:nvPicPr>
        <p:blipFill rotWithShape="1">
          <a:blip r:embed="rId4">
            <a:alphaModFix/>
          </a:blip>
          <a:srcRect b="36940" l="0" r="74334" t="37540"/>
          <a:stretch/>
        </p:blipFill>
        <p:spPr>
          <a:xfrm>
            <a:off x="8116700" y="324151"/>
            <a:ext cx="728758" cy="724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1" name="Shape 251"/>
        <p:cNvGrpSpPr/>
        <p:nvPr/>
      </p:nvGrpSpPr>
      <p:grpSpPr>
        <a:xfrm>
          <a:off x="0" y="0"/>
          <a:ext cx="0" cy="0"/>
          <a:chOff x="0" y="0"/>
          <a:chExt cx="0" cy="0"/>
        </a:xfrm>
      </p:grpSpPr>
      <p:sp>
        <p:nvSpPr>
          <p:cNvPr id="252" name="Google Shape;252;p38"/>
          <p:cNvSpPr txBox="1"/>
          <p:nvPr>
            <p:ph type="ctrTitle"/>
          </p:nvPr>
        </p:nvSpPr>
        <p:spPr>
          <a:xfrm>
            <a:off x="2728700" y="923625"/>
            <a:ext cx="5686800" cy="91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253" name="Google Shape;253;p38"/>
          <p:cNvSpPr txBox="1"/>
          <p:nvPr>
            <p:ph idx="2" type="title"/>
          </p:nvPr>
        </p:nvSpPr>
        <p:spPr>
          <a:xfrm>
            <a:off x="713225" y="997425"/>
            <a:ext cx="1362600" cy="84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cxnSp>
        <p:nvCxnSpPr>
          <p:cNvPr id="254" name="Google Shape;254;p38"/>
          <p:cNvCxnSpPr/>
          <p:nvPr/>
        </p:nvCxnSpPr>
        <p:spPr>
          <a:xfrm rot="10800000">
            <a:off x="285750" y="2251125"/>
            <a:ext cx="8572500" cy="0"/>
          </a:xfrm>
          <a:prstGeom prst="straightConnector1">
            <a:avLst/>
          </a:prstGeom>
          <a:noFill/>
          <a:ln cap="flat" cmpd="sng" w="19050">
            <a:solidFill>
              <a:schemeClr val="dk2"/>
            </a:solidFill>
            <a:prstDash val="solid"/>
            <a:round/>
            <a:headEnd len="med" w="med" type="none"/>
            <a:tailEnd len="med" w="med" type="none"/>
          </a:ln>
        </p:spPr>
      </p:cxnSp>
      <p:cxnSp>
        <p:nvCxnSpPr>
          <p:cNvPr id="255" name="Google Shape;255;p38"/>
          <p:cNvCxnSpPr/>
          <p:nvPr/>
        </p:nvCxnSpPr>
        <p:spPr>
          <a:xfrm flipH="1">
            <a:off x="2306400" y="275700"/>
            <a:ext cx="3000" cy="1965900"/>
          </a:xfrm>
          <a:prstGeom prst="straightConnector1">
            <a:avLst/>
          </a:prstGeom>
          <a:noFill/>
          <a:ln cap="flat" cmpd="sng" w="19050">
            <a:solidFill>
              <a:schemeClr val="dk2"/>
            </a:solidFill>
            <a:prstDash val="solid"/>
            <a:round/>
            <a:headEnd len="med" w="med" type="none"/>
            <a:tailEnd len="med" w="med" type="none"/>
          </a:ln>
        </p:spPr>
      </p:cxnSp>
      <p:pic>
        <p:nvPicPr>
          <p:cNvPr id="256" name="Google Shape;256;p38"/>
          <p:cNvPicPr preferRelativeResize="0"/>
          <p:nvPr/>
        </p:nvPicPr>
        <p:blipFill rotWithShape="1">
          <a:blip r:embed="rId3">
            <a:alphaModFix/>
          </a:blip>
          <a:srcRect b="23773" l="0" r="0" t="23768"/>
          <a:stretch/>
        </p:blipFill>
        <p:spPr>
          <a:xfrm>
            <a:off x="285750" y="2260650"/>
            <a:ext cx="8572498" cy="2593776"/>
          </a:xfrm>
          <a:prstGeom prst="rect">
            <a:avLst/>
          </a:prstGeom>
          <a:noFill/>
          <a:ln cap="flat" cmpd="sng" w="19050">
            <a:solidFill>
              <a:srgbClr val="F8F8F8"/>
            </a:solidFill>
            <a:prstDash val="solid"/>
            <a:round/>
            <a:headEnd len="sm" w="sm" type="none"/>
            <a:tailEnd len="sm" w="sm" type="none"/>
          </a:ln>
          <a:effectLst>
            <a:outerShdw blurRad="57150" rotWithShape="0" algn="bl" dir="5400000" dist="19050">
              <a:srgbClr val="000000"/>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5"/>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Front End Engineers</a:t>
            </a:r>
            <a:endParaRPr/>
          </a:p>
          <a:p>
            <a:pPr indent="0" lvl="0" marL="0" rtl="0" algn="l">
              <a:spcBef>
                <a:spcPts val="0"/>
              </a:spcBef>
              <a:spcAft>
                <a:spcPts val="0"/>
              </a:spcAft>
              <a:buNone/>
            </a:pPr>
            <a:r>
              <a:t/>
            </a:r>
            <a:endParaRPr/>
          </a:p>
        </p:txBody>
      </p:sp>
      <p:sp>
        <p:nvSpPr>
          <p:cNvPr id="543" name="Google Shape;543;p65"/>
          <p:cNvSpPr txBox="1"/>
          <p:nvPr>
            <p:ph idx="1" type="body"/>
          </p:nvPr>
        </p:nvSpPr>
        <p:spPr>
          <a:xfrm>
            <a:off x="4378575" y="1451075"/>
            <a:ext cx="4045500" cy="300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Query </a:t>
            </a:r>
            <a:endParaRPr sz="1800">
              <a:solidFill>
                <a:schemeClr val="dk2"/>
              </a:solidFill>
              <a:highlight>
                <a:schemeClr val="dk1"/>
              </a:highlight>
              <a:latin typeface="Arial"/>
              <a:ea typeface="Arial"/>
              <a:cs typeface="Arial"/>
              <a:sym typeface="Arial"/>
            </a:endParaRPr>
          </a:p>
          <a:p>
            <a:pPr indent="-342900" lvl="1" marL="9144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Using a </a:t>
            </a:r>
            <a:r>
              <a:rPr lang="en" sz="1800">
                <a:solidFill>
                  <a:schemeClr val="dk2"/>
                </a:solidFill>
                <a:highlight>
                  <a:schemeClr val="dk1"/>
                </a:highlight>
                <a:latin typeface="Arial"/>
                <a:ea typeface="Arial"/>
                <a:cs typeface="Arial"/>
                <a:sym typeface="Arial"/>
              </a:rPr>
              <a:t>python</a:t>
            </a:r>
            <a:r>
              <a:rPr lang="en" sz="1800">
                <a:solidFill>
                  <a:schemeClr val="dk2"/>
                </a:solidFill>
                <a:highlight>
                  <a:schemeClr val="dk1"/>
                </a:highlight>
                <a:latin typeface="Arial"/>
                <a:ea typeface="Arial"/>
                <a:cs typeface="Arial"/>
                <a:sym typeface="Arial"/>
              </a:rPr>
              <a:t> </a:t>
            </a:r>
            <a:r>
              <a:rPr lang="en" sz="1800">
                <a:solidFill>
                  <a:schemeClr val="dk2"/>
                </a:solidFill>
                <a:highlight>
                  <a:schemeClr val="dk1"/>
                </a:highlight>
                <a:latin typeface="Arial"/>
                <a:ea typeface="Arial"/>
                <a:cs typeface="Arial"/>
                <a:sym typeface="Arial"/>
              </a:rPr>
              <a:t>client</a:t>
            </a:r>
            <a:r>
              <a:rPr lang="en" sz="1800">
                <a:solidFill>
                  <a:schemeClr val="dk2"/>
                </a:solidFill>
                <a:highlight>
                  <a:schemeClr val="dk1"/>
                </a:highlight>
                <a:latin typeface="Arial"/>
                <a:ea typeface="Arial"/>
                <a:cs typeface="Arial"/>
                <a:sym typeface="Arial"/>
              </a:rPr>
              <a:t> </a:t>
            </a:r>
            <a:endParaRPr sz="1800">
              <a:solidFill>
                <a:schemeClr val="dk2"/>
              </a:solidFill>
              <a:highlight>
                <a:schemeClr val="dk1"/>
              </a:highlight>
              <a:latin typeface="Arial"/>
              <a:ea typeface="Arial"/>
              <a:cs typeface="Arial"/>
              <a:sym typeface="Arial"/>
            </a:endParaRPr>
          </a:p>
          <a:p>
            <a:pPr indent="0" lvl="0" marL="457200" rtl="0" algn="l">
              <a:spcBef>
                <a:spcPts val="1200"/>
              </a:spcBef>
              <a:spcAft>
                <a:spcPts val="0"/>
              </a:spcAft>
              <a:buNone/>
            </a:pPr>
            <a:r>
              <a:t/>
            </a:r>
            <a:endParaRPr sz="1800">
              <a:solidFill>
                <a:schemeClr val="dk2"/>
              </a:solidFill>
              <a:highlight>
                <a:schemeClr val="dk1"/>
              </a:highlight>
              <a:latin typeface="Arial"/>
              <a:ea typeface="Arial"/>
              <a:cs typeface="Arial"/>
              <a:sym typeface="Arial"/>
            </a:endParaRPr>
          </a:p>
          <a:p>
            <a:pPr indent="-342900" lvl="0" marL="457200" rtl="0" algn="l">
              <a:spcBef>
                <a:spcPts val="120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Data Type</a:t>
            </a:r>
            <a:endParaRPr sz="1800">
              <a:solidFill>
                <a:schemeClr val="dk2"/>
              </a:solidFill>
              <a:highlight>
                <a:schemeClr val="dk1"/>
              </a:highlight>
              <a:latin typeface="Arial"/>
              <a:ea typeface="Arial"/>
              <a:cs typeface="Arial"/>
              <a:sym typeface="Arial"/>
            </a:endParaRPr>
          </a:p>
          <a:p>
            <a:pPr indent="-317500" lvl="1" marL="914400" rtl="0" algn="l">
              <a:spcBef>
                <a:spcPts val="0"/>
              </a:spcBef>
              <a:spcAft>
                <a:spcPts val="0"/>
              </a:spcAft>
              <a:buClr>
                <a:schemeClr val="dk2"/>
              </a:buClr>
              <a:buSzPts val="1400"/>
              <a:buFont typeface="Arial"/>
              <a:buChar char="○"/>
            </a:pPr>
            <a:r>
              <a:rPr lang="en" sz="1800">
                <a:solidFill>
                  <a:schemeClr val="dk2"/>
                </a:solidFill>
                <a:highlight>
                  <a:schemeClr val="dk1"/>
                </a:highlight>
                <a:latin typeface="Arial"/>
                <a:ea typeface="Arial"/>
                <a:cs typeface="Arial"/>
                <a:sym typeface="Arial"/>
              </a:rPr>
              <a:t>A list of Epoch, </a:t>
            </a:r>
            <a:r>
              <a:rPr lang="en" sz="1800">
                <a:solidFill>
                  <a:schemeClr val="dk2"/>
                </a:solidFill>
                <a:highlight>
                  <a:schemeClr val="dk1"/>
                </a:highlight>
                <a:latin typeface="Arial"/>
                <a:ea typeface="Arial"/>
                <a:cs typeface="Arial"/>
                <a:sym typeface="Arial"/>
              </a:rPr>
              <a:t>longitude latitude  and DOP value</a:t>
            </a:r>
            <a:endParaRPr sz="1800">
              <a:solidFill>
                <a:schemeClr val="dk2"/>
              </a:solidFill>
              <a:highlight>
                <a:schemeClr val="dk1"/>
              </a:highlight>
              <a:latin typeface="Arial"/>
              <a:ea typeface="Arial"/>
              <a:cs typeface="Arial"/>
              <a:sym typeface="Arial"/>
            </a:endParaRPr>
          </a:p>
          <a:p>
            <a:pPr indent="0" lvl="0" marL="0" rtl="0" algn="l">
              <a:spcBef>
                <a:spcPts val="1200"/>
              </a:spcBef>
              <a:spcAft>
                <a:spcPts val="1200"/>
              </a:spcAft>
              <a:buNone/>
            </a:pPr>
            <a:r>
              <a:t/>
            </a:r>
            <a:endParaRPr sz="1800">
              <a:solidFill>
                <a:schemeClr val="dk2"/>
              </a:solidFill>
              <a:highlight>
                <a:schemeClr val="dk1"/>
              </a:highlight>
              <a:latin typeface="Arial"/>
              <a:ea typeface="Arial"/>
              <a:cs typeface="Arial"/>
              <a:sym typeface="Arial"/>
            </a:endParaRPr>
          </a:p>
        </p:txBody>
      </p:sp>
      <p:pic>
        <p:nvPicPr>
          <p:cNvPr id="544" name="Google Shape;544;p65"/>
          <p:cNvPicPr preferRelativeResize="0"/>
          <p:nvPr/>
        </p:nvPicPr>
        <p:blipFill rotWithShape="1">
          <a:blip r:embed="rId4">
            <a:alphaModFix/>
          </a:blip>
          <a:srcRect b="36940" l="0" r="74334" t="37540"/>
          <a:stretch/>
        </p:blipFill>
        <p:spPr>
          <a:xfrm>
            <a:off x="8116700" y="324151"/>
            <a:ext cx="728758" cy="724575"/>
          </a:xfrm>
          <a:prstGeom prst="rect">
            <a:avLst/>
          </a:prstGeom>
          <a:noFill/>
          <a:ln>
            <a:noFill/>
          </a:ln>
        </p:spPr>
      </p:pic>
      <p:pic>
        <p:nvPicPr>
          <p:cNvPr id="545" name="Google Shape;545;p65"/>
          <p:cNvPicPr preferRelativeResize="0"/>
          <p:nvPr/>
        </p:nvPicPr>
        <p:blipFill rotWithShape="1">
          <a:blip r:embed="rId5">
            <a:alphaModFix/>
          </a:blip>
          <a:srcRect b="0" l="0" r="36995" t="0"/>
          <a:stretch/>
        </p:blipFill>
        <p:spPr>
          <a:xfrm>
            <a:off x="720000" y="1451075"/>
            <a:ext cx="3507850" cy="3098550"/>
          </a:xfrm>
          <a:prstGeom prst="rect">
            <a:avLst/>
          </a:prstGeom>
          <a:noFill/>
          <a:ln>
            <a:noFill/>
          </a:ln>
        </p:spPr>
      </p:pic>
      <p:sp>
        <p:nvSpPr>
          <p:cNvPr id="546" name="Google Shape;546;p65"/>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Sun</a:t>
            </a:r>
            <a:endParaRPr>
              <a:solidFill>
                <a:srgbClr val="FFFFFF"/>
              </a:solidFill>
              <a:latin typeface="Inter Tight"/>
              <a:ea typeface="Inter Tight"/>
              <a:cs typeface="Inter Tight"/>
              <a:sym typeface="Inter T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6"/>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Front End Engineers</a:t>
            </a:r>
            <a:endParaRPr/>
          </a:p>
          <a:p>
            <a:pPr indent="0" lvl="0" marL="0" rtl="0" algn="l">
              <a:spcBef>
                <a:spcPts val="0"/>
              </a:spcBef>
              <a:spcAft>
                <a:spcPts val="0"/>
              </a:spcAft>
              <a:buNone/>
            </a:pPr>
            <a:r>
              <a:t/>
            </a:r>
            <a:endParaRPr/>
          </a:p>
        </p:txBody>
      </p:sp>
      <p:sp>
        <p:nvSpPr>
          <p:cNvPr id="552" name="Google Shape;552;p66"/>
          <p:cNvSpPr txBox="1"/>
          <p:nvPr>
            <p:ph idx="1" type="body"/>
          </p:nvPr>
        </p:nvSpPr>
        <p:spPr>
          <a:xfrm>
            <a:off x="720000" y="1451075"/>
            <a:ext cx="5568300" cy="3368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D3.js</a:t>
            </a:r>
            <a:endParaRPr sz="1800">
              <a:solidFill>
                <a:schemeClr val="dk2"/>
              </a:solidFill>
              <a:highlight>
                <a:schemeClr val="dk1"/>
              </a:highlight>
              <a:latin typeface="Arial"/>
              <a:ea typeface="Arial"/>
              <a:cs typeface="Arial"/>
              <a:sym typeface="Arial"/>
            </a:endParaRPr>
          </a:p>
          <a:p>
            <a:pPr indent="-342900" lvl="1" marL="13716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Using HTML, SVG, CSS</a:t>
            </a:r>
            <a:endParaRPr sz="1800">
              <a:solidFill>
                <a:schemeClr val="dk2"/>
              </a:solidFill>
              <a:highlight>
                <a:schemeClr val="dk1"/>
              </a:highlight>
              <a:latin typeface="Arial"/>
              <a:ea typeface="Arial"/>
              <a:cs typeface="Arial"/>
              <a:sym typeface="Arial"/>
            </a:endParaRPr>
          </a:p>
          <a:p>
            <a:pPr indent="-342900" lvl="1" marL="13716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Manipulating</a:t>
            </a:r>
            <a:r>
              <a:rPr lang="en" sz="1800">
                <a:solidFill>
                  <a:schemeClr val="dk2"/>
                </a:solidFill>
                <a:highlight>
                  <a:schemeClr val="dk1"/>
                </a:highlight>
                <a:latin typeface="Arial"/>
                <a:ea typeface="Arial"/>
                <a:cs typeface="Arial"/>
                <a:sym typeface="Arial"/>
              </a:rPr>
              <a:t> documents based on data</a:t>
            </a:r>
            <a:endParaRPr sz="1800">
              <a:solidFill>
                <a:schemeClr val="dk2"/>
              </a:solidFill>
              <a:highlight>
                <a:schemeClr val="dk1"/>
              </a:highlight>
              <a:latin typeface="Arial"/>
              <a:ea typeface="Arial"/>
              <a:cs typeface="Arial"/>
              <a:sym typeface="Arial"/>
            </a:endParaRPr>
          </a:p>
          <a:p>
            <a:pPr indent="-342900" lvl="0" marL="4572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Build a world map using GEOJSON data</a:t>
            </a:r>
            <a:endParaRPr sz="1800">
              <a:solidFill>
                <a:schemeClr val="dk2"/>
              </a:solidFill>
              <a:highlight>
                <a:schemeClr val="dk1"/>
              </a:highlight>
              <a:latin typeface="Arial"/>
              <a:ea typeface="Arial"/>
              <a:cs typeface="Arial"/>
              <a:sym typeface="Arial"/>
            </a:endParaRPr>
          </a:p>
          <a:p>
            <a:pPr indent="-342900" lvl="1" marL="9144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Open standard format for simple geographical features</a:t>
            </a:r>
            <a:endParaRPr sz="1800">
              <a:solidFill>
                <a:schemeClr val="dk2"/>
              </a:solidFill>
              <a:highlight>
                <a:schemeClr val="dk1"/>
              </a:highlight>
              <a:latin typeface="Arial"/>
              <a:ea typeface="Arial"/>
              <a:cs typeface="Arial"/>
              <a:sym typeface="Arial"/>
            </a:endParaRPr>
          </a:p>
          <a:p>
            <a:pPr indent="-342900" lvl="1" marL="9144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Point, LineString, Polygon</a:t>
            </a:r>
            <a:endParaRPr sz="1800">
              <a:solidFill>
                <a:schemeClr val="dk2"/>
              </a:solidFill>
              <a:highlight>
                <a:schemeClr val="dk1"/>
              </a:highlight>
              <a:latin typeface="Arial"/>
              <a:ea typeface="Arial"/>
              <a:cs typeface="Arial"/>
              <a:sym typeface="Arial"/>
            </a:endParaRPr>
          </a:p>
          <a:p>
            <a:pPr indent="0" lvl="0" marL="0" rtl="0" algn="l">
              <a:spcBef>
                <a:spcPts val="1200"/>
              </a:spcBef>
              <a:spcAft>
                <a:spcPts val="0"/>
              </a:spcAft>
              <a:buNone/>
            </a:pPr>
            <a:r>
              <a:rPr lang="en" sz="1800">
                <a:solidFill>
                  <a:schemeClr val="dk2"/>
                </a:solidFill>
                <a:highlight>
                  <a:schemeClr val="dk1"/>
                </a:highlight>
                <a:latin typeface="Arial"/>
                <a:ea typeface="Arial"/>
                <a:cs typeface="Arial"/>
                <a:sym typeface="Arial"/>
              </a:rPr>
              <a:t>	</a:t>
            </a:r>
            <a:endParaRPr sz="1800">
              <a:solidFill>
                <a:schemeClr val="dk2"/>
              </a:solidFill>
              <a:highlight>
                <a:schemeClr val="dk1"/>
              </a:highlight>
              <a:latin typeface="Arial"/>
              <a:ea typeface="Arial"/>
              <a:cs typeface="Arial"/>
              <a:sym typeface="Arial"/>
            </a:endParaRPr>
          </a:p>
          <a:p>
            <a:pPr indent="0" lvl="0" marL="457200" rtl="0" algn="l">
              <a:spcBef>
                <a:spcPts val="1200"/>
              </a:spcBef>
              <a:spcAft>
                <a:spcPts val="0"/>
              </a:spcAft>
              <a:buNone/>
            </a:pPr>
            <a:r>
              <a:t/>
            </a:r>
            <a:endParaRPr sz="1800">
              <a:solidFill>
                <a:schemeClr val="dk2"/>
              </a:solidFill>
              <a:highlight>
                <a:schemeClr val="dk1"/>
              </a:highlight>
              <a:latin typeface="Arial"/>
              <a:ea typeface="Arial"/>
              <a:cs typeface="Arial"/>
              <a:sym typeface="Arial"/>
            </a:endParaRPr>
          </a:p>
          <a:p>
            <a:pPr indent="0" lvl="0" marL="457200" rtl="0" algn="l">
              <a:spcBef>
                <a:spcPts val="1200"/>
              </a:spcBef>
              <a:spcAft>
                <a:spcPts val="1200"/>
              </a:spcAft>
              <a:buNone/>
            </a:pPr>
            <a:r>
              <a:t/>
            </a:r>
            <a:endParaRPr/>
          </a:p>
        </p:txBody>
      </p:sp>
      <p:pic>
        <p:nvPicPr>
          <p:cNvPr id="553" name="Google Shape;553;p66"/>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554" name="Google Shape;554;p66"/>
          <p:cNvPicPr preferRelativeResize="0"/>
          <p:nvPr/>
        </p:nvPicPr>
        <p:blipFill rotWithShape="1">
          <a:blip r:embed="rId4">
            <a:alphaModFix/>
          </a:blip>
          <a:srcRect b="0" l="63654" r="0" t="0"/>
          <a:stretch/>
        </p:blipFill>
        <p:spPr>
          <a:xfrm>
            <a:off x="6422175" y="1507225"/>
            <a:ext cx="2423275" cy="2838850"/>
          </a:xfrm>
          <a:prstGeom prst="rect">
            <a:avLst/>
          </a:prstGeom>
          <a:noFill/>
          <a:ln>
            <a:noFill/>
          </a:ln>
        </p:spPr>
      </p:pic>
      <p:pic>
        <p:nvPicPr>
          <p:cNvPr id="555" name="Google Shape;555;p66"/>
          <p:cNvPicPr preferRelativeResize="0"/>
          <p:nvPr/>
        </p:nvPicPr>
        <p:blipFill>
          <a:blip r:embed="rId5">
            <a:alphaModFix/>
          </a:blip>
          <a:stretch>
            <a:fillRect/>
          </a:stretch>
        </p:blipFill>
        <p:spPr>
          <a:xfrm>
            <a:off x="1614950" y="3883175"/>
            <a:ext cx="607125" cy="607125"/>
          </a:xfrm>
          <a:prstGeom prst="rect">
            <a:avLst/>
          </a:prstGeom>
          <a:noFill/>
          <a:ln>
            <a:noFill/>
          </a:ln>
        </p:spPr>
      </p:pic>
      <p:pic>
        <p:nvPicPr>
          <p:cNvPr id="556" name="Google Shape;556;p66"/>
          <p:cNvPicPr preferRelativeResize="0"/>
          <p:nvPr/>
        </p:nvPicPr>
        <p:blipFill>
          <a:blip r:embed="rId6">
            <a:alphaModFix/>
          </a:blip>
          <a:stretch>
            <a:fillRect/>
          </a:stretch>
        </p:blipFill>
        <p:spPr>
          <a:xfrm>
            <a:off x="2752100" y="3890446"/>
            <a:ext cx="586206" cy="607125"/>
          </a:xfrm>
          <a:prstGeom prst="rect">
            <a:avLst/>
          </a:prstGeom>
          <a:noFill/>
          <a:ln>
            <a:noFill/>
          </a:ln>
        </p:spPr>
      </p:pic>
      <p:pic>
        <p:nvPicPr>
          <p:cNvPr id="557" name="Google Shape;557;p66"/>
          <p:cNvPicPr preferRelativeResize="0"/>
          <p:nvPr/>
        </p:nvPicPr>
        <p:blipFill>
          <a:blip r:embed="rId7">
            <a:alphaModFix/>
          </a:blip>
          <a:stretch>
            <a:fillRect/>
          </a:stretch>
        </p:blipFill>
        <p:spPr>
          <a:xfrm>
            <a:off x="3731332" y="3883143"/>
            <a:ext cx="607125" cy="607125"/>
          </a:xfrm>
          <a:prstGeom prst="rect">
            <a:avLst/>
          </a:prstGeom>
          <a:noFill/>
          <a:ln>
            <a:noFill/>
          </a:ln>
        </p:spPr>
      </p:pic>
      <p:sp>
        <p:nvSpPr>
          <p:cNvPr id="558" name="Google Shape;558;p66"/>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Sun</a:t>
            </a:r>
            <a:endParaRPr>
              <a:solidFill>
                <a:srgbClr val="FFFFFF"/>
              </a:solidFill>
              <a:latin typeface="Inter Tight"/>
              <a:ea typeface="Inter Tight"/>
              <a:cs typeface="Inter Tight"/>
              <a:sym typeface="Inter T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7"/>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Front End Engineers</a:t>
            </a:r>
            <a:endParaRPr/>
          </a:p>
          <a:p>
            <a:pPr indent="0" lvl="0" marL="0" rtl="0" algn="l">
              <a:spcBef>
                <a:spcPts val="0"/>
              </a:spcBef>
              <a:spcAft>
                <a:spcPts val="0"/>
              </a:spcAft>
              <a:buNone/>
            </a:pPr>
            <a:r>
              <a:t/>
            </a:r>
            <a:endParaRPr/>
          </a:p>
        </p:txBody>
      </p:sp>
      <p:pic>
        <p:nvPicPr>
          <p:cNvPr id="564" name="Google Shape;564;p67"/>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565" name="Google Shape;565;p67"/>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Simental</a:t>
            </a:r>
            <a:endParaRPr>
              <a:solidFill>
                <a:srgbClr val="FFFFFF"/>
              </a:solidFill>
              <a:latin typeface="Inter Tight"/>
              <a:ea typeface="Inter Tight"/>
              <a:cs typeface="Inter Tight"/>
              <a:sym typeface="Inter Tight"/>
            </a:endParaRPr>
          </a:p>
        </p:txBody>
      </p:sp>
      <p:pic>
        <p:nvPicPr>
          <p:cNvPr id="566" name="Google Shape;566;p67"/>
          <p:cNvPicPr preferRelativeResize="0"/>
          <p:nvPr/>
        </p:nvPicPr>
        <p:blipFill>
          <a:blip r:embed="rId4">
            <a:alphaModFix/>
          </a:blip>
          <a:stretch>
            <a:fillRect/>
          </a:stretch>
        </p:blipFill>
        <p:spPr>
          <a:xfrm>
            <a:off x="848900" y="1070200"/>
            <a:ext cx="6190401" cy="3751776"/>
          </a:xfrm>
          <a:prstGeom prst="rect">
            <a:avLst/>
          </a:prstGeom>
          <a:noFill/>
          <a:ln>
            <a:noFill/>
          </a:ln>
        </p:spPr>
      </p:pic>
      <p:pic>
        <p:nvPicPr>
          <p:cNvPr id="567" name="Google Shape;567;p67"/>
          <p:cNvPicPr preferRelativeResize="0"/>
          <p:nvPr/>
        </p:nvPicPr>
        <p:blipFill>
          <a:blip r:embed="rId5">
            <a:alphaModFix/>
          </a:blip>
          <a:stretch>
            <a:fillRect/>
          </a:stretch>
        </p:blipFill>
        <p:spPr>
          <a:xfrm>
            <a:off x="6063100" y="1567275"/>
            <a:ext cx="2053601" cy="11657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8"/>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Live Demo</a:t>
            </a:r>
            <a:endParaRPr/>
          </a:p>
        </p:txBody>
      </p:sp>
      <p:sp>
        <p:nvSpPr>
          <p:cNvPr id="573" name="Google Shape;573;p68"/>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5 </a:t>
            </a:r>
            <a:r>
              <a:rPr lang="en" sz="1800">
                <a:solidFill>
                  <a:schemeClr val="dk2"/>
                </a:solidFill>
                <a:highlight>
                  <a:schemeClr val="dk1"/>
                </a:highlight>
                <a:latin typeface="Arial"/>
                <a:ea typeface="Arial"/>
                <a:cs typeface="Arial"/>
                <a:sym typeface="Arial"/>
              </a:rPr>
              <a:t>Satellite</a:t>
            </a:r>
            <a:r>
              <a:rPr lang="en" sz="1800">
                <a:solidFill>
                  <a:schemeClr val="dk2"/>
                </a:solidFill>
                <a:highlight>
                  <a:schemeClr val="dk1"/>
                </a:highlight>
                <a:latin typeface="Arial"/>
                <a:ea typeface="Arial"/>
                <a:cs typeface="Arial"/>
                <a:sym typeface="Arial"/>
              </a:rPr>
              <a:t> Constellations </a:t>
            </a:r>
            <a:endParaRPr sz="1800">
              <a:solidFill>
                <a:schemeClr val="dk2"/>
              </a:solidFill>
              <a:highlight>
                <a:schemeClr val="dk1"/>
              </a:highlight>
              <a:latin typeface="Arial"/>
              <a:ea typeface="Arial"/>
              <a:cs typeface="Arial"/>
              <a:sym typeface="Arial"/>
            </a:endParaRPr>
          </a:p>
          <a:p>
            <a:pPr indent="-342900" lvl="1" marL="13716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BEIDOU (CHINA)</a:t>
            </a:r>
            <a:endParaRPr sz="1800">
              <a:solidFill>
                <a:schemeClr val="dk2"/>
              </a:solidFill>
              <a:highlight>
                <a:schemeClr val="dk1"/>
              </a:highlight>
              <a:latin typeface="Arial"/>
              <a:ea typeface="Arial"/>
              <a:cs typeface="Arial"/>
              <a:sym typeface="Arial"/>
            </a:endParaRPr>
          </a:p>
          <a:p>
            <a:pPr indent="-342900" lvl="1" marL="13716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COSMOS (RUSSIA)</a:t>
            </a:r>
            <a:endParaRPr sz="1800">
              <a:solidFill>
                <a:schemeClr val="dk2"/>
              </a:solidFill>
              <a:highlight>
                <a:schemeClr val="dk1"/>
              </a:highlight>
              <a:latin typeface="Arial"/>
              <a:ea typeface="Arial"/>
              <a:cs typeface="Arial"/>
              <a:sym typeface="Arial"/>
            </a:endParaRPr>
          </a:p>
          <a:p>
            <a:pPr indent="-342900" lvl="1" marL="13716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IRNSS (INDIA)</a:t>
            </a:r>
            <a:endParaRPr sz="1800">
              <a:solidFill>
                <a:schemeClr val="dk2"/>
              </a:solidFill>
              <a:highlight>
                <a:schemeClr val="dk1"/>
              </a:highlight>
              <a:latin typeface="Arial"/>
              <a:ea typeface="Arial"/>
              <a:cs typeface="Arial"/>
              <a:sym typeface="Arial"/>
            </a:endParaRPr>
          </a:p>
          <a:p>
            <a:pPr indent="-342900" lvl="1" marL="13716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QZS (JAPAN)</a:t>
            </a:r>
            <a:endParaRPr sz="1800">
              <a:solidFill>
                <a:schemeClr val="dk2"/>
              </a:solidFill>
              <a:highlight>
                <a:schemeClr val="dk1"/>
              </a:highlight>
              <a:latin typeface="Arial"/>
              <a:ea typeface="Arial"/>
              <a:cs typeface="Arial"/>
              <a:sym typeface="Arial"/>
            </a:endParaRPr>
          </a:p>
          <a:p>
            <a:pPr indent="-342900" lvl="1" marL="13716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NAVSTAR (UNITED STATES)</a:t>
            </a:r>
            <a:endParaRPr sz="1800">
              <a:solidFill>
                <a:schemeClr val="dk2"/>
              </a:solidFill>
              <a:highlight>
                <a:schemeClr val="dk1"/>
              </a:highlight>
              <a:latin typeface="Arial"/>
              <a:ea typeface="Arial"/>
              <a:cs typeface="Arial"/>
              <a:sym typeface="Arial"/>
            </a:endParaRPr>
          </a:p>
          <a:p>
            <a:pPr indent="-342900" lvl="0" marL="457200" rtl="0" algn="l">
              <a:spcBef>
                <a:spcPts val="0"/>
              </a:spcBef>
              <a:spcAft>
                <a:spcPts val="0"/>
              </a:spcAft>
              <a:buClr>
                <a:schemeClr val="dk2"/>
              </a:buClr>
              <a:buSzPts val="1800"/>
              <a:buFont typeface="Arial"/>
              <a:buChar char="●"/>
            </a:pPr>
            <a:r>
              <a:rPr lang="en" sz="1800">
                <a:solidFill>
                  <a:schemeClr val="dk2"/>
                </a:solidFill>
                <a:highlight>
                  <a:schemeClr val="dk1"/>
                </a:highlight>
                <a:latin typeface="Arial"/>
                <a:ea typeface="Arial"/>
                <a:cs typeface="Arial"/>
                <a:sym typeface="Arial"/>
              </a:rPr>
              <a:t>Epoch: March 9 2023 1:05 PM</a:t>
            </a:r>
            <a:endParaRPr sz="1800">
              <a:solidFill>
                <a:schemeClr val="dk2"/>
              </a:solidFill>
              <a:highlight>
                <a:schemeClr val="dk1"/>
              </a:highlight>
              <a:latin typeface="Arial"/>
              <a:ea typeface="Arial"/>
              <a:cs typeface="Arial"/>
              <a:sym typeface="Arial"/>
            </a:endParaRPr>
          </a:p>
          <a:p>
            <a:pPr indent="0" lvl="0" marL="1371600" rtl="0" algn="l">
              <a:spcBef>
                <a:spcPts val="1200"/>
              </a:spcBef>
              <a:spcAft>
                <a:spcPts val="0"/>
              </a:spcAft>
              <a:buNone/>
            </a:pPr>
            <a:r>
              <a:t/>
            </a:r>
            <a:endParaRPr/>
          </a:p>
          <a:p>
            <a:pPr indent="0" lvl="0" marL="0" rtl="0" algn="l">
              <a:spcBef>
                <a:spcPts val="1200"/>
              </a:spcBef>
              <a:spcAft>
                <a:spcPts val="0"/>
              </a:spcAft>
              <a:buNone/>
            </a:pPr>
            <a:r>
              <a:t/>
            </a:r>
            <a:endParaRPr/>
          </a:p>
        </p:txBody>
      </p:sp>
      <p:pic>
        <p:nvPicPr>
          <p:cNvPr id="574" name="Google Shape;574;p68"/>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69"/>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Video of Live Demo</a:t>
            </a:r>
            <a:endParaRPr/>
          </a:p>
          <a:p>
            <a:pPr indent="0" lvl="0" marL="0" rtl="0" algn="l">
              <a:spcBef>
                <a:spcPts val="0"/>
              </a:spcBef>
              <a:spcAft>
                <a:spcPts val="0"/>
              </a:spcAft>
              <a:buNone/>
            </a:pPr>
            <a:r>
              <a:t/>
            </a:r>
            <a:endParaRPr/>
          </a:p>
        </p:txBody>
      </p:sp>
      <p:pic>
        <p:nvPicPr>
          <p:cNvPr id="580" name="Google Shape;580;p69"/>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581" name="Google Shape;581;p69"/>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Simental</a:t>
            </a:r>
            <a:endParaRPr>
              <a:solidFill>
                <a:srgbClr val="FFFFFF"/>
              </a:solidFill>
              <a:latin typeface="Inter Tight"/>
              <a:ea typeface="Inter Tight"/>
              <a:cs typeface="Inter Tight"/>
              <a:sym typeface="Inter Tight"/>
            </a:endParaRPr>
          </a:p>
        </p:txBody>
      </p:sp>
      <p:pic>
        <p:nvPicPr>
          <p:cNvPr id="582" name="Google Shape;582;p69" title="Screen Recording 2023-05-04 at 8.44.05 PM.mov">
            <a:hlinkClick r:id="rId4"/>
          </p:cNvPr>
          <p:cNvPicPr preferRelativeResize="0"/>
          <p:nvPr/>
        </p:nvPicPr>
        <p:blipFill>
          <a:blip r:embed="rId5">
            <a:alphaModFix/>
          </a:blip>
          <a:stretch>
            <a:fillRect/>
          </a:stretch>
        </p:blipFill>
        <p:spPr>
          <a:xfrm>
            <a:off x="826013" y="1178800"/>
            <a:ext cx="7205471" cy="36667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0"/>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800">
                <a:solidFill>
                  <a:schemeClr val="dk2"/>
                </a:solidFill>
                <a:latin typeface="Arial"/>
                <a:ea typeface="Arial"/>
                <a:cs typeface="Arial"/>
                <a:sym typeface="Arial"/>
              </a:rPr>
              <a:t>Challenges and Lessons</a:t>
            </a:r>
            <a:r>
              <a:rPr lang="en" sz="2800">
                <a:latin typeface="Arial"/>
                <a:ea typeface="Arial"/>
                <a:cs typeface="Arial"/>
                <a:sym typeface="Arial"/>
              </a:rPr>
              <a:t> Learned</a:t>
            </a:r>
            <a:endParaRPr sz="2800">
              <a:latin typeface="Arial"/>
              <a:ea typeface="Arial"/>
              <a:cs typeface="Arial"/>
              <a:sym typeface="Arial"/>
            </a:endParaRPr>
          </a:p>
          <a:p>
            <a:pPr indent="0" lvl="0" marL="0" rtl="0" algn="l">
              <a:spcBef>
                <a:spcPts val="0"/>
              </a:spcBef>
              <a:spcAft>
                <a:spcPts val="0"/>
              </a:spcAft>
              <a:buNone/>
            </a:pPr>
            <a:r>
              <a:t/>
            </a:r>
            <a:endParaRPr/>
          </a:p>
        </p:txBody>
      </p:sp>
      <p:sp>
        <p:nvSpPr>
          <p:cNvPr id="588" name="Google Shape;588;p70"/>
          <p:cNvSpPr txBox="1"/>
          <p:nvPr>
            <p:ph idx="1" type="body"/>
          </p:nvPr>
        </p:nvSpPr>
        <p:spPr>
          <a:xfrm>
            <a:off x="672000" y="1178800"/>
            <a:ext cx="7800000" cy="3494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Arial"/>
              <a:buChar char="●"/>
            </a:pPr>
            <a:r>
              <a:rPr lang="en" sz="1800">
                <a:latin typeface="Arial"/>
                <a:ea typeface="Arial"/>
                <a:cs typeface="Arial"/>
                <a:sym typeface="Arial"/>
              </a:rPr>
              <a:t>D3.js</a:t>
            </a:r>
            <a:endParaRPr sz="1800">
              <a:latin typeface="Arial"/>
              <a:ea typeface="Arial"/>
              <a:cs typeface="Arial"/>
              <a:sym typeface="Arial"/>
            </a:endParaRPr>
          </a:p>
          <a:p>
            <a:pPr indent="-317500" lvl="1" marL="914400" rtl="0" algn="l">
              <a:lnSpc>
                <a:spcPct val="115000"/>
              </a:lnSpc>
              <a:spcBef>
                <a:spcPts val="0"/>
              </a:spcBef>
              <a:spcAft>
                <a:spcPts val="0"/>
              </a:spcAft>
              <a:buClr>
                <a:schemeClr val="lt1"/>
              </a:buClr>
              <a:buSzPts val="1400"/>
              <a:buFont typeface="Arial"/>
              <a:buChar char="○"/>
            </a:pPr>
            <a:r>
              <a:rPr lang="en">
                <a:latin typeface="Arial"/>
                <a:ea typeface="Arial"/>
                <a:cs typeface="Arial"/>
                <a:sym typeface="Arial"/>
              </a:rPr>
              <a:t>How to make a map with GeoJson file</a:t>
            </a:r>
            <a:endParaRPr>
              <a:latin typeface="Arial"/>
              <a:ea typeface="Arial"/>
              <a:cs typeface="Arial"/>
              <a:sym typeface="Arial"/>
            </a:endParaRPr>
          </a:p>
          <a:p>
            <a:pPr indent="-317500" lvl="2" marL="1371600" rtl="0" algn="l">
              <a:lnSpc>
                <a:spcPct val="115000"/>
              </a:lnSpc>
              <a:spcBef>
                <a:spcPts val="0"/>
              </a:spcBef>
              <a:spcAft>
                <a:spcPts val="0"/>
              </a:spcAft>
              <a:buClr>
                <a:schemeClr val="lt1"/>
              </a:buClr>
              <a:buSzPts val="1400"/>
              <a:buFont typeface="Arial"/>
              <a:buChar char="■"/>
            </a:pPr>
            <a:r>
              <a:rPr lang="en">
                <a:latin typeface="Arial"/>
                <a:ea typeface="Arial"/>
                <a:cs typeface="Arial"/>
                <a:sym typeface="Arial"/>
              </a:rPr>
              <a:t>Learning Javascript</a:t>
            </a:r>
            <a:endParaRPr>
              <a:latin typeface="Arial"/>
              <a:ea typeface="Arial"/>
              <a:cs typeface="Arial"/>
              <a:sym typeface="Arial"/>
            </a:endParaRPr>
          </a:p>
          <a:p>
            <a:pPr indent="-317500" lvl="2" marL="1371600" rtl="0" algn="l">
              <a:lnSpc>
                <a:spcPct val="115000"/>
              </a:lnSpc>
              <a:spcBef>
                <a:spcPts val="0"/>
              </a:spcBef>
              <a:spcAft>
                <a:spcPts val="0"/>
              </a:spcAft>
              <a:buClr>
                <a:schemeClr val="lt1"/>
              </a:buClr>
              <a:buSzPts val="1400"/>
              <a:buFont typeface="Arial"/>
              <a:buChar char="■"/>
            </a:pPr>
            <a:r>
              <a:rPr lang="en">
                <a:latin typeface="Arial"/>
                <a:ea typeface="Arial"/>
                <a:cs typeface="Arial"/>
                <a:sym typeface="Arial"/>
              </a:rPr>
              <a:t>How to build a function to define map</a:t>
            </a:r>
            <a:endParaRPr>
              <a:latin typeface="Arial"/>
              <a:ea typeface="Arial"/>
              <a:cs typeface="Arial"/>
              <a:sym typeface="Arial"/>
            </a:endParaRPr>
          </a:p>
          <a:p>
            <a:pPr indent="-317500" lvl="2" marL="1371600" rtl="0" algn="l">
              <a:lnSpc>
                <a:spcPct val="115000"/>
              </a:lnSpc>
              <a:spcBef>
                <a:spcPts val="0"/>
              </a:spcBef>
              <a:spcAft>
                <a:spcPts val="0"/>
              </a:spcAft>
              <a:buClr>
                <a:schemeClr val="lt1"/>
              </a:buClr>
              <a:buSzPts val="1400"/>
              <a:buFont typeface="Arial"/>
              <a:buChar char="■"/>
            </a:pPr>
            <a:r>
              <a:rPr lang="en">
                <a:latin typeface="Arial"/>
                <a:ea typeface="Arial"/>
                <a:cs typeface="Arial"/>
                <a:sym typeface="Arial"/>
              </a:rPr>
              <a:t>Working with longitude and latitude data</a:t>
            </a:r>
            <a:endParaRPr>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lang="en" sz="1800">
                <a:latin typeface="Arial"/>
                <a:ea typeface="Arial"/>
                <a:cs typeface="Arial"/>
                <a:sym typeface="Arial"/>
              </a:rPr>
              <a:t>• InfluxDB connection</a:t>
            </a:r>
            <a:endParaRPr sz="1800">
              <a:latin typeface="Arial"/>
              <a:ea typeface="Arial"/>
              <a:cs typeface="Arial"/>
              <a:sym typeface="Arial"/>
            </a:endParaRPr>
          </a:p>
          <a:p>
            <a:pPr indent="0" lvl="0" marL="0" rtl="0" algn="l">
              <a:lnSpc>
                <a:spcPct val="115000"/>
              </a:lnSpc>
              <a:spcBef>
                <a:spcPts val="1200"/>
              </a:spcBef>
              <a:spcAft>
                <a:spcPts val="0"/>
              </a:spcAft>
              <a:buNone/>
            </a:pPr>
            <a:r>
              <a:t/>
            </a:r>
            <a:endParaRPr>
              <a:latin typeface="Arial"/>
              <a:ea typeface="Arial"/>
              <a:cs typeface="Arial"/>
              <a:sym typeface="Arial"/>
            </a:endParaRPr>
          </a:p>
          <a:p>
            <a:pPr indent="0" lvl="0" marL="0" rtl="0" algn="l">
              <a:lnSpc>
                <a:spcPct val="115000"/>
              </a:lnSpc>
              <a:spcBef>
                <a:spcPts val="1200"/>
              </a:spcBef>
              <a:spcAft>
                <a:spcPts val="0"/>
              </a:spcAft>
              <a:buNone/>
            </a:pPr>
            <a:r>
              <a:t/>
            </a:r>
            <a:endParaRPr>
              <a:latin typeface="Arial"/>
              <a:ea typeface="Arial"/>
              <a:cs typeface="Arial"/>
              <a:sym typeface="Arial"/>
            </a:endParaRPr>
          </a:p>
          <a:p>
            <a:pPr indent="0" lvl="0" marL="0" rtl="0" algn="l">
              <a:spcBef>
                <a:spcPts val="1200"/>
              </a:spcBef>
              <a:spcAft>
                <a:spcPts val="0"/>
              </a:spcAft>
              <a:buNone/>
            </a:pPr>
            <a:r>
              <a:t/>
            </a:r>
            <a:endParaRPr/>
          </a:p>
        </p:txBody>
      </p:sp>
      <p:sp>
        <p:nvSpPr>
          <p:cNvPr id="589" name="Google Shape;589;p70"/>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Simental</a:t>
            </a:r>
            <a:endParaRPr>
              <a:solidFill>
                <a:srgbClr val="FFFFFF"/>
              </a:solidFill>
              <a:latin typeface="Inter Tight"/>
              <a:ea typeface="Inter Tight"/>
              <a:cs typeface="Inter Tight"/>
              <a:sym typeface="Inter Tight"/>
            </a:endParaRPr>
          </a:p>
        </p:txBody>
      </p:sp>
      <p:pic>
        <p:nvPicPr>
          <p:cNvPr id="590" name="Google Shape;590;p70"/>
          <p:cNvPicPr preferRelativeResize="0"/>
          <p:nvPr/>
        </p:nvPicPr>
        <p:blipFill>
          <a:blip r:embed="rId3">
            <a:alphaModFix/>
          </a:blip>
          <a:stretch>
            <a:fillRect/>
          </a:stretch>
        </p:blipFill>
        <p:spPr>
          <a:xfrm>
            <a:off x="5190125" y="2601600"/>
            <a:ext cx="3418624" cy="2071900"/>
          </a:xfrm>
          <a:prstGeom prst="rect">
            <a:avLst/>
          </a:prstGeom>
          <a:noFill/>
          <a:ln>
            <a:noFill/>
          </a:ln>
        </p:spPr>
      </p:pic>
      <p:pic>
        <p:nvPicPr>
          <p:cNvPr id="591" name="Google Shape;591;p70"/>
          <p:cNvPicPr preferRelativeResize="0"/>
          <p:nvPr/>
        </p:nvPicPr>
        <p:blipFill>
          <a:blip r:embed="rId4">
            <a:alphaModFix/>
          </a:blip>
          <a:stretch>
            <a:fillRect/>
          </a:stretch>
        </p:blipFill>
        <p:spPr>
          <a:xfrm>
            <a:off x="7917991" y="2789375"/>
            <a:ext cx="1126183" cy="6393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1"/>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Work                            </a:t>
            </a:r>
            <a:endParaRPr sz="1300"/>
          </a:p>
        </p:txBody>
      </p:sp>
      <p:sp>
        <p:nvSpPr>
          <p:cNvPr id="597" name="Google Shape;597;p71"/>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98" name="Google Shape;598;p71"/>
          <p:cNvPicPr preferRelativeResize="0"/>
          <p:nvPr/>
        </p:nvPicPr>
        <p:blipFill>
          <a:blip r:embed="rId3">
            <a:alphaModFix/>
          </a:blip>
          <a:stretch>
            <a:fillRect/>
          </a:stretch>
        </p:blipFill>
        <p:spPr>
          <a:xfrm>
            <a:off x="355670" y="1282875"/>
            <a:ext cx="8432655" cy="3337000"/>
          </a:xfrm>
          <a:prstGeom prst="rect">
            <a:avLst/>
          </a:prstGeom>
          <a:noFill/>
          <a:ln>
            <a:noFill/>
          </a:ln>
        </p:spPr>
      </p:pic>
      <p:sp>
        <p:nvSpPr>
          <p:cNvPr id="599" name="Google Shape;599;p71"/>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Salazar</a:t>
            </a:r>
            <a:endParaRPr>
              <a:solidFill>
                <a:srgbClr val="FFFFFF"/>
              </a:solidFill>
              <a:latin typeface="Inter Tight"/>
              <a:ea typeface="Inter Tight"/>
              <a:cs typeface="Inter Tight"/>
              <a:sym typeface="Inter Tight"/>
            </a:endParaRPr>
          </a:p>
        </p:txBody>
      </p:sp>
      <p:pic>
        <p:nvPicPr>
          <p:cNvPr id="600" name="Google Shape;600;p71"/>
          <p:cNvPicPr preferRelativeResize="0"/>
          <p:nvPr/>
        </p:nvPicPr>
        <p:blipFill rotWithShape="1">
          <a:blip r:embed="rId4">
            <a:alphaModFix/>
          </a:blip>
          <a:srcRect b="36940" l="0" r="74334" t="37540"/>
          <a:stretch/>
        </p:blipFill>
        <p:spPr>
          <a:xfrm>
            <a:off x="8116700" y="324151"/>
            <a:ext cx="728758" cy="7245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72"/>
          <p:cNvSpPr txBox="1"/>
          <p:nvPr>
            <p:ph type="ctrTitle"/>
          </p:nvPr>
        </p:nvSpPr>
        <p:spPr>
          <a:xfrm>
            <a:off x="723425" y="407100"/>
            <a:ext cx="80061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Work            </a:t>
            </a:r>
            <a:endParaRPr/>
          </a:p>
        </p:txBody>
      </p:sp>
      <p:pic>
        <p:nvPicPr>
          <p:cNvPr id="606" name="Google Shape;606;p72"/>
          <p:cNvPicPr preferRelativeResize="0"/>
          <p:nvPr/>
        </p:nvPicPr>
        <p:blipFill>
          <a:blip r:embed="rId3">
            <a:alphaModFix/>
          </a:blip>
          <a:stretch>
            <a:fillRect/>
          </a:stretch>
        </p:blipFill>
        <p:spPr>
          <a:xfrm>
            <a:off x="723425" y="966275"/>
            <a:ext cx="7216350" cy="3848700"/>
          </a:xfrm>
          <a:prstGeom prst="rect">
            <a:avLst/>
          </a:prstGeom>
          <a:noFill/>
          <a:ln>
            <a:noFill/>
          </a:ln>
        </p:spPr>
      </p:pic>
      <p:pic>
        <p:nvPicPr>
          <p:cNvPr id="607" name="Google Shape;607;p72"/>
          <p:cNvPicPr preferRelativeResize="0"/>
          <p:nvPr/>
        </p:nvPicPr>
        <p:blipFill rotWithShape="1">
          <a:blip r:embed="rId4">
            <a:alphaModFix/>
          </a:blip>
          <a:srcRect b="36940" l="0" r="74334" t="37540"/>
          <a:stretch/>
        </p:blipFill>
        <p:spPr>
          <a:xfrm>
            <a:off x="8116700" y="324151"/>
            <a:ext cx="728758" cy="724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1" name="Shape 611"/>
        <p:cNvGrpSpPr/>
        <p:nvPr/>
      </p:nvGrpSpPr>
      <p:grpSpPr>
        <a:xfrm>
          <a:off x="0" y="0"/>
          <a:ext cx="0" cy="0"/>
          <a:chOff x="0" y="0"/>
          <a:chExt cx="0" cy="0"/>
        </a:xfrm>
      </p:grpSpPr>
      <p:sp>
        <p:nvSpPr>
          <p:cNvPr id="612" name="Google Shape;612;p73"/>
          <p:cNvSpPr txBox="1"/>
          <p:nvPr>
            <p:ph type="ctrTitle"/>
          </p:nvPr>
        </p:nvSpPr>
        <p:spPr>
          <a:xfrm>
            <a:off x="3555997" y="2229700"/>
            <a:ext cx="4874700" cy="91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613" name="Google Shape;613;p73"/>
          <p:cNvSpPr txBox="1"/>
          <p:nvPr>
            <p:ph idx="2" type="title"/>
          </p:nvPr>
        </p:nvSpPr>
        <p:spPr>
          <a:xfrm>
            <a:off x="3556010" y="1188337"/>
            <a:ext cx="1652100" cy="91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pic>
        <p:nvPicPr>
          <p:cNvPr id="614" name="Google Shape;614;p73"/>
          <p:cNvPicPr preferRelativeResize="0"/>
          <p:nvPr>
            <p:ph idx="3" type="pic"/>
          </p:nvPr>
        </p:nvPicPr>
        <p:blipFill rotWithShape="1">
          <a:blip r:embed="rId3">
            <a:alphaModFix/>
          </a:blip>
          <a:srcRect b="-23895" l="18977" r="26615" t="-23880"/>
          <a:stretch/>
        </p:blipFill>
        <p:spPr>
          <a:xfrm>
            <a:off x="277839" y="275707"/>
            <a:ext cx="2536801" cy="459209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8" name="Shape 618"/>
        <p:cNvGrpSpPr/>
        <p:nvPr/>
      </p:nvGrpSpPr>
      <p:grpSpPr>
        <a:xfrm>
          <a:off x="0" y="0"/>
          <a:ext cx="0" cy="0"/>
          <a:chOff x="0" y="0"/>
          <a:chExt cx="0" cy="0"/>
        </a:xfrm>
      </p:grpSpPr>
      <p:sp>
        <p:nvSpPr>
          <p:cNvPr id="619" name="Google Shape;619;p74"/>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Challenges </a:t>
            </a:r>
            <a:endParaRPr/>
          </a:p>
        </p:txBody>
      </p:sp>
      <p:sp>
        <p:nvSpPr>
          <p:cNvPr id="620" name="Google Shape;620;p74"/>
          <p:cNvSpPr txBox="1"/>
          <p:nvPr/>
        </p:nvSpPr>
        <p:spPr>
          <a:xfrm>
            <a:off x="930400" y="1480025"/>
            <a:ext cx="6800100" cy="184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FFFFFF"/>
                </a:solidFill>
                <a:latin typeface="Inter Tight"/>
                <a:ea typeface="Inter Tight"/>
                <a:cs typeface="Inter Tight"/>
                <a:sym typeface="Inter Tight"/>
              </a:rPr>
              <a:t>Each team talked about team specific </a:t>
            </a:r>
            <a:r>
              <a:rPr lang="en" sz="1600">
                <a:solidFill>
                  <a:srgbClr val="FFFFFF"/>
                </a:solidFill>
                <a:latin typeface="Inter Tight"/>
                <a:ea typeface="Inter Tight"/>
                <a:cs typeface="Inter Tight"/>
                <a:sym typeface="Inter Tight"/>
              </a:rPr>
              <a:t>challenges here are a few team wide:</a:t>
            </a:r>
            <a:endParaRPr sz="1600">
              <a:solidFill>
                <a:srgbClr val="FFFFFF"/>
              </a:solidFill>
              <a:latin typeface="Inter Tight"/>
              <a:ea typeface="Inter Tight"/>
              <a:cs typeface="Inter Tight"/>
              <a:sym typeface="Inter Tight"/>
            </a:endParaRPr>
          </a:p>
          <a:p>
            <a:pPr indent="-330200" lvl="0" marL="457200" rtl="0" algn="l">
              <a:lnSpc>
                <a:spcPct val="115000"/>
              </a:lnSpc>
              <a:spcBef>
                <a:spcPts val="0"/>
              </a:spcBef>
              <a:spcAft>
                <a:spcPts val="0"/>
              </a:spcAft>
              <a:buClr>
                <a:srgbClr val="FFFFFF"/>
              </a:buClr>
              <a:buSzPts val="1600"/>
              <a:buFont typeface="Inter Tight"/>
              <a:buChar char="●"/>
            </a:pPr>
            <a:r>
              <a:rPr lang="en" sz="1600">
                <a:solidFill>
                  <a:srgbClr val="FFFFFF"/>
                </a:solidFill>
                <a:latin typeface="Inter Tight"/>
                <a:ea typeface="Inter Tight"/>
                <a:cs typeface="Inter Tight"/>
                <a:sym typeface="Inter Tight"/>
              </a:rPr>
              <a:t>Learning</a:t>
            </a:r>
            <a:r>
              <a:rPr lang="en" sz="1600">
                <a:solidFill>
                  <a:srgbClr val="FFFFFF"/>
                </a:solidFill>
                <a:latin typeface="Inter Tight"/>
                <a:ea typeface="Inter Tight"/>
                <a:cs typeface="Inter Tight"/>
                <a:sym typeface="Inter Tight"/>
              </a:rPr>
              <a:t> A</a:t>
            </a:r>
            <a:r>
              <a:rPr lang="en" sz="1600">
                <a:solidFill>
                  <a:srgbClr val="FFFFFF"/>
                </a:solidFill>
                <a:latin typeface="Inter Tight"/>
                <a:ea typeface="Inter Tight"/>
                <a:cs typeface="Inter Tight"/>
                <a:sym typeface="Inter Tight"/>
              </a:rPr>
              <a:t>erospace</a:t>
            </a:r>
            <a:r>
              <a:rPr lang="en" sz="1600">
                <a:solidFill>
                  <a:srgbClr val="FFFFFF"/>
                </a:solidFill>
                <a:latin typeface="Inter Tight"/>
                <a:ea typeface="Inter Tight"/>
                <a:cs typeface="Inter Tight"/>
                <a:sym typeface="Inter Tight"/>
              </a:rPr>
              <a:t> terms and theories</a:t>
            </a:r>
            <a:endParaRPr sz="1600">
              <a:solidFill>
                <a:srgbClr val="FFFFFF"/>
              </a:solidFill>
              <a:latin typeface="Inter Tight"/>
              <a:ea typeface="Inter Tight"/>
              <a:cs typeface="Inter Tight"/>
              <a:sym typeface="Inter Tight"/>
            </a:endParaRPr>
          </a:p>
          <a:p>
            <a:pPr indent="-330200" lvl="0" marL="457200" rtl="0" algn="l">
              <a:lnSpc>
                <a:spcPct val="115000"/>
              </a:lnSpc>
              <a:spcBef>
                <a:spcPts val="0"/>
              </a:spcBef>
              <a:spcAft>
                <a:spcPts val="0"/>
              </a:spcAft>
              <a:buClr>
                <a:srgbClr val="FFFFFF"/>
              </a:buClr>
              <a:buSzPts val="1600"/>
              <a:buFont typeface="Inter Tight"/>
              <a:buChar char="●"/>
            </a:pPr>
            <a:r>
              <a:rPr lang="en" sz="1600">
                <a:solidFill>
                  <a:srgbClr val="FFFFFF"/>
                </a:solidFill>
                <a:latin typeface="Inter Tight"/>
                <a:ea typeface="Inter Tight"/>
                <a:cs typeface="Inter Tight"/>
                <a:sym typeface="Inter Tight"/>
              </a:rPr>
              <a:t>Understanding SOAP </a:t>
            </a:r>
            <a:endParaRPr sz="1600">
              <a:solidFill>
                <a:srgbClr val="FFFFFF"/>
              </a:solidFill>
              <a:latin typeface="Inter Tight"/>
              <a:ea typeface="Inter Tight"/>
              <a:cs typeface="Inter Tight"/>
              <a:sym typeface="Inter Tight"/>
            </a:endParaRPr>
          </a:p>
          <a:p>
            <a:pPr indent="-330200" lvl="0" marL="457200" rtl="0" algn="l">
              <a:lnSpc>
                <a:spcPct val="115000"/>
              </a:lnSpc>
              <a:spcBef>
                <a:spcPts val="0"/>
              </a:spcBef>
              <a:spcAft>
                <a:spcPts val="0"/>
              </a:spcAft>
              <a:buClr>
                <a:srgbClr val="FFFFFF"/>
              </a:buClr>
              <a:buSzPts val="1600"/>
              <a:buFont typeface="Inter Tight"/>
              <a:buChar char="●"/>
            </a:pPr>
            <a:r>
              <a:rPr lang="en" sz="1600">
                <a:solidFill>
                  <a:srgbClr val="FFFFFF"/>
                </a:solidFill>
                <a:latin typeface="Inter Tight"/>
                <a:ea typeface="Inter Tight"/>
                <a:cs typeface="Inter Tight"/>
                <a:sym typeface="Inter Tight"/>
              </a:rPr>
              <a:t>Docker </a:t>
            </a:r>
            <a:endParaRPr sz="1600">
              <a:solidFill>
                <a:srgbClr val="FFFFFF"/>
              </a:solidFill>
              <a:latin typeface="Inter Tight"/>
              <a:ea typeface="Inter Tight"/>
              <a:cs typeface="Inter Tight"/>
              <a:sym typeface="Inter Tight"/>
            </a:endParaRPr>
          </a:p>
          <a:p>
            <a:pPr indent="-330200" lvl="0" marL="457200" rtl="0" algn="l">
              <a:lnSpc>
                <a:spcPct val="115000"/>
              </a:lnSpc>
              <a:spcBef>
                <a:spcPts val="0"/>
              </a:spcBef>
              <a:spcAft>
                <a:spcPts val="0"/>
              </a:spcAft>
              <a:buClr>
                <a:srgbClr val="FFFFFF"/>
              </a:buClr>
              <a:buSzPts val="1600"/>
              <a:buFont typeface="Inter Tight"/>
              <a:buChar char="●"/>
            </a:pPr>
            <a:r>
              <a:rPr lang="en" sz="1600">
                <a:solidFill>
                  <a:srgbClr val="FFFFFF"/>
                </a:solidFill>
                <a:latin typeface="Inter Tight"/>
                <a:ea typeface="Inter Tight"/>
                <a:cs typeface="Inter Tight"/>
                <a:sym typeface="Inter Tight"/>
              </a:rPr>
              <a:t>Software </a:t>
            </a:r>
            <a:r>
              <a:rPr lang="en" sz="1600">
                <a:solidFill>
                  <a:srgbClr val="FFFFFF"/>
                </a:solidFill>
                <a:latin typeface="Inter Tight"/>
                <a:ea typeface="Inter Tight"/>
                <a:cs typeface="Inter Tight"/>
                <a:sym typeface="Inter Tight"/>
              </a:rPr>
              <a:t>architecture</a:t>
            </a:r>
            <a:r>
              <a:rPr lang="en" sz="1600">
                <a:solidFill>
                  <a:srgbClr val="FFFFFF"/>
                </a:solidFill>
                <a:latin typeface="Inter Tight"/>
                <a:ea typeface="Inter Tight"/>
                <a:cs typeface="Inter Tight"/>
                <a:sym typeface="Inter Tight"/>
              </a:rPr>
              <a:t> </a:t>
            </a:r>
            <a:endParaRPr sz="1600">
              <a:solidFill>
                <a:srgbClr val="FFFFFF"/>
              </a:solidFill>
              <a:latin typeface="Inter Tight"/>
              <a:ea typeface="Inter Tight"/>
              <a:cs typeface="Inter Tight"/>
              <a:sym typeface="Inter Tight"/>
            </a:endParaRPr>
          </a:p>
          <a:p>
            <a:pPr indent="-330200" lvl="1" marL="914400" rtl="0" algn="l">
              <a:lnSpc>
                <a:spcPct val="115000"/>
              </a:lnSpc>
              <a:spcBef>
                <a:spcPts val="0"/>
              </a:spcBef>
              <a:spcAft>
                <a:spcPts val="0"/>
              </a:spcAft>
              <a:buClr>
                <a:srgbClr val="FFFFFF"/>
              </a:buClr>
              <a:buSzPts val="1600"/>
              <a:buFont typeface="Inter Tight"/>
              <a:buChar char="○"/>
            </a:pPr>
            <a:r>
              <a:rPr lang="en" sz="1600">
                <a:solidFill>
                  <a:srgbClr val="FFFFFF"/>
                </a:solidFill>
                <a:latin typeface="Inter Tight"/>
                <a:ea typeface="Inter Tight"/>
                <a:cs typeface="Inter Tight"/>
                <a:sym typeface="Inter Tight"/>
              </a:rPr>
              <a:t>Developing </a:t>
            </a:r>
            <a:r>
              <a:rPr lang="en" sz="1600">
                <a:solidFill>
                  <a:srgbClr val="FFFFFF"/>
                </a:solidFill>
                <a:latin typeface="Inter Tight"/>
                <a:ea typeface="Inter Tight"/>
                <a:cs typeface="Inter Tight"/>
                <a:sym typeface="Inter Tight"/>
              </a:rPr>
              <a:t>multiple</a:t>
            </a:r>
            <a:r>
              <a:rPr lang="en" sz="1600">
                <a:solidFill>
                  <a:srgbClr val="FFFFFF"/>
                </a:solidFill>
                <a:latin typeface="Inter Tight"/>
                <a:ea typeface="Inter Tight"/>
                <a:cs typeface="Inter Tight"/>
                <a:sym typeface="Inter Tight"/>
              </a:rPr>
              <a:t> programs that </a:t>
            </a:r>
            <a:r>
              <a:rPr lang="en" sz="1600">
                <a:solidFill>
                  <a:srgbClr val="FFFFFF"/>
                </a:solidFill>
                <a:latin typeface="Inter Tight"/>
                <a:ea typeface="Inter Tight"/>
                <a:cs typeface="Inter Tight"/>
                <a:sym typeface="Inter Tight"/>
              </a:rPr>
              <a:t>communicate</a:t>
            </a:r>
            <a:r>
              <a:rPr lang="en" sz="1600">
                <a:solidFill>
                  <a:srgbClr val="FFFFFF"/>
                </a:solidFill>
                <a:latin typeface="Inter Tight"/>
                <a:ea typeface="Inter Tight"/>
                <a:cs typeface="Inter Tight"/>
                <a:sym typeface="Inter Tight"/>
              </a:rPr>
              <a:t> work </a:t>
            </a:r>
            <a:r>
              <a:rPr lang="en" sz="1600">
                <a:solidFill>
                  <a:srgbClr val="FFFFFF"/>
                </a:solidFill>
                <a:latin typeface="Inter Tight"/>
                <a:ea typeface="Inter Tight"/>
                <a:cs typeface="Inter Tight"/>
                <a:sym typeface="Inter Tight"/>
              </a:rPr>
              <a:t>together</a:t>
            </a:r>
            <a:endParaRPr sz="1600">
              <a:solidFill>
                <a:srgbClr val="FFFFFF"/>
              </a:solidFill>
              <a:latin typeface="Inter Tight"/>
              <a:ea typeface="Inter Tight"/>
              <a:cs typeface="Inter Tight"/>
              <a:sym typeface="Inter Tight"/>
            </a:endParaRPr>
          </a:p>
        </p:txBody>
      </p:sp>
      <p:pic>
        <p:nvPicPr>
          <p:cNvPr id="621" name="Google Shape;621;p74"/>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622" name="Google Shape;622;p74"/>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Gonzales</a:t>
            </a:r>
            <a:endParaRPr>
              <a:solidFill>
                <a:srgbClr val="FFFFFF"/>
              </a:solidFill>
              <a:latin typeface="Inter Tight"/>
              <a:ea typeface="Inter Tight"/>
              <a:cs typeface="Inter Tight"/>
              <a:sym typeface="Inter T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0" name="Shape 260"/>
        <p:cNvGrpSpPr/>
        <p:nvPr/>
      </p:nvGrpSpPr>
      <p:grpSpPr>
        <a:xfrm>
          <a:off x="0" y="0"/>
          <a:ext cx="0" cy="0"/>
          <a:chOff x="0" y="0"/>
          <a:chExt cx="0" cy="0"/>
        </a:xfrm>
      </p:grpSpPr>
      <p:sp>
        <p:nvSpPr>
          <p:cNvPr id="261" name="Google Shape;261;p39"/>
          <p:cNvSpPr txBox="1"/>
          <p:nvPr>
            <p:ph idx="4294967295" type="title"/>
          </p:nvPr>
        </p:nvSpPr>
        <p:spPr>
          <a:xfrm>
            <a:off x="436600" y="-27950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
            </a:r>
            <a:r>
              <a:rPr lang="en"/>
              <a:t>o you need longer text?</a:t>
            </a:r>
            <a:endParaRPr/>
          </a:p>
        </p:txBody>
      </p:sp>
      <p:sp>
        <p:nvSpPr>
          <p:cNvPr id="262" name="Google Shape;262;p39"/>
          <p:cNvSpPr txBox="1"/>
          <p:nvPr>
            <p:ph idx="2" type="subTitle"/>
          </p:nvPr>
        </p:nvSpPr>
        <p:spPr>
          <a:xfrm>
            <a:off x="382375" y="1514625"/>
            <a:ext cx="4470900" cy="27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Satellite Orbit Analysis Program (SOAP)</a:t>
            </a:r>
            <a:endParaRPr/>
          </a:p>
          <a:p>
            <a:pPr indent="-317500" lvl="0" marL="457200" rtl="0" algn="l">
              <a:spcBef>
                <a:spcPts val="0"/>
              </a:spcBef>
              <a:spcAft>
                <a:spcPts val="0"/>
              </a:spcAft>
              <a:buSzPts val="1400"/>
              <a:buChar char="●"/>
            </a:pPr>
            <a:r>
              <a:rPr lang="en"/>
              <a:t>Graphical user interface (GUI) </a:t>
            </a:r>
            <a:r>
              <a:rPr lang="en"/>
              <a:t>developed</a:t>
            </a:r>
            <a:r>
              <a:rPr lang="en"/>
              <a:t> by Aerospace since 1980</a:t>
            </a:r>
            <a:endParaRPr/>
          </a:p>
          <a:p>
            <a:pPr indent="-317500" lvl="0" marL="457200" rtl="0" algn="l">
              <a:spcBef>
                <a:spcPts val="0"/>
              </a:spcBef>
              <a:spcAft>
                <a:spcPts val="0"/>
              </a:spcAft>
              <a:buSzPts val="1400"/>
              <a:buChar char="●"/>
            </a:pPr>
            <a:r>
              <a:rPr lang="en"/>
              <a:t>Used </a:t>
            </a:r>
            <a:r>
              <a:rPr lang="en"/>
              <a:t>heavily</a:t>
            </a:r>
            <a:r>
              <a:rPr lang="en"/>
              <a:t> within A</a:t>
            </a:r>
            <a:r>
              <a:rPr lang="en"/>
              <a:t>erospace</a:t>
            </a:r>
            <a:r>
              <a:rPr lang="en"/>
              <a:t> to manually </a:t>
            </a:r>
            <a:r>
              <a:rPr lang="en"/>
              <a:t>build</a:t>
            </a:r>
            <a:r>
              <a:rPr lang="en"/>
              <a:t> and analyze satellite scenarios</a:t>
            </a:r>
            <a:endParaRPr/>
          </a:p>
          <a:p>
            <a:pPr indent="-317500" lvl="0" marL="457200" rtl="0" algn="l">
              <a:spcBef>
                <a:spcPts val="0"/>
              </a:spcBef>
              <a:spcAft>
                <a:spcPts val="0"/>
              </a:spcAft>
              <a:buSzPts val="1400"/>
              <a:buChar char="●"/>
            </a:pPr>
            <a:r>
              <a:rPr lang="en"/>
              <a:t>Capable of performing more than 150 </a:t>
            </a:r>
            <a:r>
              <a:rPr lang="en"/>
              <a:t>different</a:t>
            </a:r>
            <a:r>
              <a:rPr lang="en"/>
              <a:t> analysis </a:t>
            </a:r>
            <a:r>
              <a:rPr lang="en"/>
              <a:t>types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We will leverage SOAP to do the heavy lifting calculations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FFFFFF"/>
                </a:solidFill>
                <a:latin typeface="Arial"/>
                <a:ea typeface="Arial"/>
                <a:cs typeface="Arial"/>
                <a:sym typeface="Arial"/>
              </a:rPr>
              <a:t> </a:t>
            </a:r>
            <a:endParaRPr>
              <a:solidFill>
                <a:srgbClr val="FFFFFF"/>
              </a:solidFill>
              <a:latin typeface="Arial"/>
              <a:ea typeface="Arial"/>
              <a:cs typeface="Arial"/>
              <a:sym typeface="Arial"/>
            </a:endParaRPr>
          </a:p>
          <a:p>
            <a:pPr indent="0" lvl="0" marL="0" rtl="0" algn="l">
              <a:spcBef>
                <a:spcPts val="0"/>
              </a:spcBef>
              <a:spcAft>
                <a:spcPts val="0"/>
              </a:spcAft>
              <a:buNone/>
            </a:pPr>
            <a:r>
              <a:t/>
            </a:r>
            <a:endParaRPr b="1">
              <a:solidFill>
                <a:schemeClr val="accent6"/>
              </a:solidFill>
              <a:latin typeface="Arial"/>
              <a:ea typeface="Arial"/>
              <a:cs typeface="Arial"/>
              <a:sym typeface="Arial"/>
            </a:endParaRPr>
          </a:p>
        </p:txBody>
      </p:sp>
      <p:sp>
        <p:nvSpPr>
          <p:cNvPr id="263" name="Google Shape;263;p39"/>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What is SOAP</a:t>
            </a:r>
            <a:endParaRPr>
              <a:solidFill>
                <a:srgbClr val="FFFFFF"/>
              </a:solidFill>
            </a:endParaRPr>
          </a:p>
        </p:txBody>
      </p:sp>
      <p:pic>
        <p:nvPicPr>
          <p:cNvPr id="264" name="Google Shape;264;p39"/>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pic>
        <p:nvPicPr>
          <p:cNvPr id="265" name="Google Shape;265;p39"/>
          <p:cNvPicPr preferRelativeResize="0"/>
          <p:nvPr/>
        </p:nvPicPr>
        <p:blipFill>
          <a:blip r:embed="rId4">
            <a:alphaModFix/>
          </a:blip>
          <a:stretch>
            <a:fillRect/>
          </a:stretch>
        </p:blipFill>
        <p:spPr>
          <a:xfrm>
            <a:off x="3376811" y="539498"/>
            <a:ext cx="441425" cy="441450"/>
          </a:xfrm>
          <a:prstGeom prst="rect">
            <a:avLst/>
          </a:prstGeom>
          <a:noFill/>
          <a:ln>
            <a:noFill/>
          </a:ln>
        </p:spPr>
      </p:pic>
      <p:pic>
        <p:nvPicPr>
          <p:cNvPr id="266" name="Google Shape;266;p39"/>
          <p:cNvPicPr preferRelativeResize="0"/>
          <p:nvPr/>
        </p:nvPicPr>
        <p:blipFill rotWithShape="1">
          <a:blip r:embed="rId5">
            <a:alphaModFix/>
          </a:blip>
          <a:srcRect b="0" l="0" r="0" t="7859"/>
          <a:stretch/>
        </p:blipFill>
        <p:spPr>
          <a:xfrm>
            <a:off x="5021450" y="1639925"/>
            <a:ext cx="3685601" cy="2192025"/>
          </a:xfrm>
          <a:prstGeom prst="rect">
            <a:avLst/>
          </a:prstGeom>
          <a:noFill/>
          <a:ln>
            <a:noFill/>
          </a:ln>
        </p:spPr>
      </p:pic>
      <p:sp>
        <p:nvSpPr>
          <p:cNvPr id="267" name="Google Shape;267;p39"/>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Gonzales</a:t>
            </a:r>
            <a:endParaRPr>
              <a:solidFill>
                <a:srgbClr val="FFFFFF"/>
              </a:solidFill>
              <a:latin typeface="Inter Tight"/>
              <a:ea typeface="Inter Tight"/>
              <a:cs typeface="Inter Tight"/>
              <a:sym typeface="Inter T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5"/>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Achievements</a:t>
            </a:r>
            <a:endParaRPr/>
          </a:p>
        </p:txBody>
      </p:sp>
      <p:sp>
        <p:nvSpPr>
          <p:cNvPr id="628" name="Google Shape;628;p75"/>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work conducted over the last 8 </a:t>
            </a:r>
            <a:r>
              <a:rPr lang="en"/>
              <a:t>months</a:t>
            </a:r>
            <a:r>
              <a:rPr lang="en"/>
              <a:t> showed a proof of concept that the DOP analysis pipeline can be automated using docker technology.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work can inform SOAP developers on how they can </a:t>
            </a:r>
            <a:r>
              <a:rPr lang="en"/>
              <a:t>improve</a:t>
            </a:r>
            <a:r>
              <a:rPr lang="en"/>
              <a:t> their interfaces to adapt for container technologies as well as implementing a smoother user experience.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Initially our goal was to automatically generate DOP for the United States NAVSTAR GPS constellation, we went a step further and automated analysis for 5 other </a:t>
            </a:r>
            <a:r>
              <a:rPr lang="en"/>
              <a:t>constellations.</a:t>
            </a:r>
            <a:endParaRPr/>
          </a:p>
          <a:p>
            <a:pPr indent="0" lvl="0" marL="0" rtl="0" algn="l">
              <a:spcBef>
                <a:spcPts val="0"/>
              </a:spcBef>
              <a:spcAft>
                <a:spcPts val="0"/>
              </a:spcAft>
              <a:buNone/>
            </a:pPr>
            <a:r>
              <a:t/>
            </a:r>
            <a:endParaRPr/>
          </a:p>
        </p:txBody>
      </p:sp>
      <p:pic>
        <p:nvPicPr>
          <p:cNvPr id="629" name="Google Shape;629;p75"/>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630" name="Google Shape;630;p75"/>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Ramirez</a:t>
            </a:r>
            <a:endParaRPr>
              <a:solidFill>
                <a:srgbClr val="FFFFFF"/>
              </a:solidFill>
              <a:latin typeface="Inter Tight"/>
              <a:ea typeface="Inter Tight"/>
              <a:cs typeface="Inter Tight"/>
              <a:sym typeface="Inter T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6"/>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Work</a:t>
            </a:r>
            <a:endParaRPr/>
          </a:p>
        </p:txBody>
      </p:sp>
      <p:sp>
        <p:nvSpPr>
          <p:cNvPr id="636" name="Google Shape;636;p76"/>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Deployment </a:t>
            </a:r>
            <a:r>
              <a:rPr lang="en"/>
              <a:t>to a production server:</a:t>
            </a:r>
            <a:endParaRPr/>
          </a:p>
          <a:p>
            <a:pPr indent="-317500" lvl="0" marL="457200" rtl="0" algn="l">
              <a:spcBef>
                <a:spcPts val="0"/>
              </a:spcBef>
              <a:spcAft>
                <a:spcPts val="0"/>
              </a:spcAft>
              <a:buSzPts val="1400"/>
              <a:buChar char="●"/>
            </a:pPr>
            <a:r>
              <a:rPr lang="en"/>
              <a:t>Centralize data</a:t>
            </a:r>
            <a:endParaRPr/>
          </a:p>
          <a:p>
            <a:pPr indent="-317500" lvl="0" marL="457200" rtl="0" algn="l">
              <a:spcBef>
                <a:spcPts val="0"/>
              </a:spcBef>
              <a:spcAft>
                <a:spcPts val="0"/>
              </a:spcAft>
              <a:buSzPts val="1400"/>
              <a:buChar char="●"/>
            </a:pPr>
            <a:r>
              <a:rPr lang="en"/>
              <a:t>Better user experience </a:t>
            </a:r>
            <a:endParaRPr/>
          </a:p>
          <a:p>
            <a:pPr indent="-317500" lvl="1" marL="914400" rtl="0" algn="l">
              <a:spcBef>
                <a:spcPts val="0"/>
              </a:spcBef>
              <a:spcAft>
                <a:spcPts val="0"/>
              </a:spcAft>
              <a:buSzPts val="1400"/>
              <a:buChar char="○"/>
            </a:pPr>
            <a:r>
              <a:rPr lang="en"/>
              <a:t>No need to run any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Develop a DOP compression algorithm:</a:t>
            </a:r>
            <a:endParaRPr/>
          </a:p>
          <a:p>
            <a:pPr indent="-317500" lvl="0" marL="457200" rtl="0" algn="l">
              <a:spcBef>
                <a:spcPts val="0"/>
              </a:spcBef>
              <a:spcAft>
                <a:spcPts val="0"/>
              </a:spcAft>
              <a:buSzPts val="1400"/>
              <a:buChar char="●"/>
            </a:pPr>
            <a:r>
              <a:rPr lang="en"/>
              <a:t>One world view has 15,000 points (14MB)</a:t>
            </a:r>
            <a:endParaRPr/>
          </a:p>
          <a:p>
            <a:pPr indent="-317500" lvl="0" marL="457200" rtl="0" algn="l">
              <a:spcBef>
                <a:spcPts val="0"/>
              </a:spcBef>
              <a:spcAft>
                <a:spcPts val="0"/>
              </a:spcAft>
              <a:buSzPts val="1400"/>
              <a:buChar char="●"/>
            </a:pPr>
            <a:r>
              <a:rPr lang="en"/>
              <a:t>With an </a:t>
            </a:r>
            <a:r>
              <a:rPr lang="en"/>
              <a:t>algorithm</a:t>
            </a:r>
            <a:r>
              <a:rPr lang="en"/>
              <a:t> we can plot a fraction of those points</a:t>
            </a:r>
            <a:endParaRPr/>
          </a:p>
          <a:p>
            <a:pPr indent="-317500" lvl="1" marL="914400" rtl="0" algn="l">
              <a:spcBef>
                <a:spcPts val="0"/>
              </a:spcBef>
              <a:spcAft>
                <a:spcPts val="0"/>
              </a:spcAft>
              <a:buSzPts val="1400"/>
              <a:buChar char="○"/>
            </a:pPr>
            <a:r>
              <a:rPr lang="en"/>
              <a:t>Store less data</a:t>
            </a:r>
            <a:endParaRPr/>
          </a:p>
          <a:p>
            <a:pPr indent="-317500" lvl="1" marL="914400" rtl="0" algn="l">
              <a:spcBef>
                <a:spcPts val="0"/>
              </a:spcBef>
              <a:spcAft>
                <a:spcPts val="0"/>
              </a:spcAft>
              <a:buSzPts val="1400"/>
              <a:buChar char="○"/>
            </a:pPr>
            <a:r>
              <a:rPr lang="en"/>
              <a:t>Display less data</a:t>
            </a:r>
            <a:endParaRPr/>
          </a:p>
          <a:p>
            <a:pPr indent="-317500" lvl="1" marL="914400" rtl="0" algn="l">
              <a:spcBef>
                <a:spcPts val="0"/>
              </a:spcBef>
              <a:spcAft>
                <a:spcPts val="0"/>
              </a:spcAft>
              <a:buSzPts val="1400"/>
              <a:buChar char="○"/>
            </a:pPr>
            <a:r>
              <a:rPr lang="en"/>
              <a:t>Better UX flow</a:t>
            </a:r>
            <a:endParaRPr/>
          </a:p>
          <a:p>
            <a:pPr indent="-317500" lvl="1" marL="914400" rtl="0" algn="l">
              <a:spcBef>
                <a:spcPts val="0"/>
              </a:spcBef>
              <a:spcAft>
                <a:spcPts val="0"/>
              </a:spcAft>
              <a:buSzPts val="1400"/>
              <a:buChar char="○"/>
            </a:pPr>
            <a:r>
              <a:rPr lang="en"/>
              <a:t>Lower latency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37" name="Google Shape;637;p76"/>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Ramirez</a:t>
            </a:r>
            <a:endParaRPr>
              <a:solidFill>
                <a:srgbClr val="FFFFFF"/>
              </a:solidFill>
              <a:latin typeface="Inter Tight"/>
              <a:ea typeface="Inter Tight"/>
              <a:cs typeface="Inter Tight"/>
              <a:sym typeface="Inter Tight"/>
            </a:endParaRPr>
          </a:p>
        </p:txBody>
      </p:sp>
      <p:pic>
        <p:nvPicPr>
          <p:cNvPr id="638" name="Google Shape;638;p76"/>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2" name="Shape 642"/>
        <p:cNvGrpSpPr/>
        <p:nvPr/>
      </p:nvGrpSpPr>
      <p:grpSpPr>
        <a:xfrm>
          <a:off x="0" y="0"/>
          <a:ext cx="0" cy="0"/>
          <a:chOff x="0" y="0"/>
          <a:chExt cx="0" cy="0"/>
        </a:xfrm>
      </p:grpSpPr>
      <p:sp>
        <p:nvSpPr>
          <p:cNvPr id="643" name="Google Shape;643;p77"/>
          <p:cNvSpPr txBox="1"/>
          <p:nvPr>
            <p:ph idx="4294967295" type="ctrTitle"/>
          </p:nvPr>
        </p:nvSpPr>
        <p:spPr>
          <a:xfrm>
            <a:off x="1687350" y="1386525"/>
            <a:ext cx="5769300" cy="165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000"/>
              <a:t>Thank You!</a:t>
            </a:r>
            <a:endParaRPr sz="7000"/>
          </a:p>
        </p:txBody>
      </p:sp>
      <p:pic>
        <p:nvPicPr>
          <p:cNvPr id="644" name="Google Shape;644;p77"/>
          <p:cNvPicPr preferRelativeResize="0"/>
          <p:nvPr/>
        </p:nvPicPr>
        <p:blipFill>
          <a:blip r:embed="rId3">
            <a:alphaModFix/>
          </a:blip>
          <a:stretch>
            <a:fillRect/>
          </a:stretch>
        </p:blipFill>
        <p:spPr>
          <a:xfrm>
            <a:off x="1194685" y="3009373"/>
            <a:ext cx="6894828" cy="1592399"/>
          </a:xfrm>
          <a:prstGeom prst="rect">
            <a:avLst/>
          </a:prstGeom>
          <a:noFill/>
          <a:ln>
            <a:noFill/>
          </a:ln>
        </p:spPr>
      </p:pic>
      <p:pic>
        <p:nvPicPr>
          <p:cNvPr id="645" name="Google Shape;645;p77"/>
          <p:cNvPicPr preferRelativeResize="0"/>
          <p:nvPr/>
        </p:nvPicPr>
        <p:blipFill>
          <a:blip r:embed="rId4">
            <a:alphaModFix/>
          </a:blip>
          <a:stretch>
            <a:fillRect/>
          </a:stretch>
        </p:blipFill>
        <p:spPr>
          <a:xfrm>
            <a:off x="7130375" y="1416976"/>
            <a:ext cx="1592402" cy="15924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1" name="Shape 271"/>
        <p:cNvGrpSpPr/>
        <p:nvPr/>
      </p:nvGrpSpPr>
      <p:grpSpPr>
        <a:xfrm>
          <a:off x="0" y="0"/>
          <a:ext cx="0" cy="0"/>
          <a:chOff x="0" y="0"/>
          <a:chExt cx="0" cy="0"/>
        </a:xfrm>
      </p:grpSpPr>
      <p:sp>
        <p:nvSpPr>
          <p:cNvPr id="272" name="Google Shape;272;p40"/>
          <p:cNvSpPr txBox="1"/>
          <p:nvPr>
            <p:ph idx="4294967295" type="title"/>
          </p:nvPr>
        </p:nvSpPr>
        <p:spPr>
          <a:xfrm>
            <a:off x="436600" y="-27950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need longer text?</a:t>
            </a:r>
            <a:endParaRPr/>
          </a:p>
        </p:txBody>
      </p:sp>
      <p:sp>
        <p:nvSpPr>
          <p:cNvPr id="273" name="Google Shape;273;p40"/>
          <p:cNvSpPr txBox="1"/>
          <p:nvPr>
            <p:ph type="ctrTitle"/>
          </p:nvPr>
        </p:nvSpPr>
        <p:spPr>
          <a:xfrm>
            <a:off x="713250" y="366788"/>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SOAP Demonstration</a:t>
            </a:r>
            <a:endParaRPr>
              <a:solidFill>
                <a:srgbClr val="FFFFFF"/>
              </a:solidFill>
            </a:endParaRPr>
          </a:p>
        </p:txBody>
      </p:sp>
      <p:pic>
        <p:nvPicPr>
          <p:cNvPr id="274" name="Google Shape;274;p40" title="SOAPVID - neutral.mp4">
            <a:hlinkClick r:id="rId3"/>
          </p:cNvPr>
          <p:cNvPicPr preferRelativeResize="0"/>
          <p:nvPr/>
        </p:nvPicPr>
        <p:blipFill>
          <a:blip r:embed="rId4">
            <a:alphaModFix/>
          </a:blip>
          <a:stretch>
            <a:fillRect/>
          </a:stretch>
        </p:blipFill>
        <p:spPr>
          <a:xfrm>
            <a:off x="1918150" y="835150"/>
            <a:ext cx="5307700" cy="3980750"/>
          </a:xfrm>
          <a:prstGeom prst="rect">
            <a:avLst/>
          </a:prstGeom>
          <a:noFill/>
          <a:ln>
            <a:noFill/>
          </a:ln>
        </p:spPr>
      </p:pic>
      <p:pic>
        <p:nvPicPr>
          <p:cNvPr id="275" name="Google Shape;275;p40"/>
          <p:cNvPicPr preferRelativeResize="0"/>
          <p:nvPr/>
        </p:nvPicPr>
        <p:blipFill rotWithShape="1">
          <a:blip r:embed="rId5">
            <a:alphaModFix/>
          </a:blip>
          <a:srcRect b="36940" l="0" r="74334" t="37540"/>
          <a:stretch/>
        </p:blipFill>
        <p:spPr>
          <a:xfrm>
            <a:off x="8116700" y="324151"/>
            <a:ext cx="728758" cy="724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9" name="Shape 279"/>
        <p:cNvGrpSpPr/>
        <p:nvPr/>
      </p:nvGrpSpPr>
      <p:grpSpPr>
        <a:xfrm>
          <a:off x="0" y="0"/>
          <a:ext cx="0" cy="0"/>
          <a:chOff x="0" y="0"/>
          <a:chExt cx="0" cy="0"/>
        </a:xfrm>
      </p:grpSpPr>
      <p:sp>
        <p:nvSpPr>
          <p:cNvPr id="280" name="Google Shape;280;p41"/>
          <p:cNvSpPr/>
          <p:nvPr/>
        </p:nvSpPr>
        <p:spPr>
          <a:xfrm>
            <a:off x="921075" y="2431550"/>
            <a:ext cx="8616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1"/>
          <p:cNvSpPr/>
          <p:nvPr/>
        </p:nvSpPr>
        <p:spPr>
          <a:xfrm>
            <a:off x="921075" y="1202425"/>
            <a:ext cx="8616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1"/>
          <p:cNvSpPr txBox="1"/>
          <p:nvPr>
            <p:ph type="ctrTitle"/>
          </p:nvPr>
        </p:nvSpPr>
        <p:spPr>
          <a:xfrm>
            <a:off x="713225" y="45935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Frequently Used Terms</a:t>
            </a:r>
            <a:endParaRPr/>
          </a:p>
          <a:p>
            <a:pPr indent="0" lvl="0" marL="0" rtl="0" algn="l">
              <a:spcBef>
                <a:spcPts val="0"/>
              </a:spcBef>
              <a:spcAft>
                <a:spcPts val="0"/>
              </a:spcAft>
              <a:buNone/>
            </a:pPr>
            <a:r>
              <a:t/>
            </a:r>
            <a:endParaRPr/>
          </a:p>
        </p:txBody>
      </p:sp>
      <p:sp>
        <p:nvSpPr>
          <p:cNvPr id="283" name="Google Shape;283;p41"/>
          <p:cNvSpPr txBox="1"/>
          <p:nvPr>
            <p:ph idx="1" type="subTitle"/>
          </p:nvPr>
        </p:nvSpPr>
        <p:spPr>
          <a:xfrm>
            <a:off x="2219260" y="1563799"/>
            <a:ext cx="5170500" cy="639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a:t>
            </a:r>
            <a:r>
              <a:rPr lang="en"/>
              <a:t> measure of the quality of a Global Positioning System (GPS) signal.</a:t>
            </a:r>
            <a:endParaRPr/>
          </a:p>
        </p:txBody>
      </p:sp>
      <p:sp>
        <p:nvSpPr>
          <p:cNvPr id="284" name="Google Shape;284;p41"/>
          <p:cNvSpPr txBox="1"/>
          <p:nvPr>
            <p:ph idx="2" type="subTitle"/>
          </p:nvPr>
        </p:nvSpPr>
        <p:spPr>
          <a:xfrm>
            <a:off x="2219268" y="1202425"/>
            <a:ext cx="51705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Dilution of Precision (DOP)</a:t>
            </a:r>
            <a:endParaRPr/>
          </a:p>
        </p:txBody>
      </p:sp>
      <p:sp>
        <p:nvSpPr>
          <p:cNvPr id="285" name="Google Shape;285;p41"/>
          <p:cNvSpPr txBox="1"/>
          <p:nvPr>
            <p:ph idx="3" type="subTitle"/>
          </p:nvPr>
        </p:nvSpPr>
        <p:spPr>
          <a:xfrm>
            <a:off x="2219260" y="2697525"/>
            <a:ext cx="5170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TLE </a:t>
            </a:r>
            <a:r>
              <a:rPr lang="en"/>
              <a:t>is a data format encoding a list of orbital elements of an Earth-orbiting object for a given point in time</a:t>
            </a:r>
            <a:endParaRPr/>
          </a:p>
        </p:txBody>
      </p:sp>
      <p:sp>
        <p:nvSpPr>
          <p:cNvPr id="286" name="Google Shape;286;p41"/>
          <p:cNvSpPr txBox="1"/>
          <p:nvPr>
            <p:ph idx="4" type="subTitle"/>
          </p:nvPr>
        </p:nvSpPr>
        <p:spPr>
          <a:xfrm>
            <a:off x="2219262" y="2259037"/>
            <a:ext cx="51705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Two-Line Elements (TLE)</a:t>
            </a:r>
            <a:endParaRPr/>
          </a:p>
        </p:txBody>
      </p:sp>
      <p:sp>
        <p:nvSpPr>
          <p:cNvPr id="287" name="Google Shape;287;p41"/>
          <p:cNvSpPr/>
          <p:nvPr/>
        </p:nvSpPr>
        <p:spPr>
          <a:xfrm>
            <a:off x="1049488" y="1332470"/>
            <a:ext cx="604771" cy="549885"/>
          </a:xfrm>
          <a:custGeom>
            <a:rect b="b" l="l" r="r" t="t"/>
            <a:pathLst>
              <a:path extrusionOk="0" h="11033" w="11407">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 name="Google Shape;288;p41"/>
          <p:cNvGrpSpPr/>
          <p:nvPr/>
        </p:nvGrpSpPr>
        <p:grpSpPr>
          <a:xfrm>
            <a:off x="1049583" y="2556716"/>
            <a:ext cx="604792" cy="559667"/>
            <a:chOff x="1754279" y="4286593"/>
            <a:chExt cx="351439" cy="345965"/>
          </a:xfrm>
        </p:grpSpPr>
        <p:sp>
          <p:nvSpPr>
            <p:cNvPr id="289" name="Google Shape;289;p41"/>
            <p:cNvSpPr/>
            <p:nvPr/>
          </p:nvSpPr>
          <p:spPr>
            <a:xfrm>
              <a:off x="1799379" y="4550857"/>
              <a:ext cx="28422" cy="27117"/>
            </a:xfrm>
            <a:custGeom>
              <a:rect b="b" l="l" r="r" t="t"/>
              <a:pathLst>
                <a:path extrusionOk="0" h="852" w="893">
                  <a:moveTo>
                    <a:pt x="708" y="1"/>
                  </a:moveTo>
                  <a:cubicBezTo>
                    <a:pt x="667" y="1"/>
                    <a:pt x="625" y="16"/>
                    <a:pt x="595" y="45"/>
                  </a:cubicBezTo>
                  <a:lnTo>
                    <a:pt x="60" y="581"/>
                  </a:lnTo>
                  <a:cubicBezTo>
                    <a:pt x="0" y="641"/>
                    <a:pt x="0" y="748"/>
                    <a:pt x="60" y="807"/>
                  </a:cubicBezTo>
                  <a:cubicBezTo>
                    <a:pt x="89" y="837"/>
                    <a:pt x="131" y="852"/>
                    <a:pt x="173" y="852"/>
                  </a:cubicBezTo>
                  <a:cubicBezTo>
                    <a:pt x="214" y="852"/>
                    <a:pt x="256" y="837"/>
                    <a:pt x="286" y="807"/>
                  </a:cubicBezTo>
                  <a:lnTo>
                    <a:pt x="822" y="272"/>
                  </a:lnTo>
                  <a:cubicBezTo>
                    <a:pt x="893" y="212"/>
                    <a:pt x="893" y="117"/>
                    <a:pt x="822" y="45"/>
                  </a:cubicBezTo>
                  <a:cubicBezTo>
                    <a:pt x="792" y="16"/>
                    <a:pt x="750" y="1"/>
                    <a:pt x="7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1"/>
            <p:cNvSpPr/>
            <p:nvPr/>
          </p:nvSpPr>
          <p:spPr>
            <a:xfrm>
              <a:off x="1833084" y="4584594"/>
              <a:ext cx="27690" cy="27117"/>
            </a:xfrm>
            <a:custGeom>
              <a:rect b="b" l="l" r="r" t="t"/>
              <a:pathLst>
                <a:path extrusionOk="0" h="852" w="870">
                  <a:moveTo>
                    <a:pt x="699" y="0"/>
                  </a:moveTo>
                  <a:cubicBezTo>
                    <a:pt x="659" y="0"/>
                    <a:pt x="620" y="15"/>
                    <a:pt x="596" y="45"/>
                  </a:cubicBezTo>
                  <a:lnTo>
                    <a:pt x="48" y="581"/>
                  </a:lnTo>
                  <a:cubicBezTo>
                    <a:pt x="1" y="640"/>
                    <a:pt x="1" y="747"/>
                    <a:pt x="48" y="807"/>
                  </a:cubicBezTo>
                  <a:cubicBezTo>
                    <a:pt x="78" y="837"/>
                    <a:pt x="120" y="852"/>
                    <a:pt x="161" y="852"/>
                  </a:cubicBezTo>
                  <a:cubicBezTo>
                    <a:pt x="203" y="852"/>
                    <a:pt x="245" y="837"/>
                    <a:pt x="275" y="807"/>
                  </a:cubicBezTo>
                  <a:lnTo>
                    <a:pt x="810" y="271"/>
                  </a:lnTo>
                  <a:cubicBezTo>
                    <a:pt x="870" y="212"/>
                    <a:pt x="870" y="105"/>
                    <a:pt x="810" y="45"/>
                  </a:cubicBezTo>
                  <a:cubicBezTo>
                    <a:pt x="781" y="15"/>
                    <a:pt x="739" y="0"/>
                    <a:pt x="6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1"/>
            <p:cNvSpPr/>
            <p:nvPr/>
          </p:nvSpPr>
          <p:spPr>
            <a:xfrm>
              <a:off x="1816407" y="4567917"/>
              <a:ext cx="28072" cy="27117"/>
            </a:xfrm>
            <a:custGeom>
              <a:rect b="b" l="l" r="r" t="t"/>
              <a:pathLst>
                <a:path extrusionOk="0" h="852" w="882">
                  <a:moveTo>
                    <a:pt x="709" y="0"/>
                  </a:moveTo>
                  <a:cubicBezTo>
                    <a:pt x="668" y="0"/>
                    <a:pt x="626" y="15"/>
                    <a:pt x="596" y="45"/>
                  </a:cubicBezTo>
                  <a:lnTo>
                    <a:pt x="60" y="581"/>
                  </a:lnTo>
                  <a:cubicBezTo>
                    <a:pt x="1" y="640"/>
                    <a:pt x="1" y="748"/>
                    <a:pt x="60" y="807"/>
                  </a:cubicBezTo>
                  <a:cubicBezTo>
                    <a:pt x="90" y="837"/>
                    <a:pt x="132" y="852"/>
                    <a:pt x="172" y="852"/>
                  </a:cubicBezTo>
                  <a:cubicBezTo>
                    <a:pt x="212" y="852"/>
                    <a:pt x="251" y="837"/>
                    <a:pt x="275" y="807"/>
                  </a:cubicBezTo>
                  <a:lnTo>
                    <a:pt x="822" y="271"/>
                  </a:lnTo>
                  <a:cubicBezTo>
                    <a:pt x="882" y="212"/>
                    <a:pt x="882" y="105"/>
                    <a:pt x="822" y="45"/>
                  </a:cubicBezTo>
                  <a:cubicBezTo>
                    <a:pt x="793" y="15"/>
                    <a:pt x="751" y="0"/>
                    <a:pt x="70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1"/>
            <p:cNvSpPr/>
            <p:nvPr/>
          </p:nvSpPr>
          <p:spPr>
            <a:xfrm>
              <a:off x="1754279" y="4286593"/>
              <a:ext cx="351439" cy="345965"/>
            </a:xfrm>
            <a:custGeom>
              <a:rect b="b" l="l" r="r" t="t"/>
              <a:pathLst>
                <a:path extrusionOk="0" h="10870" w="11042">
                  <a:moveTo>
                    <a:pt x="10656" y="324"/>
                  </a:moveTo>
                  <a:lnTo>
                    <a:pt x="10216" y="1871"/>
                  </a:lnTo>
                  <a:lnTo>
                    <a:pt x="9108" y="776"/>
                  </a:lnTo>
                  <a:lnTo>
                    <a:pt x="10656" y="324"/>
                  </a:lnTo>
                  <a:close/>
                  <a:moveTo>
                    <a:pt x="4632" y="3586"/>
                  </a:moveTo>
                  <a:lnTo>
                    <a:pt x="2679" y="5538"/>
                  </a:lnTo>
                  <a:lnTo>
                    <a:pt x="465" y="5360"/>
                  </a:lnTo>
                  <a:cubicBezTo>
                    <a:pt x="429" y="5360"/>
                    <a:pt x="417" y="5324"/>
                    <a:pt x="441" y="5300"/>
                  </a:cubicBezTo>
                  <a:cubicBezTo>
                    <a:pt x="1393" y="4348"/>
                    <a:pt x="2667" y="3764"/>
                    <a:pt x="4001" y="3645"/>
                  </a:cubicBezTo>
                  <a:lnTo>
                    <a:pt x="4632" y="3586"/>
                  </a:lnTo>
                  <a:close/>
                  <a:moveTo>
                    <a:pt x="2727" y="5955"/>
                  </a:moveTo>
                  <a:lnTo>
                    <a:pt x="3584" y="6812"/>
                  </a:lnTo>
                  <a:lnTo>
                    <a:pt x="3263" y="7146"/>
                  </a:lnTo>
                  <a:lnTo>
                    <a:pt x="2393" y="6277"/>
                  </a:lnTo>
                  <a:lnTo>
                    <a:pt x="2727" y="5955"/>
                  </a:lnTo>
                  <a:close/>
                  <a:moveTo>
                    <a:pt x="2572" y="6920"/>
                  </a:moveTo>
                  <a:lnTo>
                    <a:pt x="3024" y="7360"/>
                  </a:lnTo>
                  <a:lnTo>
                    <a:pt x="2655" y="7753"/>
                  </a:lnTo>
                  <a:lnTo>
                    <a:pt x="2596" y="7813"/>
                  </a:lnTo>
                  <a:lnTo>
                    <a:pt x="2191" y="7408"/>
                  </a:lnTo>
                  <a:cubicBezTo>
                    <a:pt x="2155" y="7384"/>
                    <a:pt x="2155" y="7336"/>
                    <a:pt x="2191" y="7313"/>
                  </a:cubicBezTo>
                  <a:lnTo>
                    <a:pt x="2572" y="6920"/>
                  </a:lnTo>
                  <a:close/>
                  <a:moveTo>
                    <a:pt x="8775" y="895"/>
                  </a:moveTo>
                  <a:lnTo>
                    <a:pt x="10121" y="2229"/>
                  </a:lnTo>
                  <a:lnTo>
                    <a:pt x="9704" y="3598"/>
                  </a:lnTo>
                  <a:lnTo>
                    <a:pt x="5275" y="8039"/>
                  </a:lnTo>
                  <a:lnTo>
                    <a:pt x="4406" y="7170"/>
                  </a:lnTo>
                  <a:lnTo>
                    <a:pt x="6430" y="5146"/>
                  </a:lnTo>
                  <a:cubicBezTo>
                    <a:pt x="6584" y="5003"/>
                    <a:pt x="6608" y="4741"/>
                    <a:pt x="6418" y="4574"/>
                  </a:cubicBezTo>
                  <a:cubicBezTo>
                    <a:pt x="6334" y="4491"/>
                    <a:pt x="6230" y="4449"/>
                    <a:pt x="6127" y="4449"/>
                  </a:cubicBezTo>
                  <a:cubicBezTo>
                    <a:pt x="6025" y="4449"/>
                    <a:pt x="5924" y="4491"/>
                    <a:pt x="5846" y="4574"/>
                  </a:cubicBezTo>
                  <a:lnTo>
                    <a:pt x="3822" y="6598"/>
                  </a:lnTo>
                  <a:lnTo>
                    <a:pt x="2965" y="5729"/>
                  </a:lnTo>
                  <a:lnTo>
                    <a:pt x="7394" y="1300"/>
                  </a:lnTo>
                  <a:lnTo>
                    <a:pt x="8775" y="895"/>
                  </a:lnTo>
                  <a:close/>
                  <a:moveTo>
                    <a:pt x="6126" y="4785"/>
                  </a:moveTo>
                  <a:cubicBezTo>
                    <a:pt x="6153" y="4785"/>
                    <a:pt x="6180" y="4794"/>
                    <a:pt x="6191" y="4812"/>
                  </a:cubicBezTo>
                  <a:cubicBezTo>
                    <a:pt x="6227" y="4836"/>
                    <a:pt x="6239" y="4907"/>
                    <a:pt x="6191" y="4943"/>
                  </a:cubicBezTo>
                  <a:lnTo>
                    <a:pt x="4060" y="7074"/>
                  </a:lnTo>
                  <a:cubicBezTo>
                    <a:pt x="3941" y="7170"/>
                    <a:pt x="3108" y="8003"/>
                    <a:pt x="3024" y="8110"/>
                  </a:cubicBezTo>
                  <a:cubicBezTo>
                    <a:pt x="3005" y="8129"/>
                    <a:pt x="2976" y="8142"/>
                    <a:pt x="2949" y="8142"/>
                  </a:cubicBezTo>
                  <a:cubicBezTo>
                    <a:pt x="2926" y="8142"/>
                    <a:pt x="2904" y="8132"/>
                    <a:pt x="2893" y="8110"/>
                  </a:cubicBezTo>
                  <a:cubicBezTo>
                    <a:pt x="2858" y="8086"/>
                    <a:pt x="2858" y="8003"/>
                    <a:pt x="2893" y="7979"/>
                  </a:cubicBezTo>
                  <a:lnTo>
                    <a:pt x="6060" y="4812"/>
                  </a:lnTo>
                  <a:cubicBezTo>
                    <a:pt x="6072" y="4794"/>
                    <a:pt x="6099" y="4785"/>
                    <a:pt x="6126" y="4785"/>
                  </a:cubicBezTo>
                  <a:close/>
                  <a:moveTo>
                    <a:pt x="4179" y="7396"/>
                  </a:moveTo>
                  <a:lnTo>
                    <a:pt x="5048" y="8253"/>
                  </a:lnTo>
                  <a:lnTo>
                    <a:pt x="4739" y="8586"/>
                  </a:lnTo>
                  <a:lnTo>
                    <a:pt x="4715" y="8586"/>
                  </a:lnTo>
                  <a:lnTo>
                    <a:pt x="3858" y="7729"/>
                  </a:lnTo>
                  <a:lnTo>
                    <a:pt x="4179" y="7396"/>
                  </a:lnTo>
                  <a:close/>
                  <a:moveTo>
                    <a:pt x="3608" y="7944"/>
                  </a:moveTo>
                  <a:lnTo>
                    <a:pt x="4048" y="8396"/>
                  </a:lnTo>
                  <a:lnTo>
                    <a:pt x="3679" y="8801"/>
                  </a:lnTo>
                  <a:cubicBezTo>
                    <a:pt x="3667" y="8813"/>
                    <a:pt x="3632" y="8813"/>
                    <a:pt x="3620" y="8813"/>
                  </a:cubicBezTo>
                  <a:cubicBezTo>
                    <a:pt x="3608" y="8813"/>
                    <a:pt x="3584" y="8813"/>
                    <a:pt x="3560" y="8801"/>
                  </a:cubicBezTo>
                  <a:lnTo>
                    <a:pt x="3155" y="8396"/>
                  </a:lnTo>
                  <a:cubicBezTo>
                    <a:pt x="3191" y="8384"/>
                    <a:pt x="3203" y="8360"/>
                    <a:pt x="3215" y="8336"/>
                  </a:cubicBezTo>
                  <a:lnTo>
                    <a:pt x="3608" y="7944"/>
                  </a:lnTo>
                  <a:close/>
                  <a:moveTo>
                    <a:pt x="10687" y="1"/>
                  </a:moveTo>
                  <a:cubicBezTo>
                    <a:pt x="10658" y="1"/>
                    <a:pt x="10627" y="5"/>
                    <a:pt x="10597" y="14"/>
                  </a:cubicBezTo>
                  <a:cubicBezTo>
                    <a:pt x="9894" y="228"/>
                    <a:pt x="7918" y="800"/>
                    <a:pt x="7263" y="1002"/>
                  </a:cubicBezTo>
                  <a:cubicBezTo>
                    <a:pt x="7239" y="1014"/>
                    <a:pt x="7215" y="1014"/>
                    <a:pt x="7192" y="1038"/>
                  </a:cubicBezTo>
                  <a:lnTo>
                    <a:pt x="4953" y="3276"/>
                  </a:lnTo>
                  <a:lnTo>
                    <a:pt x="3965" y="3360"/>
                  </a:lnTo>
                  <a:cubicBezTo>
                    <a:pt x="2548" y="3479"/>
                    <a:pt x="1203" y="4110"/>
                    <a:pt x="215" y="5110"/>
                  </a:cubicBezTo>
                  <a:cubicBezTo>
                    <a:pt x="0" y="5312"/>
                    <a:pt x="131" y="5681"/>
                    <a:pt x="429" y="5705"/>
                  </a:cubicBezTo>
                  <a:lnTo>
                    <a:pt x="2370" y="5860"/>
                  </a:lnTo>
                  <a:lnTo>
                    <a:pt x="2179" y="6062"/>
                  </a:lnTo>
                  <a:cubicBezTo>
                    <a:pt x="2060" y="6181"/>
                    <a:pt x="2060" y="6384"/>
                    <a:pt x="2179" y="6503"/>
                  </a:cubicBezTo>
                  <a:lnTo>
                    <a:pt x="2370" y="6693"/>
                  </a:lnTo>
                  <a:lnTo>
                    <a:pt x="1977" y="7086"/>
                  </a:lnTo>
                  <a:cubicBezTo>
                    <a:pt x="1834" y="7229"/>
                    <a:pt x="1834" y="7491"/>
                    <a:pt x="1977" y="7634"/>
                  </a:cubicBezTo>
                  <a:lnTo>
                    <a:pt x="3370" y="9015"/>
                  </a:lnTo>
                  <a:cubicBezTo>
                    <a:pt x="3441" y="9092"/>
                    <a:pt x="3539" y="9131"/>
                    <a:pt x="3639" y="9131"/>
                  </a:cubicBezTo>
                  <a:cubicBezTo>
                    <a:pt x="3739" y="9131"/>
                    <a:pt x="3840" y="9092"/>
                    <a:pt x="3917" y="9015"/>
                  </a:cubicBezTo>
                  <a:lnTo>
                    <a:pt x="4298" y="8634"/>
                  </a:lnTo>
                  <a:lnTo>
                    <a:pt x="4477" y="8813"/>
                  </a:lnTo>
                  <a:cubicBezTo>
                    <a:pt x="4548" y="8878"/>
                    <a:pt x="4635" y="8911"/>
                    <a:pt x="4720" y="8911"/>
                  </a:cubicBezTo>
                  <a:cubicBezTo>
                    <a:pt x="4804" y="8911"/>
                    <a:pt x="4888" y="8878"/>
                    <a:pt x="4953" y="8813"/>
                  </a:cubicBezTo>
                  <a:lnTo>
                    <a:pt x="5156" y="8622"/>
                  </a:lnTo>
                  <a:lnTo>
                    <a:pt x="5310" y="10551"/>
                  </a:lnTo>
                  <a:cubicBezTo>
                    <a:pt x="5334" y="10682"/>
                    <a:pt x="5418" y="10801"/>
                    <a:pt x="5537" y="10849"/>
                  </a:cubicBezTo>
                  <a:cubicBezTo>
                    <a:pt x="5577" y="10863"/>
                    <a:pt x="5618" y="10870"/>
                    <a:pt x="5658" y="10870"/>
                  </a:cubicBezTo>
                  <a:cubicBezTo>
                    <a:pt x="5750" y="10870"/>
                    <a:pt x="5840" y="10835"/>
                    <a:pt x="5906" y="10777"/>
                  </a:cubicBezTo>
                  <a:cubicBezTo>
                    <a:pt x="6537" y="10146"/>
                    <a:pt x="7001" y="9420"/>
                    <a:pt x="7299" y="8598"/>
                  </a:cubicBezTo>
                  <a:cubicBezTo>
                    <a:pt x="7323" y="8515"/>
                    <a:pt x="7275" y="8420"/>
                    <a:pt x="7203" y="8396"/>
                  </a:cubicBezTo>
                  <a:cubicBezTo>
                    <a:pt x="7184" y="8388"/>
                    <a:pt x="7164" y="8384"/>
                    <a:pt x="7144" y="8384"/>
                  </a:cubicBezTo>
                  <a:cubicBezTo>
                    <a:pt x="7079" y="8384"/>
                    <a:pt x="7019" y="8425"/>
                    <a:pt x="7001" y="8479"/>
                  </a:cubicBezTo>
                  <a:cubicBezTo>
                    <a:pt x="6715" y="9253"/>
                    <a:pt x="6263" y="9956"/>
                    <a:pt x="5691" y="10539"/>
                  </a:cubicBezTo>
                  <a:cubicBezTo>
                    <a:pt x="5682" y="10544"/>
                    <a:pt x="5670" y="10547"/>
                    <a:pt x="5659" y="10547"/>
                  </a:cubicBezTo>
                  <a:cubicBezTo>
                    <a:pt x="5644" y="10547"/>
                    <a:pt x="5632" y="10541"/>
                    <a:pt x="5632" y="10527"/>
                  </a:cubicBezTo>
                  <a:lnTo>
                    <a:pt x="5429" y="8325"/>
                  </a:lnTo>
                  <a:lnTo>
                    <a:pt x="7382" y="6372"/>
                  </a:lnTo>
                  <a:lnTo>
                    <a:pt x="7382" y="6372"/>
                  </a:lnTo>
                  <a:cubicBezTo>
                    <a:pt x="7323" y="7158"/>
                    <a:pt x="7299" y="7372"/>
                    <a:pt x="7203" y="7765"/>
                  </a:cubicBezTo>
                  <a:cubicBezTo>
                    <a:pt x="7192" y="7860"/>
                    <a:pt x="7239" y="7944"/>
                    <a:pt x="7323" y="7967"/>
                  </a:cubicBezTo>
                  <a:cubicBezTo>
                    <a:pt x="7332" y="7969"/>
                    <a:pt x="7342" y="7969"/>
                    <a:pt x="7351" y="7969"/>
                  </a:cubicBezTo>
                  <a:cubicBezTo>
                    <a:pt x="7434" y="7969"/>
                    <a:pt x="7502" y="7923"/>
                    <a:pt x="7513" y="7848"/>
                  </a:cubicBezTo>
                  <a:cubicBezTo>
                    <a:pt x="7620" y="7348"/>
                    <a:pt x="7632" y="7134"/>
                    <a:pt x="7727" y="6027"/>
                  </a:cubicBezTo>
                  <a:lnTo>
                    <a:pt x="9954" y="3800"/>
                  </a:lnTo>
                  <a:cubicBezTo>
                    <a:pt x="9978" y="3776"/>
                    <a:pt x="9990" y="3753"/>
                    <a:pt x="10001" y="3717"/>
                  </a:cubicBezTo>
                  <a:lnTo>
                    <a:pt x="10454" y="2205"/>
                  </a:lnTo>
                  <a:lnTo>
                    <a:pt x="10990" y="383"/>
                  </a:lnTo>
                  <a:cubicBezTo>
                    <a:pt x="11042" y="196"/>
                    <a:pt x="10885" y="1"/>
                    <a:pt x="106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1"/>
            <p:cNvSpPr/>
            <p:nvPr/>
          </p:nvSpPr>
          <p:spPr>
            <a:xfrm>
              <a:off x="1951705" y="4367117"/>
              <a:ext cx="86062" cy="65437"/>
            </a:xfrm>
            <a:custGeom>
              <a:rect b="b" l="l" r="r" t="t"/>
              <a:pathLst>
                <a:path extrusionOk="0" h="2056" w="2704">
                  <a:moveTo>
                    <a:pt x="905" y="1"/>
                  </a:moveTo>
                  <a:cubicBezTo>
                    <a:pt x="881" y="1"/>
                    <a:pt x="857" y="7"/>
                    <a:pt x="834" y="20"/>
                  </a:cubicBezTo>
                  <a:cubicBezTo>
                    <a:pt x="167" y="330"/>
                    <a:pt x="0" y="1211"/>
                    <a:pt x="524" y="1746"/>
                  </a:cubicBezTo>
                  <a:cubicBezTo>
                    <a:pt x="739" y="1949"/>
                    <a:pt x="1000" y="2056"/>
                    <a:pt x="1274" y="2056"/>
                  </a:cubicBezTo>
                  <a:cubicBezTo>
                    <a:pt x="2227" y="2056"/>
                    <a:pt x="2703" y="913"/>
                    <a:pt x="2024" y="234"/>
                  </a:cubicBezTo>
                  <a:cubicBezTo>
                    <a:pt x="1941" y="151"/>
                    <a:pt x="1834" y="80"/>
                    <a:pt x="1715" y="20"/>
                  </a:cubicBezTo>
                  <a:cubicBezTo>
                    <a:pt x="1696" y="10"/>
                    <a:pt x="1674" y="6"/>
                    <a:pt x="1652" y="6"/>
                  </a:cubicBezTo>
                  <a:cubicBezTo>
                    <a:pt x="1592" y="6"/>
                    <a:pt x="1530" y="39"/>
                    <a:pt x="1512" y="91"/>
                  </a:cubicBezTo>
                  <a:cubicBezTo>
                    <a:pt x="1477" y="163"/>
                    <a:pt x="1512" y="270"/>
                    <a:pt x="1584" y="294"/>
                  </a:cubicBezTo>
                  <a:cubicBezTo>
                    <a:pt x="2060" y="508"/>
                    <a:pt x="2167" y="1127"/>
                    <a:pt x="1810" y="1508"/>
                  </a:cubicBezTo>
                  <a:cubicBezTo>
                    <a:pt x="1667" y="1645"/>
                    <a:pt x="1477" y="1714"/>
                    <a:pt x="1285" y="1714"/>
                  </a:cubicBezTo>
                  <a:cubicBezTo>
                    <a:pt x="1093" y="1714"/>
                    <a:pt x="899" y="1645"/>
                    <a:pt x="750" y="1508"/>
                  </a:cubicBezTo>
                  <a:cubicBezTo>
                    <a:pt x="381" y="1127"/>
                    <a:pt x="500" y="520"/>
                    <a:pt x="977" y="294"/>
                  </a:cubicBezTo>
                  <a:cubicBezTo>
                    <a:pt x="1048" y="270"/>
                    <a:pt x="1096" y="163"/>
                    <a:pt x="1048" y="91"/>
                  </a:cubicBezTo>
                  <a:cubicBezTo>
                    <a:pt x="1022" y="40"/>
                    <a:pt x="966" y="1"/>
                    <a:pt x="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41"/>
          <p:cNvSpPr txBox="1"/>
          <p:nvPr>
            <p:ph idx="3" type="subTitle"/>
          </p:nvPr>
        </p:nvSpPr>
        <p:spPr>
          <a:xfrm>
            <a:off x="2268450" y="4032284"/>
            <a:ext cx="4860900" cy="639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 moment in time used as a reference point</a:t>
            </a:r>
            <a:endParaRPr/>
          </a:p>
        </p:txBody>
      </p:sp>
      <p:sp>
        <p:nvSpPr>
          <p:cNvPr id="295" name="Google Shape;295;p41"/>
          <p:cNvSpPr txBox="1"/>
          <p:nvPr>
            <p:ph idx="4" type="subTitle"/>
          </p:nvPr>
        </p:nvSpPr>
        <p:spPr>
          <a:xfrm>
            <a:off x="2268452" y="3593796"/>
            <a:ext cx="4860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Epoch</a:t>
            </a:r>
            <a:endParaRPr/>
          </a:p>
        </p:txBody>
      </p:sp>
      <p:sp>
        <p:nvSpPr>
          <p:cNvPr id="296" name="Google Shape;296;p41"/>
          <p:cNvSpPr/>
          <p:nvPr/>
        </p:nvSpPr>
        <p:spPr>
          <a:xfrm>
            <a:off x="921075" y="3525825"/>
            <a:ext cx="8616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41"/>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298" name="Google Shape;298;p41"/>
          <p:cNvSpPr/>
          <p:nvPr/>
        </p:nvSpPr>
        <p:spPr>
          <a:xfrm>
            <a:off x="1105425" y="3688425"/>
            <a:ext cx="492900" cy="4848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1"/>
          <p:cNvSpPr/>
          <p:nvPr/>
        </p:nvSpPr>
        <p:spPr>
          <a:xfrm rot="739062">
            <a:off x="1333112" y="3956070"/>
            <a:ext cx="220782" cy="1900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1"/>
          <p:cNvSpPr/>
          <p:nvPr/>
        </p:nvSpPr>
        <p:spPr>
          <a:xfrm rot="-3294354">
            <a:off x="1294584" y="3847761"/>
            <a:ext cx="220726" cy="1897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1"/>
          <p:cNvSpPr/>
          <p:nvPr/>
        </p:nvSpPr>
        <p:spPr>
          <a:xfrm>
            <a:off x="1348375" y="3717000"/>
            <a:ext cx="7200" cy="5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1"/>
          <p:cNvSpPr/>
          <p:nvPr/>
        </p:nvSpPr>
        <p:spPr>
          <a:xfrm>
            <a:off x="1348375" y="4091250"/>
            <a:ext cx="7200" cy="5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1"/>
          <p:cNvSpPr/>
          <p:nvPr/>
        </p:nvSpPr>
        <p:spPr>
          <a:xfrm rot="5400000">
            <a:off x="1153450" y="3914400"/>
            <a:ext cx="7200" cy="5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1"/>
          <p:cNvSpPr/>
          <p:nvPr/>
        </p:nvSpPr>
        <p:spPr>
          <a:xfrm rot="5400000">
            <a:off x="1545125" y="3914400"/>
            <a:ext cx="7200" cy="5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1"/>
          <p:cNvSpPr/>
          <p:nvPr/>
        </p:nvSpPr>
        <p:spPr>
          <a:xfrm rot="2700000">
            <a:off x="1230975" y="4039091"/>
            <a:ext cx="7212" cy="58124"/>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1"/>
          <p:cNvSpPr/>
          <p:nvPr/>
        </p:nvSpPr>
        <p:spPr>
          <a:xfrm rot="8100000">
            <a:off x="1230975" y="3769241"/>
            <a:ext cx="7212" cy="58124"/>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1"/>
          <p:cNvSpPr/>
          <p:nvPr/>
        </p:nvSpPr>
        <p:spPr>
          <a:xfrm rot="8100000">
            <a:off x="1476150" y="4039091"/>
            <a:ext cx="7212" cy="58124"/>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1"/>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Gonzales</a:t>
            </a:r>
            <a:endParaRPr>
              <a:solidFill>
                <a:srgbClr val="FFFFFF"/>
              </a:solidFill>
              <a:latin typeface="Inter Tight"/>
              <a:ea typeface="Inter Tight"/>
              <a:cs typeface="Inter Tight"/>
              <a:sym typeface="Inter T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2" name="Shape 312"/>
        <p:cNvGrpSpPr/>
        <p:nvPr/>
      </p:nvGrpSpPr>
      <p:grpSpPr>
        <a:xfrm>
          <a:off x="0" y="0"/>
          <a:ext cx="0" cy="0"/>
          <a:chOff x="0" y="0"/>
          <a:chExt cx="0" cy="0"/>
        </a:xfrm>
      </p:grpSpPr>
      <p:sp>
        <p:nvSpPr>
          <p:cNvPr id="313" name="Google Shape;313;p42"/>
          <p:cNvSpPr txBox="1"/>
          <p:nvPr>
            <p:ph idx="4294967295" type="title"/>
          </p:nvPr>
        </p:nvSpPr>
        <p:spPr>
          <a:xfrm>
            <a:off x="436600" y="-27950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need longer text?</a:t>
            </a:r>
            <a:endParaRPr/>
          </a:p>
        </p:txBody>
      </p:sp>
      <p:sp>
        <p:nvSpPr>
          <p:cNvPr id="314" name="Google Shape;314;p42"/>
          <p:cNvSpPr txBox="1"/>
          <p:nvPr>
            <p:ph idx="2" type="subTitle"/>
          </p:nvPr>
        </p:nvSpPr>
        <p:spPr>
          <a:xfrm>
            <a:off x="382375" y="1514625"/>
            <a:ext cx="7717500" cy="2277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chemeClr val="dk2"/>
                </a:solidFill>
              </a:rPr>
              <a:t>An essential tool and industry standard used in large companies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A platform used to develop and run applications in containers which are lightweight and portable environments</a:t>
            </a:r>
            <a:endParaRPr>
              <a:solidFill>
                <a:schemeClr val="dk2"/>
              </a:solidFill>
            </a:endParaRPr>
          </a:p>
          <a:p>
            <a:pPr indent="-317500" lvl="0" marL="457200" rtl="0" algn="l">
              <a:spcBef>
                <a:spcPts val="0"/>
              </a:spcBef>
              <a:spcAft>
                <a:spcPts val="0"/>
              </a:spcAft>
              <a:buClr>
                <a:srgbClr val="FFFFFF"/>
              </a:buClr>
              <a:buSzPts val="1400"/>
              <a:buChar char="●"/>
            </a:pPr>
            <a:r>
              <a:rPr lang="en">
                <a:solidFill>
                  <a:srgbClr val="FFFFFF"/>
                </a:solidFill>
              </a:rPr>
              <a:t>D</a:t>
            </a:r>
            <a:r>
              <a:rPr lang="en">
                <a:solidFill>
                  <a:schemeClr val="dk2"/>
                </a:solidFill>
              </a:rPr>
              <a:t>ocker containers packages code and dependencies making them manageable and deployable between systems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Used to containerize our code and applications</a:t>
            </a:r>
            <a:endParaRPr>
              <a:solidFill>
                <a:schemeClr val="dk2"/>
              </a:solidFill>
            </a:endParaRPr>
          </a:p>
          <a:p>
            <a:pPr indent="0" lvl="0" marL="0" rtl="0" algn="l">
              <a:spcBef>
                <a:spcPts val="0"/>
              </a:spcBef>
              <a:spcAft>
                <a:spcPts val="0"/>
              </a:spcAft>
              <a:buNone/>
            </a:pPr>
            <a:r>
              <a:t/>
            </a:r>
            <a:endParaRPr/>
          </a:p>
        </p:txBody>
      </p:sp>
      <p:sp>
        <p:nvSpPr>
          <p:cNvPr id="315" name="Google Shape;315;p42"/>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What is Docker?</a:t>
            </a:r>
            <a:endParaRPr>
              <a:solidFill>
                <a:srgbClr val="FFFFFF"/>
              </a:solidFill>
            </a:endParaRPr>
          </a:p>
        </p:txBody>
      </p:sp>
      <p:pic>
        <p:nvPicPr>
          <p:cNvPr id="316" name="Google Shape;316;p42"/>
          <p:cNvPicPr preferRelativeResize="0"/>
          <p:nvPr/>
        </p:nvPicPr>
        <p:blipFill>
          <a:blip r:embed="rId4">
            <a:alphaModFix/>
          </a:blip>
          <a:stretch>
            <a:fillRect/>
          </a:stretch>
        </p:blipFill>
        <p:spPr>
          <a:xfrm>
            <a:off x="4987650" y="2851252"/>
            <a:ext cx="2265599" cy="1938499"/>
          </a:xfrm>
          <a:prstGeom prst="rect">
            <a:avLst/>
          </a:prstGeom>
          <a:noFill/>
          <a:ln>
            <a:noFill/>
          </a:ln>
        </p:spPr>
      </p:pic>
      <p:pic>
        <p:nvPicPr>
          <p:cNvPr id="317" name="Google Shape;317;p42"/>
          <p:cNvPicPr preferRelativeResize="0"/>
          <p:nvPr/>
        </p:nvPicPr>
        <p:blipFill rotWithShape="1">
          <a:blip r:embed="rId5">
            <a:alphaModFix/>
          </a:blip>
          <a:srcRect b="36940" l="0" r="74334" t="37540"/>
          <a:stretch/>
        </p:blipFill>
        <p:spPr>
          <a:xfrm>
            <a:off x="8116700" y="324151"/>
            <a:ext cx="728758" cy="724575"/>
          </a:xfrm>
          <a:prstGeom prst="rect">
            <a:avLst/>
          </a:prstGeom>
          <a:noFill/>
          <a:ln>
            <a:noFill/>
          </a:ln>
        </p:spPr>
      </p:pic>
      <p:sp>
        <p:nvSpPr>
          <p:cNvPr id="318" name="Google Shape;318;p42"/>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Leung</a:t>
            </a:r>
            <a:endParaRPr>
              <a:solidFill>
                <a:srgbClr val="FFFFFF"/>
              </a:solidFill>
              <a:latin typeface="Inter Tight"/>
              <a:ea typeface="Inter Tight"/>
              <a:cs typeface="Inter Tight"/>
              <a:sym typeface="Inter T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2" name="Shape 322"/>
        <p:cNvGrpSpPr/>
        <p:nvPr/>
      </p:nvGrpSpPr>
      <p:grpSpPr>
        <a:xfrm>
          <a:off x="0" y="0"/>
          <a:ext cx="0" cy="0"/>
          <a:chOff x="0" y="0"/>
          <a:chExt cx="0" cy="0"/>
        </a:xfrm>
      </p:grpSpPr>
      <p:sp>
        <p:nvSpPr>
          <p:cNvPr id="323" name="Google Shape;323;p43"/>
          <p:cNvSpPr txBox="1"/>
          <p:nvPr>
            <p:ph idx="4294967295" type="title"/>
          </p:nvPr>
        </p:nvSpPr>
        <p:spPr>
          <a:xfrm>
            <a:off x="436600" y="-27950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need longer text?</a:t>
            </a:r>
            <a:endParaRPr/>
          </a:p>
        </p:txBody>
      </p:sp>
      <p:sp>
        <p:nvSpPr>
          <p:cNvPr id="324" name="Google Shape;324;p43"/>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Background</a:t>
            </a:r>
            <a:endParaRPr>
              <a:solidFill>
                <a:srgbClr val="FFFFFF"/>
              </a:solidFill>
            </a:endParaRPr>
          </a:p>
        </p:txBody>
      </p:sp>
      <p:sp>
        <p:nvSpPr>
          <p:cNvPr id="325" name="Google Shape;325;p43"/>
          <p:cNvSpPr txBox="1"/>
          <p:nvPr/>
        </p:nvSpPr>
        <p:spPr>
          <a:xfrm>
            <a:off x="990525" y="1366700"/>
            <a:ext cx="7314300" cy="31707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Clr>
                <a:srgbClr val="FFFFFF"/>
              </a:buClr>
              <a:buSzPts val="1500"/>
              <a:buFont typeface="Inter Tight"/>
              <a:buChar char="●"/>
            </a:pPr>
            <a:r>
              <a:rPr lang="en" sz="1500">
                <a:solidFill>
                  <a:srgbClr val="FFFFFF"/>
                </a:solidFill>
                <a:latin typeface="Inter Tight"/>
                <a:ea typeface="Inter Tight"/>
                <a:cs typeface="Inter Tight"/>
                <a:sym typeface="Inter Tight"/>
              </a:rPr>
              <a:t>Aerospace and many of </a:t>
            </a:r>
            <a:r>
              <a:rPr lang="en" sz="1500">
                <a:solidFill>
                  <a:srgbClr val="FFFFFF"/>
                </a:solidFill>
                <a:latin typeface="Inter Tight"/>
                <a:ea typeface="Inter Tight"/>
                <a:cs typeface="Inter Tight"/>
                <a:sym typeface="Inter Tight"/>
              </a:rPr>
              <a:t>their</a:t>
            </a:r>
            <a:r>
              <a:rPr lang="en" sz="1500">
                <a:solidFill>
                  <a:srgbClr val="FFFFFF"/>
                </a:solidFill>
                <a:latin typeface="Inter Tight"/>
                <a:ea typeface="Inter Tight"/>
                <a:cs typeface="Inter Tight"/>
                <a:sym typeface="Inter Tight"/>
              </a:rPr>
              <a:t> stakeholders want to monitor the DOP of satellite constellations</a:t>
            </a:r>
            <a:endParaRPr sz="1500">
              <a:solidFill>
                <a:srgbClr val="FFFFFF"/>
              </a:solidFill>
              <a:latin typeface="Inter Tight"/>
              <a:ea typeface="Inter Tight"/>
              <a:cs typeface="Inter Tight"/>
              <a:sym typeface="Inter Tight"/>
            </a:endParaRPr>
          </a:p>
          <a:p>
            <a:pPr indent="-323850" lvl="0" marL="457200" rtl="0" algn="l">
              <a:lnSpc>
                <a:spcPct val="150000"/>
              </a:lnSpc>
              <a:spcBef>
                <a:spcPts val="0"/>
              </a:spcBef>
              <a:spcAft>
                <a:spcPts val="0"/>
              </a:spcAft>
              <a:buClr>
                <a:srgbClr val="FFFFFF"/>
              </a:buClr>
              <a:buSzPts val="1500"/>
              <a:buFont typeface="Inter Tight"/>
              <a:buChar char="●"/>
            </a:pPr>
            <a:r>
              <a:rPr lang="en" sz="1500">
                <a:solidFill>
                  <a:srgbClr val="FFFFFF"/>
                </a:solidFill>
                <a:latin typeface="Inter Tight"/>
                <a:ea typeface="Inter Tight"/>
                <a:cs typeface="Inter Tight"/>
                <a:sym typeface="Inter Tight"/>
              </a:rPr>
              <a:t>An internal Aerospace project has the capability for some these performance metrics, but the analysis has to be manually </a:t>
            </a:r>
            <a:r>
              <a:rPr lang="en" sz="1500">
                <a:solidFill>
                  <a:srgbClr val="FFFFFF"/>
                </a:solidFill>
                <a:latin typeface="Inter Tight"/>
                <a:ea typeface="Inter Tight"/>
                <a:cs typeface="Inter Tight"/>
                <a:sym typeface="Inter Tight"/>
              </a:rPr>
              <a:t>generated</a:t>
            </a:r>
            <a:endParaRPr sz="1500">
              <a:solidFill>
                <a:srgbClr val="FFFFFF"/>
              </a:solidFill>
              <a:latin typeface="Inter Tight"/>
              <a:ea typeface="Inter Tight"/>
              <a:cs typeface="Inter Tight"/>
              <a:sym typeface="Inter Tight"/>
            </a:endParaRPr>
          </a:p>
          <a:p>
            <a:pPr indent="-323850" lvl="1" marL="914400" rtl="0" algn="l">
              <a:lnSpc>
                <a:spcPct val="150000"/>
              </a:lnSpc>
              <a:spcBef>
                <a:spcPts val="0"/>
              </a:spcBef>
              <a:spcAft>
                <a:spcPts val="0"/>
              </a:spcAft>
              <a:buClr>
                <a:srgbClr val="FFFFFF"/>
              </a:buClr>
              <a:buSzPts val="1500"/>
              <a:buFont typeface="Inter Tight"/>
              <a:buChar char="○"/>
            </a:pPr>
            <a:r>
              <a:rPr lang="en" sz="1500">
                <a:solidFill>
                  <a:srgbClr val="FFFFFF"/>
                </a:solidFill>
                <a:latin typeface="Inter Tight"/>
                <a:ea typeface="Inter Tight"/>
                <a:cs typeface="Inter Tight"/>
                <a:sym typeface="Inter Tight"/>
              </a:rPr>
              <a:t>Time consuming </a:t>
            </a:r>
            <a:endParaRPr sz="1500">
              <a:solidFill>
                <a:srgbClr val="FFFFFF"/>
              </a:solidFill>
              <a:latin typeface="Inter Tight"/>
              <a:ea typeface="Inter Tight"/>
              <a:cs typeface="Inter Tight"/>
              <a:sym typeface="Inter Tight"/>
            </a:endParaRPr>
          </a:p>
          <a:p>
            <a:pPr indent="-323850" lvl="1" marL="914400" rtl="0" algn="l">
              <a:lnSpc>
                <a:spcPct val="150000"/>
              </a:lnSpc>
              <a:spcBef>
                <a:spcPts val="0"/>
              </a:spcBef>
              <a:spcAft>
                <a:spcPts val="0"/>
              </a:spcAft>
              <a:buClr>
                <a:srgbClr val="FFFFFF"/>
              </a:buClr>
              <a:buSzPts val="1500"/>
              <a:buFont typeface="Inter Tight"/>
              <a:buChar char="○"/>
            </a:pPr>
            <a:r>
              <a:rPr lang="en" sz="1500">
                <a:solidFill>
                  <a:srgbClr val="FFFFFF"/>
                </a:solidFill>
                <a:latin typeface="Inter Tight"/>
                <a:ea typeface="Inter Tight"/>
                <a:cs typeface="Inter Tight"/>
                <a:sym typeface="Inter Tight"/>
              </a:rPr>
              <a:t>Tedious</a:t>
            </a:r>
            <a:endParaRPr sz="1500">
              <a:solidFill>
                <a:srgbClr val="FFFFFF"/>
              </a:solidFill>
              <a:latin typeface="Inter Tight"/>
              <a:ea typeface="Inter Tight"/>
              <a:cs typeface="Inter Tight"/>
              <a:sym typeface="Inter Tight"/>
            </a:endParaRPr>
          </a:p>
          <a:p>
            <a:pPr indent="0" lvl="0" marL="0" rtl="0" algn="l">
              <a:lnSpc>
                <a:spcPct val="150000"/>
              </a:lnSpc>
              <a:spcBef>
                <a:spcPts val="0"/>
              </a:spcBef>
              <a:spcAft>
                <a:spcPts val="0"/>
              </a:spcAft>
              <a:buNone/>
            </a:pPr>
            <a:r>
              <a:rPr b="1" lang="en" sz="1500">
                <a:solidFill>
                  <a:srgbClr val="FFFFFF"/>
                </a:solidFill>
                <a:latin typeface="Inter Tight"/>
                <a:ea typeface="Inter Tight"/>
                <a:cs typeface="Inter Tight"/>
                <a:sym typeface="Inter Tight"/>
              </a:rPr>
              <a:t>This project aims to leverage container technology to automate the DOP analysis of a </a:t>
            </a:r>
            <a:r>
              <a:rPr b="1" lang="en" sz="1500">
                <a:solidFill>
                  <a:srgbClr val="FFFFFF"/>
                </a:solidFill>
                <a:latin typeface="Inter Tight"/>
                <a:ea typeface="Inter Tight"/>
                <a:cs typeface="Inter Tight"/>
                <a:sym typeface="Inter Tight"/>
              </a:rPr>
              <a:t>constellation</a:t>
            </a:r>
            <a:r>
              <a:rPr b="1" lang="en" sz="1500">
                <a:solidFill>
                  <a:srgbClr val="FFFFFF"/>
                </a:solidFill>
                <a:latin typeface="Inter Tight"/>
                <a:ea typeface="Inter Tight"/>
                <a:cs typeface="Inter Tight"/>
                <a:sym typeface="Inter Tight"/>
              </a:rPr>
              <a:t>.</a:t>
            </a:r>
            <a:endParaRPr b="1" sz="1500">
              <a:solidFill>
                <a:srgbClr val="FFFFFF"/>
              </a:solidFill>
              <a:latin typeface="Inter Tight"/>
              <a:ea typeface="Inter Tight"/>
              <a:cs typeface="Inter Tight"/>
              <a:sym typeface="Inter Tight"/>
            </a:endParaRPr>
          </a:p>
          <a:p>
            <a:pPr indent="0" lvl="0" marL="0" rtl="0" algn="l">
              <a:lnSpc>
                <a:spcPct val="150000"/>
              </a:lnSpc>
              <a:spcBef>
                <a:spcPts val="0"/>
              </a:spcBef>
              <a:spcAft>
                <a:spcPts val="0"/>
              </a:spcAft>
              <a:buNone/>
            </a:pPr>
            <a:r>
              <a:t/>
            </a:r>
            <a:endParaRPr>
              <a:solidFill>
                <a:srgbClr val="FFFFFF"/>
              </a:solidFill>
              <a:latin typeface="Inter Tight"/>
              <a:ea typeface="Inter Tight"/>
              <a:cs typeface="Inter Tight"/>
              <a:sym typeface="Inter Tight"/>
            </a:endParaRPr>
          </a:p>
        </p:txBody>
      </p:sp>
      <p:pic>
        <p:nvPicPr>
          <p:cNvPr id="326" name="Google Shape;326;p43"/>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327" name="Google Shape;327;p43"/>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Ramirez</a:t>
            </a:r>
            <a:endParaRPr>
              <a:solidFill>
                <a:srgbClr val="FFFFFF"/>
              </a:solidFill>
              <a:latin typeface="Inter Tight"/>
              <a:ea typeface="Inter Tight"/>
              <a:cs typeface="Inter Tight"/>
              <a:sym typeface="Inter T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4"/>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Proposed Solution</a:t>
            </a:r>
            <a:endParaRPr/>
          </a:p>
        </p:txBody>
      </p:sp>
      <p:sp>
        <p:nvSpPr>
          <p:cNvPr id="333" name="Google Shape;333;p44"/>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Split into 4 sub-groups:</a:t>
            </a:r>
            <a:endParaRPr b="1" sz="1500"/>
          </a:p>
          <a:p>
            <a:pPr indent="-323850" lvl="0" marL="457200" rtl="0" algn="l">
              <a:spcBef>
                <a:spcPts val="0"/>
              </a:spcBef>
              <a:spcAft>
                <a:spcPts val="0"/>
              </a:spcAft>
              <a:buSzPts val="1500"/>
              <a:buAutoNum type="arabicParenR"/>
            </a:pPr>
            <a:r>
              <a:rPr lang="en" sz="1500"/>
              <a:t>Data Gathering</a:t>
            </a:r>
            <a:endParaRPr sz="1500"/>
          </a:p>
          <a:p>
            <a:pPr indent="-323850" lvl="0" marL="457200" rtl="0" algn="l">
              <a:spcBef>
                <a:spcPts val="0"/>
              </a:spcBef>
              <a:spcAft>
                <a:spcPts val="0"/>
              </a:spcAft>
              <a:buSzPts val="1500"/>
              <a:buAutoNum type="arabicParenR"/>
            </a:pPr>
            <a:r>
              <a:rPr lang="en" sz="1500"/>
              <a:t>Data Processing</a:t>
            </a:r>
            <a:endParaRPr sz="1500"/>
          </a:p>
          <a:p>
            <a:pPr indent="-323850" lvl="0" marL="457200" rtl="0" algn="l">
              <a:spcBef>
                <a:spcPts val="0"/>
              </a:spcBef>
              <a:spcAft>
                <a:spcPts val="0"/>
              </a:spcAft>
              <a:buSzPts val="1500"/>
              <a:buAutoNum type="arabicParenR"/>
            </a:pPr>
            <a:r>
              <a:rPr lang="en" sz="1500"/>
              <a:t>Data Storing </a:t>
            </a:r>
            <a:endParaRPr sz="1500"/>
          </a:p>
          <a:p>
            <a:pPr indent="-323850" lvl="0" marL="457200" rtl="0" algn="l">
              <a:spcBef>
                <a:spcPts val="0"/>
              </a:spcBef>
              <a:spcAft>
                <a:spcPts val="0"/>
              </a:spcAft>
              <a:buSzPts val="1500"/>
              <a:buAutoNum type="arabicParenR"/>
            </a:pPr>
            <a:r>
              <a:rPr lang="en" sz="1500"/>
              <a:t>Data Visualization</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Once every team completes their task we can combine all the scripts into one working system</a:t>
            </a:r>
            <a:endParaRPr sz="1500"/>
          </a:p>
          <a:p>
            <a:pPr indent="0" lvl="0" marL="0" rtl="0" algn="l">
              <a:spcBef>
                <a:spcPts val="0"/>
              </a:spcBef>
              <a:spcAft>
                <a:spcPts val="0"/>
              </a:spcAft>
              <a:buNone/>
            </a:pPr>
            <a:r>
              <a:t/>
            </a:r>
            <a:endParaRPr/>
          </a:p>
        </p:txBody>
      </p:sp>
      <p:pic>
        <p:nvPicPr>
          <p:cNvPr id="334" name="Google Shape;334;p44"/>
          <p:cNvPicPr preferRelativeResize="0"/>
          <p:nvPr/>
        </p:nvPicPr>
        <p:blipFill rotWithShape="1">
          <a:blip r:embed="rId3">
            <a:alphaModFix/>
          </a:blip>
          <a:srcRect b="36940" l="0" r="74334" t="37540"/>
          <a:stretch/>
        </p:blipFill>
        <p:spPr>
          <a:xfrm>
            <a:off x="8116700" y="324151"/>
            <a:ext cx="728758" cy="724575"/>
          </a:xfrm>
          <a:prstGeom prst="rect">
            <a:avLst/>
          </a:prstGeom>
          <a:noFill/>
          <a:ln>
            <a:noFill/>
          </a:ln>
        </p:spPr>
      </p:pic>
      <p:sp>
        <p:nvSpPr>
          <p:cNvPr id="335" name="Google Shape;335;p44"/>
          <p:cNvSpPr txBox="1"/>
          <p:nvPr/>
        </p:nvSpPr>
        <p:spPr>
          <a:xfrm>
            <a:off x="8026725" y="4545625"/>
            <a:ext cx="9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Inter Tight"/>
                <a:ea typeface="Inter Tight"/>
                <a:cs typeface="Inter Tight"/>
                <a:sym typeface="Inter Tight"/>
              </a:rPr>
              <a:t>Ramirez</a:t>
            </a:r>
            <a:endParaRPr>
              <a:solidFill>
                <a:srgbClr val="FFFFFF"/>
              </a:solidFill>
              <a:latin typeface="Inter Tight"/>
              <a:ea typeface="Inter Tight"/>
              <a:cs typeface="Inter Tight"/>
              <a:sym typeface="Inter Tight"/>
            </a:endParaRPr>
          </a:p>
        </p:txBody>
      </p:sp>
    </p:spTree>
  </p:cSld>
  <p:clrMapOvr>
    <a:masterClrMapping/>
  </p:clrMapOvr>
</p:sld>
</file>

<file path=ppt/theme/theme1.xml><?xml version="1.0" encoding="utf-8"?>
<a:theme xmlns:a="http://schemas.openxmlformats.org/drawingml/2006/main" xmlns:r="http://schemas.openxmlformats.org/officeDocument/2006/relationships" name="TLE for Astronomical Science by Slidesgo">
  <a:themeElements>
    <a:clrScheme name="Simple Light">
      <a:dk1>
        <a:srgbClr val="000000"/>
      </a:dk1>
      <a:lt1>
        <a:srgbClr val="F8F8F8"/>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8F8F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