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8" r:id="rId1"/>
    <p:sldMasterId id="2147483679" r:id="rId2"/>
  </p:sldMasterIdLst>
  <p:notesMasterIdLst>
    <p:notesMasterId r:id="rId34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9d37667ce4_6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9" name="Google Shape;259;g29d37667ce4_6_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200" dirty="0">
                <a:latin typeface="Calibri"/>
                <a:ea typeface="Calibri"/>
                <a:cs typeface="Calibri"/>
                <a:sym typeface="Calibri"/>
              </a:rPr>
              <a:t>Gabriel </a:t>
            </a:r>
            <a:endParaRPr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62597b309b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262597b309b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9d37667ce4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29d37667ce4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Isaac</a:t>
            </a: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9d37667ce4_6_6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Matthew Kim</a:t>
            </a:r>
            <a:endParaRPr/>
          </a:p>
        </p:txBody>
      </p:sp>
      <p:sp>
        <p:nvSpPr>
          <p:cNvPr id="342" name="Google Shape;342;g29d37667ce4_6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29d37667ce4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29d37667ce4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Matthew Kim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9d37667ce4_12_23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Daniel R</a:t>
            </a:r>
            <a:endParaRPr/>
          </a:p>
        </p:txBody>
      </p:sp>
      <p:sp>
        <p:nvSpPr>
          <p:cNvPr id="356" name="Google Shape;356;g29d37667ce4_12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9d37667ce4_6_7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Daniel R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3" name="Google Shape;363;g29d37667ce4_6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261e50335b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261e50335b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Daniel Castillo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29d37667ce4_6_7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75" name="Google Shape;375;g29d37667ce4_6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9ef017d9f4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29ef017d9f4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261e50335bd_5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261e50335bd_5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9d37667ce4_6_2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Gabriel</a:t>
            </a:r>
            <a:endParaRPr dirty="0"/>
          </a:p>
        </p:txBody>
      </p:sp>
      <p:sp>
        <p:nvSpPr>
          <p:cNvPr id="265" name="Google Shape;265;g29d37667ce4_6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29d37667ce4_6_9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500"/>
              <a:t>KOBE </a:t>
            </a:r>
            <a:endParaRPr sz="15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5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500"/>
              <a:t>The main purpose for having these two algorithms is for their fast and effective usages within their respective algorithms structures. </a:t>
            </a:r>
            <a:endParaRPr sz="1500"/>
          </a:p>
        </p:txBody>
      </p:sp>
      <p:sp>
        <p:nvSpPr>
          <p:cNvPr id="401" name="Google Shape;401;g29d37667ce4_6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29ee3e3692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29ee3e3692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29d37667ce4_6_10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dirty="0"/>
              <a:t>GABRIEL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 dirty="0">
                <a:solidFill>
                  <a:schemeClr val="dk1"/>
                </a:solidFill>
              </a:rPr>
              <a:t>Building type 1 for a house 2 for apartments 3 for offices style</a:t>
            </a:r>
            <a:endParaRPr sz="13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300" dirty="0">
                <a:solidFill>
                  <a:schemeClr val="dk1"/>
                </a:solidFill>
              </a:rPr>
              <a:t>By trying to combine these information type should show what the average usage of water is </a:t>
            </a:r>
            <a:endParaRPr sz="13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300" dirty="0">
                <a:solidFill>
                  <a:schemeClr val="dk1"/>
                </a:solidFill>
              </a:rPr>
              <a:t>AvgGal =TF/#people</a:t>
            </a:r>
            <a:endParaRPr sz="13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300" dirty="0">
                <a:solidFill>
                  <a:schemeClr val="dk1"/>
                </a:solidFill>
              </a:rPr>
              <a:t>Enum one=300 </a:t>
            </a:r>
            <a:endParaRPr sz="13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300" dirty="0">
                <a:solidFill>
                  <a:schemeClr val="dk1"/>
                </a:solidFill>
              </a:rPr>
              <a:t>If AvgGal &lt; one </a:t>
            </a:r>
            <a:br>
              <a:rPr lang="en" sz="1300" dirty="0">
                <a:solidFill>
                  <a:schemeClr val="dk1"/>
                </a:solidFill>
              </a:rPr>
            </a:br>
            <a:r>
              <a:rPr lang="en" sz="1300" dirty="0">
                <a:solidFill>
                  <a:schemeClr val="dk1"/>
                </a:solidFill>
              </a:rPr>
              <a:t>Low</a:t>
            </a:r>
            <a:endParaRPr sz="13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300" dirty="0">
                <a:solidFill>
                  <a:schemeClr val="dk1"/>
                </a:solidFill>
              </a:rPr>
              <a:t>High </a:t>
            </a:r>
            <a:endParaRPr sz="13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dirty="0">
                <a:solidFill>
                  <a:schemeClr val="dk1"/>
                </a:solidFill>
              </a:rPr>
              <a:t>AVG </a:t>
            </a:r>
            <a:endParaRPr sz="13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>
                <a:solidFill>
                  <a:schemeClr val="dk1"/>
                </a:solidFill>
              </a:rPr>
              <a:t>After creating usage category we will try to compile the risk factor  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>
                <a:solidFill>
                  <a:schemeClr val="dk1"/>
                </a:solidFill>
              </a:rPr>
              <a:t>With leakage TF and type  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>
                <a:solidFill>
                  <a:schemeClr val="dk1"/>
                </a:solidFill>
              </a:rPr>
              <a:t>(equation hasn't been made) but with it We can return a numerical value or categorical.</a:t>
            </a:r>
            <a:endParaRPr dirty="0"/>
          </a:p>
        </p:txBody>
      </p:sp>
      <p:sp>
        <p:nvSpPr>
          <p:cNvPr id="423" name="Google Shape;423;g29d37667ce4_6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29ee3e3692e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29ee3e3692e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29ee3e3692e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29ee3e3692e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261e50335bd_5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261e50335bd_5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johnathan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29d37667ce4_6_1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dirty="0"/>
              <a:t>Jonathan</a:t>
            </a:r>
            <a:endParaRPr dirty="0"/>
          </a:p>
        </p:txBody>
      </p:sp>
      <p:sp>
        <p:nvSpPr>
          <p:cNvPr id="457" name="Google Shape;457;g29d37667ce4_6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29ef53eb32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29ef53eb32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29d37667ce4_6_1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Jonathan</a:t>
            </a:r>
            <a:endParaRPr/>
          </a:p>
        </p:txBody>
      </p:sp>
      <p:sp>
        <p:nvSpPr>
          <p:cNvPr id="472" name="Google Shape;472;g29d37667ce4_6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29d37667ce4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29d37667ce4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Arron</a:t>
            </a: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61e50335bd_5_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Andres</a:t>
            </a:r>
            <a:endParaRPr dirty="0"/>
          </a:p>
        </p:txBody>
      </p:sp>
      <p:sp>
        <p:nvSpPr>
          <p:cNvPr id="275" name="Google Shape;275;g261e50335bd_5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29d37667ce4_6_12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dirty="0"/>
              <a:t>Jimmy Nguyen</a:t>
            </a:r>
            <a:endParaRPr dirty="0"/>
          </a:p>
        </p:txBody>
      </p:sp>
      <p:sp>
        <p:nvSpPr>
          <p:cNvPr id="485" name="Google Shape;485;g29d37667ce4_6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2a098838c79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dirty="0"/>
              <a:t>Jimmy Nguyen</a:t>
            </a:r>
            <a:endParaRPr dirty="0"/>
          </a:p>
        </p:txBody>
      </p:sp>
      <p:sp>
        <p:nvSpPr>
          <p:cNvPr id="492" name="Google Shape;492;g2a098838c7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61e50335bd_5_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dirty="0"/>
              <a:t>Andres</a:t>
            </a:r>
            <a:endParaRPr dirty="0"/>
          </a:p>
        </p:txBody>
      </p:sp>
      <p:sp>
        <p:nvSpPr>
          <p:cNvPr id="284" name="Google Shape;284;g261e50335bd_5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9d37667ce4_6_3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dirty="0"/>
              <a:t>Andres</a:t>
            </a:r>
            <a:endParaRPr dirty="0"/>
          </a:p>
        </p:txBody>
      </p:sp>
      <p:sp>
        <p:nvSpPr>
          <p:cNvPr id="294" name="Google Shape;294;g29d37667ce4_6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61e50335bd_5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261e50335bd_5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61e50335bd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261e50335bd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29d37667ce4_6_4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dirty="0"/>
              <a:t>Isaac</a:t>
            </a:r>
            <a:endParaRPr dirty="0"/>
          </a:p>
        </p:txBody>
      </p:sp>
      <p:sp>
        <p:nvSpPr>
          <p:cNvPr id="316" name="Google Shape;316;g29d37667ce4_6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61e50335bd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261e50335bd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 type="title">
  <p:cSld name="TITL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 descr="Picture 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509" y="4720046"/>
            <a:ext cx="320287" cy="340981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/>
        </p:nvSpPr>
        <p:spPr>
          <a:xfrm>
            <a:off x="402969" y="4806163"/>
            <a:ext cx="2581893" cy="165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CAL STATE LA </a:t>
            </a:r>
            <a:r>
              <a:rPr lang="en" sz="600" b="0" i="0" u="none" strike="noStrike" cap="none">
                <a:solidFill>
                  <a:srgbClr val="FCC90A"/>
                </a:solidFill>
                <a:latin typeface="Arial"/>
                <a:ea typeface="Arial"/>
                <a:cs typeface="Arial"/>
                <a:sym typeface="Arial"/>
              </a:rPr>
              <a:t> |   </a:t>
            </a:r>
            <a:r>
              <a:rPr lang="en"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Department of Computer Science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1136194" y="2318983"/>
            <a:ext cx="5654751" cy="552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1136194" y="2894945"/>
            <a:ext cx="5654751" cy="1314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A4F55"/>
              </a:buClr>
              <a:buSzPts val="1700"/>
              <a:buFont typeface="Arial"/>
              <a:buNone/>
              <a:defRPr>
                <a:solidFill>
                  <a:srgbClr val="4A4F55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A4F55"/>
              </a:buClr>
              <a:buSzPts val="1700"/>
              <a:buFont typeface="Arial"/>
              <a:buNone/>
              <a:defRPr>
                <a:solidFill>
                  <a:srgbClr val="4A4F55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A4F55"/>
              </a:buClr>
              <a:buSzPts val="1700"/>
              <a:buFont typeface="Arial"/>
              <a:buNone/>
              <a:defRPr>
                <a:solidFill>
                  <a:srgbClr val="4A4F55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A4F55"/>
              </a:buClr>
              <a:buSzPts val="1700"/>
              <a:buFont typeface="Arial"/>
              <a:buNone/>
              <a:defRPr>
                <a:solidFill>
                  <a:srgbClr val="4A4F55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A4F55"/>
              </a:buClr>
              <a:buSzPts val="1700"/>
              <a:buFont typeface="Arial"/>
              <a:buNone/>
              <a:defRPr>
                <a:solidFill>
                  <a:srgbClr val="4A4F55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ldNum" idx="12"/>
          </p:nvPr>
        </p:nvSpPr>
        <p:spPr>
          <a:xfrm>
            <a:off x="8923997" y="4903621"/>
            <a:ext cx="220003" cy="205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6" name="Google Shape;66;p14" descr="Picture 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1262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 descr="Picture 5"/>
          <p:cNvPicPr preferRelativeResize="0"/>
          <p:nvPr/>
        </p:nvPicPr>
        <p:blipFill rotWithShape="1">
          <a:blip r:embed="rId4">
            <a:alphaModFix/>
          </a:blip>
          <a:srcRect b="6847"/>
          <a:stretch/>
        </p:blipFill>
        <p:spPr>
          <a:xfrm>
            <a:off x="299504" y="184148"/>
            <a:ext cx="1819687" cy="1937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 descr="Picture 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96677" y="934104"/>
            <a:ext cx="6928451" cy="538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 descr="Picture 21"/>
          <p:cNvPicPr preferRelativeResize="0"/>
          <p:nvPr/>
        </p:nvPicPr>
        <p:blipFill rotWithShape="1">
          <a:blip r:embed="rId6">
            <a:alphaModFix amt="12000"/>
          </a:blip>
          <a:srcRect l="4752" t="1940" b="51083"/>
          <a:stretch/>
        </p:blipFill>
        <p:spPr>
          <a:xfrm>
            <a:off x="6864095" y="1829520"/>
            <a:ext cx="1832859" cy="33139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Slide" type="tx">
  <p:cSld name="TITLE_AND_BOD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5" descr="Picture 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509" y="4720046"/>
            <a:ext cx="320287" cy="340981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/>
          <p:nvPr/>
        </p:nvSpPr>
        <p:spPr>
          <a:xfrm>
            <a:off x="402969" y="4806163"/>
            <a:ext cx="2581893" cy="165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CAL STATE LA </a:t>
            </a:r>
            <a:r>
              <a:rPr lang="en" sz="600" b="0" i="0" u="none" strike="noStrike" cap="none">
                <a:solidFill>
                  <a:srgbClr val="FCC90A"/>
                </a:solidFill>
                <a:latin typeface="Arial"/>
                <a:ea typeface="Arial"/>
                <a:cs typeface="Arial"/>
                <a:sym typeface="Arial"/>
              </a:rPr>
              <a:t> |   </a:t>
            </a:r>
            <a:r>
              <a:rPr lang="en"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Department of Computer Science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15"/>
          <p:cNvSpPr/>
          <p:nvPr/>
        </p:nvSpPr>
        <p:spPr>
          <a:xfrm>
            <a:off x="4683759" y="0"/>
            <a:ext cx="4460241" cy="5134496"/>
          </a:xfrm>
          <a:prstGeom prst="rect">
            <a:avLst/>
          </a:prstGeom>
          <a:solidFill>
            <a:srgbClr val="272324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" name="Google Shape;74;p15" descr="Picture 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76602" y="556527"/>
            <a:ext cx="4167398" cy="4586973"/>
          </a:xfrm>
          <a:prstGeom prst="rect">
            <a:avLst/>
          </a:prstGeom>
          <a:noFill/>
          <a:ln>
            <a:noFill/>
          </a:ln>
          <a:effectLst>
            <a:outerShdw rotWithShape="0">
              <a:srgbClr val="000000">
                <a:alpha val="41960"/>
              </a:srgbClr>
            </a:outerShdw>
          </a:effectLst>
        </p:spPr>
      </p:pic>
      <p:sp>
        <p:nvSpPr>
          <p:cNvPr id="75" name="Google Shape;75;p15"/>
          <p:cNvSpPr txBox="1">
            <a:spLocks noGrp="1"/>
          </p:cNvSpPr>
          <p:nvPr>
            <p:ph type="sldNum" idx="12"/>
          </p:nvPr>
        </p:nvSpPr>
        <p:spPr>
          <a:xfrm>
            <a:off x="8923997" y="4903621"/>
            <a:ext cx="220003" cy="205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1"/>
          </p:nvPr>
        </p:nvSpPr>
        <p:spPr>
          <a:xfrm>
            <a:off x="318901" y="1224321"/>
            <a:ext cx="4009260" cy="1314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A4F55"/>
              </a:buClr>
              <a:buSzPts val="1700"/>
              <a:buFont typeface="Arial"/>
              <a:buNone/>
              <a:defRPr>
                <a:solidFill>
                  <a:srgbClr val="4A4F55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A4F55"/>
              </a:buClr>
              <a:buSzPts val="1700"/>
              <a:buFont typeface="Arial"/>
              <a:buNone/>
              <a:defRPr>
                <a:solidFill>
                  <a:srgbClr val="4A4F55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A4F55"/>
              </a:buClr>
              <a:buSzPts val="1700"/>
              <a:buFont typeface="Arial"/>
              <a:buNone/>
              <a:defRPr>
                <a:solidFill>
                  <a:srgbClr val="4A4F55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A4F55"/>
              </a:buClr>
              <a:buSzPts val="1700"/>
              <a:buFont typeface="Arial"/>
              <a:buNone/>
              <a:defRPr>
                <a:solidFill>
                  <a:srgbClr val="4A4F55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A4F55"/>
              </a:buClr>
              <a:buSzPts val="1700"/>
              <a:buFont typeface="Arial"/>
              <a:buNone/>
              <a:defRPr>
                <a:solidFill>
                  <a:srgbClr val="4A4F55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7" name="Google Shape;77;p15" descr="Picture 15"/>
          <p:cNvPicPr preferRelativeResize="0"/>
          <p:nvPr/>
        </p:nvPicPr>
        <p:blipFill rotWithShape="1">
          <a:blip r:embed="rId4">
            <a:alphaModFix/>
          </a:blip>
          <a:srcRect b="6847"/>
          <a:stretch/>
        </p:blipFill>
        <p:spPr>
          <a:xfrm>
            <a:off x="7713518" y="2761"/>
            <a:ext cx="1407333" cy="1498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 descr="Picture 18"/>
          <p:cNvPicPr preferRelativeResize="0"/>
          <p:nvPr/>
        </p:nvPicPr>
        <p:blipFill rotWithShape="1">
          <a:blip r:embed="rId5">
            <a:alphaModFix/>
          </a:blip>
          <a:srcRect b="19853"/>
          <a:stretch/>
        </p:blipFill>
        <p:spPr>
          <a:xfrm>
            <a:off x="4840585" y="2791962"/>
            <a:ext cx="818535" cy="2200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 descr="Picture 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06209" y="1407073"/>
            <a:ext cx="1332109" cy="877806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228600" y="170260"/>
            <a:ext cx="8769096" cy="857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>
  <p:cSld name="1_Title and Conten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6" descr="Picture 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509" y="4720046"/>
            <a:ext cx="320287" cy="340981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 txBox="1"/>
          <p:nvPr/>
        </p:nvSpPr>
        <p:spPr>
          <a:xfrm>
            <a:off x="402969" y="4806163"/>
            <a:ext cx="2581893" cy="165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CAL STATE LA </a:t>
            </a:r>
            <a:r>
              <a:rPr lang="en" sz="600" b="0" i="0" u="none" strike="noStrike" cap="none">
                <a:solidFill>
                  <a:srgbClr val="FCC90A"/>
                </a:solidFill>
                <a:latin typeface="Arial"/>
                <a:ea typeface="Arial"/>
                <a:cs typeface="Arial"/>
                <a:sym typeface="Arial"/>
              </a:rPr>
              <a:t> |   </a:t>
            </a:r>
            <a:r>
              <a:rPr lang="en"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Department of Computer Science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xfrm>
            <a:off x="536408" y="237636"/>
            <a:ext cx="8140628" cy="857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1"/>
          </p:nvPr>
        </p:nvSpPr>
        <p:spPr>
          <a:xfrm>
            <a:off x="536408" y="1177747"/>
            <a:ext cx="8140628" cy="3394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6" name="Google Shape;86;p16" descr="Picture 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876602" cy="7642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7" name="Google Shape;87;p16"/>
          <p:cNvGrpSpPr/>
          <p:nvPr/>
        </p:nvGrpSpPr>
        <p:grpSpPr>
          <a:xfrm>
            <a:off x="182342" y="104247"/>
            <a:ext cx="570012" cy="4473698"/>
            <a:chOff x="0" y="-1"/>
            <a:chExt cx="570007" cy="4473698"/>
          </a:xfrm>
        </p:grpSpPr>
        <p:pic>
          <p:nvPicPr>
            <p:cNvPr id="88" name="Google Shape;88;p16" descr="Picture 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-1"/>
              <a:ext cx="570007" cy="5385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" name="Google Shape;89;p16"/>
            <p:cNvSpPr/>
            <p:nvPr/>
          </p:nvSpPr>
          <p:spPr>
            <a:xfrm rot="5400000">
              <a:off x="-1984249" y="2434583"/>
              <a:ext cx="4023362" cy="54865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0" name="Google Shape;90;p16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Section Header">
  <p:cSld name="2_Section Header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7" descr="Picture 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509" y="4720046"/>
            <a:ext cx="320287" cy="340981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7"/>
          <p:cNvSpPr txBox="1"/>
          <p:nvPr/>
        </p:nvSpPr>
        <p:spPr>
          <a:xfrm>
            <a:off x="402969" y="4806163"/>
            <a:ext cx="2581893" cy="165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CAL STATE LA </a:t>
            </a:r>
            <a:r>
              <a:rPr lang="en" sz="600" b="0" i="0" u="none" strike="noStrike" cap="none">
                <a:solidFill>
                  <a:srgbClr val="FCC90A"/>
                </a:solidFill>
                <a:latin typeface="Arial"/>
                <a:ea typeface="Arial"/>
                <a:cs typeface="Arial"/>
                <a:sym typeface="Arial"/>
              </a:rPr>
              <a:t> |   </a:t>
            </a:r>
            <a:r>
              <a:rPr lang="en"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Department of Computer Science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" name="Google Shape;94;p17" descr="Picture 6"/>
          <p:cNvPicPr preferRelativeResize="0"/>
          <p:nvPr/>
        </p:nvPicPr>
        <p:blipFill rotWithShape="1">
          <a:blip r:embed="rId3">
            <a:alphaModFix/>
          </a:blip>
          <a:srcRect l="2193" t="295" r="2531"/>
          <a:stretch/>
        </p:blipFill>
        <p:spPr>
          <a:xfrm>
            <a:off x="1793311" y="0"/>
            <a:ext cx="7350690" cy="51283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5" name="Google Shape;95;p17"/>
          <p:cNvGrpSpPr/>
          <p:nvPr/>
        </p:nvGrpSpPr>
        <p:grpSpPr>
          <a:xfrm>
            <a:off x="439198" y="0"/>
            <a:ext cx="6377355" cy="5154358"/>
            <a:chOff x="-1" y="-1"/>
            <a:chExt cx="6377355" cy="5154357"/>
          </a:xfrm>
        </p:grpSpPr>
        <p:sp>
          <p:nvSpPr>
            <p:cNvPr id="96" name="Google Shape;96;p17"/>
            <p:cNvSpPr/>
            <p:nvPr/>
          </p:nvSpPr>
          <p:spPr>
            <a:xfrm>
              <a:off x="-1" y="0"/>
              <a:ext cx="3059878" cy="51471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17"/>
            <p:cNvSpPr/>
            <p:nvPr/>
          </p:nvSpPr>
          <p:spPr>
            <a:xfrm rot="5400000">
              <a:off x="2141436" y="918439"/>
              <a:ext cx="5154357" cy="331747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" name="Google Shape;98;p17"/>
          <p:cNvGrpSpPr/>
          <p:nvPr/>
        </p:nvGrpSpPr>
        <p:grpSpPr>
          <a:xfrm>
            <a:off x="-80649" y="-6"/>
            <a:ext cx="6377355" cy="5156082"/>
            <a:chOff x="-1" y="0"/>
            <a:chExt cx="6377355" cy="5156081"/>
          </a:xfrm>
        </p:grpSpPr>
        <p:sp>
          <p:nvSpPr>
            <p:cNvPr id="99" name="Google Shape;99;p17"/>
            <p:cNvSpPr/>
            <p:nvPr/>
          </p:nvSpPr>
          <p:spPr>
            <a:xfrm>
              <a:off x="-1" y="0"/>
              <a:ext cx="3059878" cy="51488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17"/>
            <p:cNvSpPr/>
            <p:nvPr/>
          </p:nvSpPr>
          <p:spPr>
            <a:xfrm rot="5400000">
              <a:off x="2140574" y="919301"/>
              <a:ext cx="5156081" cy="331747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1" name="Google Shape;101;p17"/>
          <p:cNvSpPr/>
          <p:nvPr/>
        </p:nvSpPr>
        <p:spPr>
          <a:xfrm rot="1956373">
            <a:off x="4575728" y="1038849"/>
            <a:ext cx="133536" cy="451425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180" y="630"/>
                </a:moveTo>
                <a:lnTo>
                  <a:pt x="20120" y="0"/>
                </a:lnTo>
                <a:cubicBezTo>
                  <a:pt x="20613" y="7044"/>
                  <a:pt x="21106" y="14087"/>
                  <a:pt x="21600" y="21131"/>
                </a:cubicBezTo>
                <a:lnTo>
                  <a:pt x="0" y="21600"/>
                </a:lnTo>
                <a:cubicBezTo>
                  <a:pt x="915" y="14766"/>
                  <a:pt x="266" y="7463"/>
                  <a:pt x="1180" y="630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17"/>
          <p:cNvSpPr txBox="1">
            <a:spLocks noGrp="1"/>
          </p:cNvSpPr>
          <p:nvPr>
            <p:ph type="title"/>
          </p:nvPr>
        </p:nvSpPr>
        <p:spPr>
          <a:xfrm>
            <a:off x="601358" y="470882"/>
            <a:ext cx="3592513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body" idx="1"/>
          </p:nvPr>
        </p:nvSpPr>
        <p:spPr>
          <a:xfrm>
            <a:off x="601358" y="1492437"/>
            <a:ext cx="3592513" cy="344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A4F55"/>
              </a:buClr>
              <a:buSzPts val="1500"/>
              <a:buFont typeface="Arial"/>
              <a:buNone/>
              <a:defRPr sz="1500">
                <a:solidFill>
                  <a:srgbClr val="4A4F55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A4F55"/>
              </a:buClr>
              <a:buSzPts val="1500"/>
              <a:buFont typeface="Arial"/>
              <a:buNone/>
              <a:defRPr sz="1500">
                <a:solidFill>
                  <a:srgbClr val="4A4F55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A4F55"/>
              </a:buClr>
              <a:buSzPts val="1500"/>
              <a:buFont typeface="Arial"/>
              <a:buNone/>
              <a:defRPr sz="1500">
                <a:solidFill>
                  <a:srgbClr val="4A4F55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A4F55"/>
              </a:buClr>
              <a:buSzPts val="1500"/>
              <a:buFont typeface="Arial"/>
              <a:buNone/>
              <a:defRPr sz="1500">
                <a:solidFill>
                  <a:srgbClr val="4A4F55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A4F55"/>
              </a:buClr>
              <a:buSzPts val="1500"/>
              <a:buFont typeface="Arial"/>
              <a:buNone/>
              <a:defRPr sz="1500">
                <a:solidFill>
                  <a:srgbClr val="4A4F55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sldNum" idx="12"/>
          </p:nvPr>
        </p:nvSpPr>
        <p:spPr>
          <a:xfrm>
            <a:off x="8889161" y="4860076"/>
            <a:ext cx="220004" cy="205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6_Section Header">
  <p:cSld name="6_Section Header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8" descr="Picture 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509" y="4720046"/>
            <a:ext cx="320287" cy="340981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8"/>
          <p:cNvSpPr txBox="1"/>
          <p:nvPr/>
        </p:nvSpPr>
        <p:spPr>
          <a:xfrm>
            <a:off x="402969" y="4806163"/>
            <a:ext cx="2581893" cy="165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CAL STATE LA </a:t>
            </a:r>
            <a:r>
              <a:rPr lang="en" sz="600" b="0" i="0" u="none" strike="noStrike" cap="none">
                <a:solidFill>
                  <a:srgbClr val="FCC90A"/>
                </a:solidFill>
                <a:latin typeface="Arial"/>
                <a:ea typeface="Arial"/>
                <a:cs typeface="Arial"/>
                <a:sym typeface="Arial"/>
              </a:rPr>
              <a:t> |   </a:t>
            </a:r>
            <a:r>
              <a:rPr lang="en"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Department of Computer Science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" name="Google Shape;108;p18" descr="Picture 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07448" y="0"/>
            <a:ext cx="4536552" cy="512535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8"/>
          <p:cNvSpPr txBox="1">
            <a:spLocks noGrp="1"/>
          </p:cNvSpPr>
          <p:nvPr>
            <p:ph type="title"/>
          </p:nvPr>
        </p:nvSpPr>
        <p:spPr>
          <a:xfrm>
            <a:off x="512001" y="644503"/>
            <a:ext cx="3592513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8"/>
          <p:cNvSpPr txBox="1">
            <a:spLocks noGrp="1"/>
          </p:cNvSpPr>
          <p:nvPr>
            <p:ph type="body" idx="1"/>
          </p:nvPr>
        </p:nvSpPr>
        <p:spPr>
          <a:xfrm>
            <a:off x="512001" y="1666058"/>
            <a:ext cx="3592513" cy="344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A4F55"/>
              </a:buClr>
              <a:buSzPts val="1500"/>
              <a:buFont typeface="Arial"/>
              <a:buNone/>
              <a:defRPr sz="1500">
                <a:solidFill>
                  <a:srgbClr val="4A4F55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A4F55"/>
              </a:buClr>
              <a:buSzPts val="1500"/>
              <a:buFont typeface="Arial"/>
              <a:buNone/>
              <a:defRPr sz="1500">
                <a:solidFill>
                  <a:srgbClr val="4A4F55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A4F55"/>
              </a:buClr>
              <a:buSzPts val="1500"/>
              <a:buFont typeface="Arial"/>
              <a:buNone/>
              <a:defRPr sz="1500">
                <a:solidFill>
                  <a:srgbClr val="4A4F55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A4F55"/>
              </a:buClr>
              <a:buSzPts val="1500"/>
              <a:buFont typeface="Arial"/>
              <a:buNone/>
              <a:defRPr sz="1500">
                <a:solidFill>
                  <a:srgbClr val="4A4F55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A4F55"/>
              </a:buClr>
              <a:buSzPts val="1500"/>
              <a:buFont typeface="Arial"/>
              <a:buNone/>
              <a:defRPr sz="1500">
                <a:solidFill>
                  <a:srgbClr val="4A4F55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18"/>
          <p:cNvSpPr txBox="1">
            <a:spLocks noGrp="1"/>
          </p:cNvSpPr>
          <p:nvPr>
            <p:ph type="sldNum" idx="12"/>
          </p:nvPr>
        </p:nvSpPr>
        <p:spPr>
          <a:xfrm>
            <a:off x="8889161" y="4860076"/>
            <a:ext cx="220004" cy="205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2" name="Google Shape;112;p18"/>
          <p:cNvSpPr/>
          <p:nvPr/>
        </p:nvSpPr>
        <p:spPr>
          <a:xfrm flipH="1">
            <a:off x="4607449" y="729324"/>
            <a:ext cx="147431" cy="4414177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559" y="634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ubicBezTo>
                  <a:pt x="853" y="14611"/>
                  <a:pt x="1706" y="7623"/>
                  <a:pt x="2559" y="634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llumn Content">
  <p:cSld name="Two Collumn Conten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9" descr="Picture 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509" y="4720046"/>
            <a:ext cx="320287" cy="34098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9"/>
          <p:cNvSpPr txBox="1"/>
          <p:nvPr/>
        </p:nvSpPr>
        <p:spPr>
          <a:xfrm>
            <a:off x="402969" y="4806163"/>
            <a:ext cx="2581893" cy="165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CAL STATE LA </a:t>
            </a:r>
            <a:r>
              <a:rPr lang="en" sz="600" b="0" i="0" u="none" strike="noStrike" cap="none">
                <a:solidFill>
                  <a:srgbClr val="FCC90A"/>
                </a:solidFill>
                <a:latin typeface="Arial"/>
                <a:ea typeface="Arial"/>
                <a:cs typeface="Arial"/>
                <a:sym typeface="Arial"/>
              </a:rPr>
              <a:t> |   </a:t>
            </a:r>
            <a:r>
              <a:rPr lang="en"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Department of Computer Science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19"/>
          <p:cNvSpPr txBox="1">
            <a:spLocks noGrp="1"/>
          </p:cNvSpPr>
          <p:nvPr>
            <p:ph type="body" idx="1"/>
          </p:nvPr>
        </p:nvSpPr>
        <p:spPr>
          <a:xfrm>
            <a:off x="536408" y="1200150"/>
            <a:ext cx="3959393" cy="3394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/>
            </a:lvl1pPr>
            <a:lvl2pPr marL="914400" lvl="1" indent="-3619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/>
            </a:lvl2pPr>
            <a:lvl3pPr marL="1371600" lvl="2" indent="-3619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o"/>
              <a:defRPr sz="2100"/>
            </a:lvl3pPr>
            <a:lvl4pPr marL="1828800" lvl="3" indent="-3619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–"/>
              <a:defRPr sz="2100"/>
            </a:lvl4pPr>
            <a:lvl5pPr marL="2286000" lvl="4" indent="-3619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»"/>
              <a:defRPr sz="2100"/>
            </a:lvl5pPr>
            <a:lvl6pPr marL="2743200" lvl="5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19"/>
          <p:cNvSpPr txBox="1">
            <a:spLocks noGrp="1"/>
          </p:cNvSpPr>
          <p:nvPr>
            <p:ph type="sldNum" idx="12"/>
          </p:nvPr>
        </p:nvSpPr>
        <p:spPr>
          <a:xfrm>
            <a:off x="8889161" y="4860076"/>
            <a:ext cx="220004" cy="205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8" name="Google Shape;118;p19"/>
          <p:cNvSpPr txBox="1">
            <a:spLocks noGrp="1"/>
          </p:cNvSpPr>
          <p:nvPr>
            <p:ph type="title"/>
          </p:nvPr>
        </p:nvSpPr>
        <p:spPr>
          <a:xfrm>
            <a:off x="536408" y="237636"/>
            <a:ext cx="8140628" cy="857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119" name="Google Shape;119;p19" descr="Picture 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876602" cy="7642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0" name="Google Shape;120;p19"/>
          <p:cNvGrpSpPr/>
          <p:nvPr/>
        </p:nvGrpSpPr>
        <p:grpSpPr>
          <a:xfrm>
            <a:off x="182342" y="104247"/>
            <a:ext cx="570012" cy="4473698"/>
            <a:chOff x="0" y="-1"/>
            <a:chExt cx="570007" cy="4473698"/>
          </a:xfrm>
        </p:grpSpPr>
        <p:pic>
          <p:nvPicPr>
            <p:cNvPr id="121" name="Google Shape;121;p19" descr="Picture 1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-1"/>
              <a:ext cx="570007" cy="5385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2" name="Google Shape;122;p19"/>
            <p:cNvSpPr/>
            <p:nvPr/>
          </p:nvSpPr>
          <p:spPr>
            <a:xfrm rot="5400000">
              <a:off x="-1984249" y="2434583"/>
              <a:ext cx="4023362" cy="54865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_Title Slide">
  <p:cSld name="5_Title Slide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0" descr="Picture 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509" y="4720046"/>
            <a:ext cx="320287" cy="340981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0"/>
          <p:cNvSpPr txBox="1"/>
          <p:nvPr/>
        </p:nvSpPr>
        <p:spPr>
          <a:xfrm>
            <a:off x="402969" y="4806163"/>
            <a:ext cx="2581893" cy="165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CAL STATE LA </a:t>
            </a:r>
            <a:r>
              <a:rPr lang="en" sz="600" b="0" i="0" u="none" strike="noStrike" cap="none">
                <a:solidFill>
                  <a:srgbClr val="FCC90A"/>
                </a:solidFill>
                <a:latin typeface="Arial"/>
                <a:ea typeface="Arial"/>
                <a:cs typeface="Arial"/>
                <a:sym typeface="Arial"/>
              </a:rPr>
              <a:t> |   </a:t>
            </a:r>
            <a:r>
              <a:rPr lang="en"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Department of Computer Science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20"/>
          <p:cNvSpPr/>
          <p:nvPr/>
        </p:nvSpPr>
        <p:spPr>
          <a:xfrm>
            <a:off x="5332352" y="9004"/>
            <a:ext cx="3788498" cy="5134496"/>
          </a:xfrm>
          <a:prstGeom prst="rect">
            <a:avLst/>
          </a:prstGeom>
          <a:solidFill>
            <a:srgbClr val="272324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" name="Google Shape;127;p20" descr="Picture 7"/>
          <p:cNvPicPr preferRelativeResize="0"/>
          <p:nvPr/>
        </p:nvPicPr>
        <p:blipFill rotWithShape="1">
          <a:blip r:embed="rId3">
            <a:alphaModFix/>
          </a:blip>
          <a:srcRect r="16118"/>
          <a:stretch/>
        </p:blipFill>
        <p:spPr>
          <a:xfrm>
            <a:off x="5625196" y="556527"/>
            <a:ext cx="3495656" cy="4586973"/>
          </a:xfrm>
          <a:prstGeom prst="rect">
            <a:avLst/>
          </a:prstGeom>
          <a:noFill/>
          <a:ln>
            <a:noFill/>
          </a:ln>
          <a:effectLst>
            <a:outerShdw rotWithShape="0">
              <a:srgbClr val="000000">
                <a:alpha val="41960"/>
              </a:srgbClr>
            </a:outerShdw>
          </a:effectLst>
        </p:spPr>
      </p:pic>
      <p:sp>
        <p:nvSpPr>
          <p:cNvPr id="128" name="Google Shape;128;p20"/>
          <p:cNvSpPr txBox="1">
            <a:spLocks noGrp="1"/>
          </p:cNvSpPr>
          <p:nvPr>
            <p:ph type="sldNum" idx="12"/>
          </p:nvPr>
        </p:nvSpPr>
        <p:spPr>
          <a:xfrm>
            <a:off x="8923997" y="4903621"/>
            <a:ext cx="220003" cy="205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body" idx="1"/>
          </p:nvPr>
        </p:nvSpPr>
        <p:spPr>
          <a:xfrm>
            <a:off x="318901" y="1224321"/>
            <a:ext cx="4009260" cy="1314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A4F55"/>
              </a:buClr>
              <a:buSzPts val="1700"/>
              <a:buFont typeface="Arial"/>
              <a:buNone/>
              <a:defRPr>
                <a:solidFill>
                  <a:srgbClr val="4A4F55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A4F55"/>
              </a:buClr>
              <a:buSzPts val="1700"/>
              <a:buFont typeface="Arial"/>
              <a:buNone/>
              <a:defRPr>
                <a:solidFill>
                  <a:srgbClr val="4A4F55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A4F55"/>
              </a:buClr>
              <a:buSzPts val="1700"/>
              <a:buFont typeface="Arial"/>
              <a:buNone/>
              <a:defRPr>
                <a:solidFill>
                  <a:srgbClr val="4A4F55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A4F55"/>
              </a:buClr>
              <a:buSzPts val="1700"/>
              <a:buFont typeface="Arial"/>
              <a:buNone/>
              <a:defRPr>
                <a:solidFill>
                  <a:srgbClr val="4A4F55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A4F55"/>
              </a:buClr>
              <a:buSzPts val="1700"/>
              <a:buFont typeface="Arial"/>
              <a:buNone/>
              <a:defRPr>
                <a:solidFill>
                  <a:srgbClr val="4A4F55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30" name="Google Shape;130;p20" descr="Picture 15"/>
          <p:cNvPicPr preferRelativeResize="0"/>
          <p:nvPr/>
        </p:nvPicPr>
        <p:blipFill rotWithShape="1">
          <a:blip r:embed="rId4">
            <a:alphaModFix/>
          </a:blip>
          <a:srcRect b="6847"/>
          <a:stretch/>
        </p:blipFill>
        <p:spPr>
          <a:xfrm>
            <a:off x="7713518" y="2761"/>
            <a:ext cx="1407333" cy="1498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0" descr="Picture 18"/>
          <p:cNvPicPr preferRelativeResize="0"/>
          <p:nvPr/>
        </p:nvPicPr>
        <p:blipFill rotWithShape="1">
          <a:blip r:embed="rId5">
            <a:alphaModFix/>
          </a:blip>
          <a:srcRect b="19853"/>
          <a:stretch/>
        </p:blipFill>
        <p:spPr>
          <a:xfrm>
            <a:off x="5489178" y="2791962"/>
            <a:ext cx="818535" cy="2200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0" descr="Picture 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54802" y="1407073"/>
            <a:ext cx="1332109" cy="877806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0"/>
          <p:cNvSpPr txBox="1">
            <a:spLocks noGrp="1"/>
          </p:cNvSpPr>
          <p:nvPr>
            <p:ph type="title"/>
          </p:nvPr>
        </p:nvSpPr>
        <p:spPr>
          <a:xfrm>
            <a:off x="228600" y="170260"/>
            <a:ext cx="8769096" cy="857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Title Slide">
  <p:cSld name="3_Title Slide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1" descr="Picture 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509" y="4720046"/>
            <a:ext cx="320287" cy="340981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1"/>
          <p:cNvSpPr txBox="1"/>
          <p:nvPr/>
        </p:nvSpPr>
        <p:spPr>
          <a:xfrm>
            <a:off x="402969" y="4806163"/>
            <a:ext cx="2581893" cy="165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CAL STATE LA </a:t>
            </a:r>
            <a:r>
              <a:rPr lang="en" sz="600" b="0" i="0" u="none" strike="noStrike" cap="none">
                <a:solidFill>
                  <a:srgbClr val="FCC90A"/>
                </a:solidFill>
                <a:latin typeface="Arial"/>
                <a:ea typeface="Arial"/>
                <a:cs typeface="Arial"/>
                <a:sym typeface="Arial"/>
              </a:rPr>
              <a:t> |   </a:t>
            </a:r>
            <a:r>
              <a:rPr lang="en"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Department of Computer Science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21"/>
          <p:cNvSpPr/>
          <p:nvPr/>
        </p:nvSpPr>
        <p:spPr>
          <a:xfrm>
            <a:off x="4683759" y="9004"/>
            <a:ext cx="4460241" cy="5134496"/>
          </a:xfrm>
          <a:prstGeom prst="rect">
            <a:avLst/>
          </a:prstGeom>
          <a:solidFill>
            <a:srgbClr val="272324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21"/>
          <p:cNvSpPr txBox="1">
            <a:spLocks noGrp="1"/>
          </p:cNvSpPr>
          <p:nvPr>
            <p:ph type="sldNum" idx="12"/>
          </p:nvPr>
        </p:nvSpPr>
        <p:spPr>
          <a:xfrm>
            <a:off x="8923997" y="4903621"/>
            <a:ext cx="220003" cy="205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body" idx="1"/>
          </p:nvPr>
        </p:nvSpPr>
        <p:spPr>
          <a:xfrm>
            <a:off x="318901" y="1224321"/>
            <a:ext cx="4009260" cy="1314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A4F55"/>
              </a:buClr>
              <a:buSzPts val="1700"/>
              <a:buFont typeface="Arial"/>
              <a:buNone/>
              <a:defRPr>
                <a:solidFill>
                  <a:srgbClr val="4A4F55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A4F55"/>
              </a:buClr>
              <a:buSzPts val="1700"/>
              <a:buFont typeface="Arial"/>
              <a:buNone/>
              <a:defRPr>
                <a:solidFill>
                  <a:srgbClr val="4A4F55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A4F55"/>
              </a:buClr>
              <a:buSzPts val="1700"/>
              <a:buFont typeface="Arial"/>
              <a:buNone/>
              <a:defRPr>
                <a:solidFill>
                  <a:srgbClr val="4A4F55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A4F55"/>
              </a:buClr>
              <a:buSzPts val="1700"/>
              <a:buFont typeface="Arial"/>
              <a:buNone/>
              <a:defRPr>
                <a:solidFill>
                  <a:srgbClr val="4A4F55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A4F55"/>
              </a:buClr>
              <a:buSzPts val="1700"/>
              <a:buFont typeface="Arial"/>
              <a:buNone/>
              <a:defRPr>
                <a:solidFill>
                  <a:srgbClr val="4A4F55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21"/>
          <p:cNvSpPr txBox="1">
            <a:spLocks noGrp="1"/>
          </p:cNvSpPr>
          <p:nvPr>
            <p:ph type="title"/>
          </p:nvPr>
        </p:nvSpPr>
        <p:spPr>
          <a:xfrm>
            <a:off x="228600" y="170260"/>
            <a:ext cx="8769096" cy="857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141" name="Google Shape;141;p21" descr="Picture 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83759" y="702216"/>
            <a:ext cx="3865881" cy="4450287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1"/>
          <p:cNvSpPr/>
          <p:nvPr/>
        </p:nvSpPr>
        <p:spPr>
          <a:xfrm flipH="1">
            <a:off x="4683073" y="720320"/>
            <a:ext cx="199496" cy="4414177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559" y="634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ubicBezTo>
                  <a:pt x="853" y="14611"/>
                  <a:pt x="1706" y="7623"/>
                  <a:pt x="2559" y="634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" name="Google Shape;143;p21" descr="Picture 15"/>
          <p:cNvPicPr preferRelativeResize="0"/>
          <p:nvPr/>
        </p:nvPicPr>
        <p:blipFill rotWithShape="1">
          <a:blip r:embed="rId4">
            <a:alphaModFix/>
          </a:blip>
          <a:srcRect b="6847"/>
          <a:stretch/>
        </p:blipFill>
        <p:spPr>
          <a:xfrm>
            <a:off x="7736668" y="9003"/>
            <a:ext cx="1407333" cy="1498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_Section Header">
  <p:cSld name="5_Section Header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2" descr="Picture 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509" y="4720046"/>
            <a:ext cx="320287" cy="340981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2"/>
          <p:cNvSpPr txBox="1"/>
          <p:nvPr/>
        </p:nvSpPr>
        <p:spPr>
          <a:xfrm>
            <a:off x="402969" y="4806163"/>
            <a:ext cx="2581893" cy="165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CAL STATE LA </a:t>
            </a:r>
            <a:r>
              <a:rPr lang="en" sz="600" b="0" i="0" u="none" strike="noStrike" cap="none">
                <a:solidFill>
                  <a:srgbClr val="FCC90A"/>
                </a:solidFill>
                <a:latin typeface="Arial"/>
                <a:ea typeface="Arial"/>
                <a:cs typeface="Arial"/>
                <a:sym typeface="Arial"/>
              </a:rPr>
              <a:t> |   </a:t>
            </a:r>
            <a:r>
              <a:rPr lang="en"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Department of Computer Science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" name="Google Shape;147;p22" descr="Picture 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836" y="0"/>
            <a:ext cx="453603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2"/>
          <p:cNvSpPr txBox="1">
            <a:spLocks noGrp="1"/>
          </p:cNvSpPr>
          <p:nvPr>
            <p:ph type="title"/>
          </p:nvPr>
        </p:nvSpPr>
        <p:spPr>
          <a:xfrm>
            <a:off x="4791392" y="644503"/>
            <a:ext cx="3592513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2"/>
          <p:cNvSpPr txBox="1">
            <a:spLocks noGrp="1"/>
          </p:cNvSpPr>
          <p:nvPr>
            <p:ph type="body" idx="1"/>
          </p:nvPr>
        </p:nvSpPr>
        <p:spPr>
          <a:xfrm>
            <a:off x="4791392" y="1666058"/>
            <a:ext cx="3592513" cy="344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A4F55"/>
              </a:buClr>
              <a:buSzPts val="1500"/>
              <a:buFont typeface="Arial"/>
              <a:buNone/>
              <a:defRPr sz="1500">
                <a:solidFill>
                  <a:srgbClr val="4A4F55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A4F55"/>
              </a:buClr>
              <a:buSzPts val="1500"/>
              <a:buFont typeface="Arial"/>
              <a:buNone/>
              <a:defRPr sz="1500">
                <a:solidFill>
                  <a:srgbClr val="4A4F55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A4F55"/>
              </a:buClr>
              <a:buSzPts val="1500"/>
              <a:buFont typeface="Arial"/>
              <a:buNone/>
              <a:defRPr sz="1500">
                <a:solidFill>
                  <a:srgbClr val="4A4F55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A4F55"/>
              </a:buClr>
              <a:buSzPts val="1500"/>
              <a:buFont typeface="Arial"/>
              <a:buNone/>
              <a:defRPr sz="1500">
                <a:solidFill>
                  <a:srgbClr val="4A4F55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A4F55"/>
              </a:buClr>
              <a:buSzPts val="1500"/>
              <a:buFont typeface="Arial"/>
              <a:buNone/>
              <a:defRPr sz="1500">
                <a:solidFill>
                  <a:srgbClr val="4A4F55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2"/>
          <p:cNvSpPr txBox="1">
            <a:spLocks noGrp="1"/>
          </p:cNvSpPr>
          <p:nvPr>
            <p:ph type="sldNum" idx="12"/>
          </p:nvPr>
        </p:nvSpPr>
        <p:spPr>
          <a:xfrm>
            <a:off x="8889161" y="4860076"/>
            <a:ext cx="220004" cy="205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1" name="Google Shape;151;p22"/>
          <p:cNvSpPr/>
          <p:nvPr/>
        </p:nvSpPr>
        <p:spPr>
          <a:xfrm>
            <a:off x="4427668" y="729324"/>
            <a:ext cx="143206" cy="4414177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559" y="634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ubicBezTo>
                  <a:pt x="853" y="14611"/>
                  <a:pt x="1706" y="7623"/>
                  <a:pt x="2559" y="634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_Title Slide">
  <p:cSld name="4_Title Slide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3" descr="Picture 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509" y="4720046"/>
            <a:ext cx="320287" cy="340981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3"/>
          <p:cNvSpPr txBox="1"/>
          <p:nvPr/>
        </p:nvSpPr>
        <p:spPr>
          <a:xfrm>
            <a:off x="402969" y="4806163"/>
            <a:ext cx="2581893" cy="165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CAL STATE LA </a:t>
            </a:r>
            <a:r>
              <a:rPr lang="en" sz="600" b="0" i="0" u="none" strike="noStrike" cap="none">
                <a:solidFill>
                  <a:srgbClr val="FCC90A"/>
                </a:solidFill>
                <a:latin typeface="Arial"/>
                <a:ea typeface="Arial"/>
                <a:cs typeface="Arial"/>
                <a:sym typeface="Arial"/>
              </a:rPr>
              <a:t> |   </a:t>
            </a:r>
            <a:r>
              <a:rPr lang="en"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Department of Computer Science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23"/>
          <p:cNvSpPr/>
          <p:nvPr/>
        </p:nvSpPr>
        <p:spPr>
          <a:xfrm>
            <a:off x="4683759" y="9004"/>
            <a:ext cx="4460241" cy="5134496"/>
          </a:xfrm>
          <a:prstGeom prst="rect">
            <a:avLst/>
          </a:prstGeom>
          <a:solidFill>
            <a:srgbClr val="272324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" name="Google Shape;156;p23" descr="Picture 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77507" y="922252"/>
            <a:ext cx="4466495" cy="422125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3"/>
          <p:cNvSpPr txBox="1">
            <a:spLocks noGrp="1"/>
          </p:cNvSpPr>
          <p:nvPr>
            <p:ph type="sldNum" idx="12"/>
          </p:nvPr>
        </p:nvSpPr>
        <p:spPr>
          <a:xfrm>
            <a:off x="8923997" y="4903621"/>
            <a:ext cx="220003" cy="205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8" name="Google Shape;158;p23"/>
          <p:cNvSpPr txBox="1">
            <a:spLocks noGrp="1"/>
          </p:cNvSpPr>
          <p:nvPr>
            <p:ph type="body" idx="1"/>
          </p:nvPr>
        </p:nvSpPr>
        <p:spPr>
          <a:xfrm>
            <a:off x="318901" y="1224321"/>
            <a:ext cx="4009260" cy="1314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A4F55"/>
              </a:buClr>
              <a:buSzPts val="1700"/>
              <a:buFont typeface="Arial"/>
              <a:buNone/>
              <a:defRPr>
                <a:solidFill>
                  <a:srgbClr val="4A4F55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A4F55"/>
              </a:buClr>
              <a:buSzPts val="1700"/>
              <a:buFont typeface="Arial"/>
              <a:buNone/>
              <a:defRPr>
                <a:solidFill>
                  <a:srgbClr val="4A4F55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A4F55"/>
              </a:buClr>
              <a:buSzPts val="1700"/>
              <a:buFont typeface="Arial"/>
              <a:buNone/>
              <a:defRPr>
                <a:solidFill>
                  <a:srgbClr val="4A4F55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A4F55"/>
              </a:buClr>
              <a:buSzPts val="1700"/>
              <a:buFont typeface="Arial"/>
              <a:buNone/>
              <a:defRPr>
                <a:solidFill>
                  <a:srgbClr val="4A4F55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A4F55"/>
              </a:buClr>
              <a:buSzPts val="1700"/>
              <a:buFont typeface="Arial"/>
              <a:buNone/>
              <a:defRPr>
                <a:solidFill>
                  <a:srgbClr val="4A4F55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59" name="Google Shape;159;p23" descr="Picture 18"/>
          <p:cNvPicPr preferRelativeResize="0"/>
          <p:nvPr/>
        </p:nvPicPr>
        <p:blipFill rotWithShape="1">
          <a:blip r:embed="rId4">
            <a:alphaModFix/>
          </a:blip>
          <a:srcRect b="19853"/>
          <a:stretch/>
        </p:blipFill>
        <p:spPr>
          <a:xfrm rot="-8851503">
            <a:off x="5255190" y="465522"/>
            <a:ext cx="930294" cy="2422736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3"/>
          <p:cNvSpPr txBox="1">
            <a:spLocks noGrp="1"/>
          </p:cNvSpPr>
          <p:nvPr>
            <p:ph type="title"/>
          </p:nvPr>
        </p:nvSpPr>
        <p:spPr>
          <a:xfrm>
            <a:off x="228600" y="170260"/>
            <a:ext cx="8769096" cy="857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3"/>
          <p:cNvSpPr/>
          <p:nvPr/>
        </p:nvSpPr>
        <p:spPr>
          <a:xfrm>
            <a:off x="4677505" y="0"/>
            <a:ext cx="4466496" cy="914400"/>
          </a:xfrm>
          <a:prstGeom prst="rect">
            <a:avLst/>
          </a:prstGeom>
          <a:solidFill>
            <a:srgbClr val="272324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2" name="Google Shape;162;p23" descr="Picture 15"/>
          <p:cNvPicPr preferRelativeResize="0"/>
          <p:nvPr/>
        </p:nvPicPr>
        <p:blipFill rotWithShape="1">
          <a:blip r:embed="rId5">
            <a:alphaModFix/>
          </a:blip>
          <a:srcRect b="6847"/>
          <a:stretch/>
        </p:blipFill>
        <p:spPr>
          <a:xfrm>
            <a:off x="7713518" y="2761"/>
            <a:ext cx="1407333" cy="1498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4" descr="Picture 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509" y="4720046"/>
            <a:ext cx="320287" cy="340981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4"/>
          <p:cNvSpPr txBox="1"/>
          <p:nvPr/>
        </p:nvSpPr>
        <p:spPr>
          <a:xfrm>
            <a:off x="402969" y="4806163"/>
            <a:ext cx="2581893" cy="165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CAL STATE LA </a:t>
            </a:r>
            <a:r>
              <a:rPr lang="en" sz="600" b="0" i="0" u="none" strike="noStrike" cap="none">
                <a:solidFill>
                  <a:srgbClr val="FCC90A"/>
                </a:solidFill>
                <a:latin typeface="Arial"/>
                <a:ea typeface="Arial"/>
                <a:cs typeface="Arial"/>
                <a:sym typeface="Arial"/>
              </a:rPr>
              <a:t> |   </a:t>
            </a:r>
            <a:r>
              <a:rPr lang="en"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Department of Computer Science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6" name="Google Shape;166;p24" descr="Picture 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2058" y="2670663"/>
            <a:ext cx="804340" cy="810774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4"/>
          <p:cNvSpPr txBox="1">
            <a:spLocks noGrp="1"/>
          </p:cNvSpPr>
          <p:nvPr>
            <p:ph type="title"/>
          </p:nvPr>
        </p:nvSpPr>
        <p:spPr>
          <a:xfrm>
            <a:off x="330904" y="295171"/>
            <a:ext cx="2249505" cy="551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4"/>
          <p:cNvSpPr txBox="1">
            <a:spLocks noGrp="1"/>
          </p:cNvSpPr>
          <p:nvPr>
            <p:ph type="sldNum" idx="12"/>
          </p:nvPr>
        </p:nvSpPr>
        <p:spPr>
          <a:xfrm>
            <a:off x="8923997" y="4903621"/>
            <a:ext cx="220003" cy="205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9" name="Google Shape;169;p24" descr="Picture 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5433" y="642358"/>
            <a:ext cx="804340" cy="810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4" descr="Picture 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15433" y="1660175"/>
            <a:ext cx="804340" cy="810774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4"/>
          <p:cNvSpPr txBox="1"/>
          <p:nvPr/>
        </p:nvSpPr>
        <p:spPr>
          <a:xfrm>
            <a:off x="3209030" y="665781"/>
            <a:ext cx="581892" cy="609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3600"/>
              <a:buFont typeface="Arial"/>
              <a:buNone/>
            </a:pPr>
            <a:r>
              <a:rPr lang="en" sz="3600" b="1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24"/>
          <p:cNvSpPr txBox="1"/>
          <p:nvPr/>
        </p:nvSpPr>
        <p:spPr>
          <a:xfrm>
            <a:off x="3231970" y="1700688"/>
            <a:ext cx="581892" cy="609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3600"/>
              <a:buFont typeface="Arial"/>
              <a:buNone/>
            </a:pPr>
            <a:r>
              <a:rPr lang="en" sz="3600" b="1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24"/>
          <p:cNvSpPr txBox="1"/>
          <p:nvPr/>
        </p:nvSpPr>
        <p:spPr>
          <a:xfrm>
            <a:off x="3240282" y="2706528"/>
            <a:ext cx="581892" cy="609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3600"/>
              <a:buFont typeface="Arial"/>
              <a:buNone/>
            </a:pPr>
            <a:r>
              <a:rPr lang="en" sz="3600" b="1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4" name="Google Shape;174;p24" descr="Picture 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23745" y="3663543"/>
            <a:ext cx="804340" cy="810774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4"/>
          <p:cNvSpPr txBox="1"/>
          <p:nvPr/>
        </p:nvSpPr>
        <p:spPr>
          <a:xfrm>
            <a:off x="3231970" y="3704054"/>
            <a:ext cx="581892" cy="609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3600"/>
              <a:buFont typeface="Arial"/>
              <a:buNone/>
            </a:pPr>
            <a:r>
              <a:rPr lang="en" sz="3600" b="1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Section Header">
  <p:cSld name="1_Section Header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5" descr="Picture 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509" y="4720046"/>
            <a:ext cx="320287" cy="340981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5"/>
          <p:cNvSpPr txBox="1"/>
          <p:nvPr/>
        </p:nvSpPr>
        <p:spPr>
          <a:xfrm>
            <a:off x="402969" y="4806163"/>
            <a:ext cx="2581893" cy="165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CAL STATE LA </a:t>
            </a:r>
            <a:r>
              <a:rPr lang="en" sz="600" b="0" i="0" u="none" strike="noStrike" cap="none">
                <a:solidFill>
                  <a:srgbClr val="FCC90A"/>
                </a:solidFill>
                <a:latin typeface="Arial"/>
                <a:ea typeface="Arial"/>
                <a:cs typeface="Arial"/>
                <a:sym typeface="Arial"/>
              </a:rPr>
              <a:t> |   </a:t>
            </a:r>
            <a:r>
              <a:rPr lang="en"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Department of Computer Science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9" name="Google Shape;179;p25" descr="Picture 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6058" y="-13"/>
            <a:ext cx="5432225" cy="51339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0" name="Google Shape;180;p25"/>
          <p:cNvGrpSpPr/>
          <p:nvPr/>
        </p:nvGrpSpPr>
        <p:grpSpPr>
          <a:xfrm>
            <a:off x="2071688" y="-10889"/>
            <a:ext cx="6399492" cy="5143504"/>
            <a:chOff x="-1" y="0"/>
            <a:chExt cx="6399492" cy="5143502"/>
          </a:xfrm>
        </p:grpSpPr>
        <p:sp>
          <p:nvSpPr>
            <p:cNvPr id="181" name="Google Shape;181;p25"/>
            <p:cNvSpPr/>
            <p:nvPr/>
          </p:nvSpPr>
          <p:spPr>
            <a:xfrm rot="10800000">
              <a:off x="3328992" y="7221"/>
              <a:ext cx="3070499" cy="513628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25"/>
            <p:cNvSpPr/>
            <p:nvPr/>
          </p:nvSpPr>
          <p:spPr>
            <a:xfrm rot="-5400000">
              <a:off x="-907255" y="907254"/>
              <a:ext cx="5143502" cy="332899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3" name="Google Shape;183;p25"/>
          <p:cNvGrpSpPr/>
          <p:nvPr/>
        </p:nvGrpSpPr>
        <p:grpSpPr>
          <a:xfrm>
            <a:off x="2589180" y="-16819"/>
            <a:ext cx="6548809" cy="5169258"/>
            <a:chOff x="0" y="-1"/>
            <a:chExt cx="6548804" cy="5169257"/>
          </a:xfrm>
        </p:grpSpPr>
        <p:sp>
          <p:nvSpPr>
            <p:cNvPr id="184" name="Google Shape;184;p25"/>
            <p:cNvSpPr/>
            <p:nvPr/>
          </p:nvSpPr>
          <p:spPr>
            <a:xfrm rot="10800000">
              <a:off x="3317477" y="7256"/>
              <a:ext cx="3231327" cy="516199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25"/>
            <p:cNvSpPr/>
            <p:nvPr/>
          </p:nvSpPr>
          <p:spPr>
            <a:xfrm rot="-5400000">
              <a:off x="-925890" y="925889"/>
              <a:ext cx="5169257" cy="331747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6" name="Google Shape;186;p25"/>
          <p:cNvSpPr/>
          <p:nvPr/>
        </p:nvSpPr>
        <p:spPr>
          <a:xfrm rot="-8820000">
            <a:off x="4208374" y="-421297"/>
            <a:ext cx="153843" cy="4527615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899" y="629"/>
                </a:moveTo>
                <a:lnTo>
                  <a:pt x="20244" y="0"/>
                </a:lnTo>
                <a:cubicBezTo>
                  <a:pt x="20696" y="7031"/>
                  <a:pt x="21148" y="14062"/>
                  <a:pt x="21600" y="21094"/>
                </a:cubicBezTo>
                <a:cubicBezTo>
                  <a:pt x="3851" y="21483"/>
                  <a:pt x="7200" y="21431"/>
                  <a:pt x="0" y="21600"/>
                </a:cubicBezTo>
                <a:cubicBezTo>
                  <a:pt x="838" y="14778"/>
                  <a:pt x="2061" y="7450"/>
                  <a:pt x="2899" y="629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25"/>
          <p:cNvSpPr txBox="1">
            <a:spLocks noGrp="1"/>
          </p:cNvSpPr>
          <p:nvPr>
            <p:ph type="title"/>
          </p:nvPr>
        </p:nvSpPr>
        <p:spPr>
          <a:xfrm>
            <a:off x="4520563" y="2612014"/>
            <a:ext cx="3592514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5"/>
          <p:cNvSpPr txBox="1">
            <a:spLocks noGrp="1"/>
          </p:cNvSpPr>
          <p:nvPr>
            <p:ph type="body" idx="1"/>
          </p:nvPr>
        </p:nvSpPr>
        <p:spPr>
          <a:xfrm>
            <a:off x="4520563" y="3633570"/>
            <a:ext cx="3592514" cy="344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A4F55"/>
              </a:buClr>
              <a:buSzPts val="1500"/>
              <a:buFont typeface="Arial"/>
              <a:buNone/>
              <a:defRPr sz="1500">
                <a:solidFill>
                  <a:srgbClr val="4A4F55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A4F55"/>
              </a:buClr>
              <a:buSzPts val="1500"/>
              <a:buFont typeface="Arial"/>
              <a:buNone/>
              <a:defRPr sz="1500">
                <a:solidFill>
                  <a:srgbClr val="4A4F55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A4F55"/>
              </a:buClr>
              <a:buSzPts val="1500"/>
              <a:buFont typeface="Arial"/>
              <a:buNone/>
              <a:defRPr sz="1500">
                <a:solidFill>
                  <a:srgbClr val="4A4F55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A4F55"/>
              </a:buClr>
              <a:buSzPts val="1500"/>
              <a:buFont typeface="Arial"/>
              <a:buNone/>
              <a:defRPr sz="1500">
                <a:solidFill>
                  <a:srgbClr val="4A4F55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A4F55"/>
              </a:buClr>
              <a:buSzPts val="1500"/>
              <a:buFont typeface="Arial"/>
              <a:buNone/>
              <a:defRPr sz="1500">
                <a:solidFill>
                  <a:srgbClr val="4A4F55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9" name="Google Shape;189;p25"/>
          <p:cNvSpPr txBox="1">
            <a:spLocks noGrp="1"/>
          </p:cNvSpPr>
          <p:nvPr>
            <p:ph type="sldNum" idx="12"/>
          </p:nvPr>
        </p:nvSpPr>
        <p:spPr>
          <a:xfrm>
            <a:off x="8889161" y="4860076"/>
            <a:ext cx="220004" cy="205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Section Header">
  <p:cSld name="3_Section Header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26" descr="Picture 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509" y="4720046"/>
            <a:ext cx="320287" cy="340981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6"/>
          <p:cNvSpPr txBox="1"/>
          <p:nvPr/>
        </p:nvSpPr>
        <p:spPr>
          <a:xfrm>
            <a:off x="402969" y="4806163"/>
            <a:ext cx="2581893" cy="165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CAL STATE LA </a:t>
            </a:r>
            <a:r>
              <a:rPr lang="en" sz="600" b="0" i="0" u="none" strike="noStrike" cap="none">
                <a:solidFill>
                  <a:srgbClr val="FCC90A"/>
                </a:solidFill>
                <a:latin typeface="Arial"/>
                <a:ea typeface="Arial"/>
                <a:cs typeface="Arial"/>
                <a:sym typeface="Arial"/>
              </a:rPr>
              <a:t> |   </a:t>
            </a:r>
            <a:r>
              <a:rPr lang="en"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Department of Computer Science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3" name="Google Shape;193;p26" descr="Picture 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9564"/>
            <a:ext cx="5387333" cy="51619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4" name="Google Shape;194;p26"/>
          <p:cNvGrpSpPr/>
          <p:nvPr/>
        </p:nvGrpSpPr>
        <p:grpSpPr>
          <a:xfrm>
            <a:off x="2071688" y="-10889"/>
            <a:ext cx="6399492" cy="5143504"/>
            <a:chOff x="-1" y="0"/>
            <a:chExt cx="6399492" cy="5143502"/>
          </a:xfrm>
        </p:grpSpPr>
        <p:sp>
          <p:nvSpPr>
            <p:cNvPr id="195" name="Google Shape;195;p26"/>
            <p:cNvSpPr/>
            <p:nvPr/>
          </p:nvSpPr>
          <p:spPr>
            <a:xfrm rot="10800000">
              <a:off x="3328992" y="7221"/>
              <a:ext cx="3070499" cy="513628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26"/>
            <p:cNvSpPr/>
            <p:nvPr/>
          </p:nvSpPr>
          <p:spPr>
            <a:xfrm rot="-5400000">
              <a:off x="-907255" y="907254"/>
              <a:ext cx="5143502" cy="332899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7" name="Google Shape;197;p26"/>
          <p:cNvGrpSpPr/>
          <p:nvPr/>
        </p:nvGrpSpPr>
        <p:grpSpPr>
          <a:xfrm>
            <a:off x="2589180" y="-16819"/>
            <a:ext cx="6548809" cy="5169258"/>
            <a:chOff x="0" y="-1"/>
            <a:chExt cx="6548804" cy="5169257"/>
          </a:xfrm>
        </p:grpSpPr>
        <p:sp>
          <p:nvSpPr>
            <p:cNvPr id="198" name="Google Shape;198;p26"/>
            <p:cNvSpPr/>
            <p:nvPr/>
          </p:nvSpPr>
          <p:spPr>
            <a:xfrm rot="10800000">
              <a:off x="3317477" y="7256"/>
              <a:ext cx="3231327" cy="516199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26"/>
            <p:cNvSpPr/>
            <p:nvPr/>
          </p:nvSpPr>
          <p:spPr>
            <a:xfrm rot="-5400000">
              <a:off x="-925890" y="925889"/>
              <a:ext cx="5169257" cy="331747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0" name="Google Shape;200;p26"/>
          <p:cNvSpPr/>
          <p:nvPr/>
        </p:nvSpPr>
        <p:spPr>
          <a:xfrm rot="-8820000">
            <a:off x="4208374" y="-421297"/>
            <a:ext cx="153843" cy="4527615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899" y="629"/>
                </a:moveTo>
                <a:lnTo>
                  <a:pt x="20244" y="0"/>
                </a:lnTo>
                <a:cubicBezTo>
                  <a:pt x="20696" y="7031"/>
                  <a:pt x="21148" y="14062"/>
                  <a:pt x="21600" y="21094"/>
                </a:cubicBezTo>
                <a:cubicBezTo>
                  <a:pt x="3851" y="21483"/>
                  <a:pt x="7200" y="21431"/>
                  <a:pt x="0" y="21600"/>
                </a:cubicBezTo>
                <a:cubicBezTo>
                  <a:pt x="838" y="14778"/>
                  <a:pt x="2061" y="7450"/>
                  <a:pt x="2899" y="629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26"/>
          <p:cNvSpPr txBox="1">
            <a:spLocks noGrp="1"/>
          </p:cNvSpPr>
          <p:nvPr>
            <p:ph type="title"/>
          </p:nvPr>
        </p:nvSpPr>
        <p:spPr>
          <a:xfrm>
            <a:off x="4520563" y="2612014"/>
            <a:ext cx="3592514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26"/>
          <p:cNvSpPr txBox="1">
            <a:spLocks noGrp="1"/>
          </p:cNvSpPr>
          <p:nvPr>
            <p:ph type="body" idx="1"/>
          </p:nvPr>
        </p:nvSpPr>
        <p:spPr>
          <a:xfrm>
            <a:off x="4520563" y="3633570"/>
            <a:ext cx="3592514" cy="344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A4F55"/>
              </a:buClr>
              <a:buSzPts val="1500"/>
              <a:buFont typeface="Arial"/>
              <a:buNone/>
              <a:defRPr sz="1500">
                <a:solidFill>
                  <a:srgbClr val="4A4F55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A4F55"/>
              </a:buClr>
              <a:buSzPts val="1500"/>
              <a:buFont typeface="Arial"/>
              <a:buNone/>
              <a:defRPr sz="1500">
                <a:solidFill>
                  <a:srgbClr val="4A4F55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A4F55"/>
              </a:buClr>
              <a:buSzPts val="1500"/>
              <a:buFont typeface="Arial"/>
              <a:buNone/>
              <a:defRPr sz="1500">
                <a:solidFill>
                  <a:srgbClr val="4A4F55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A4F55"/>
              </a:buClr>
              <a:buSzPts val="1500"/>
              <a:buFont typeface="Arial"/>
              <a:buNone/>
              <a:defRPr sz="1500">
                <a:solidFill>
                  <a:srgbClr val="4A4F55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A4F55"/>
              </a:buClr>
              <a:buSzPts val="1500"/>
              <a:buFont typeface="Arial"/>
              <a:buNone/>
              <a:defRPr sz="1500">
                <a:solidFill>
                  <a:srgbClr val="4A4F55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3" name="Google Shape;203;p26"/>
          <p:cNvSpPr txBox="1">
            <a:spLocks noGrp="1"/>
          </p:cNvSpPr>
          <p:nvPr>
            <p:ph type="sldNum" idx="12"/>
          </p:nvPr>
        </p:nvSpPr>
        <p:spPr>
          <a:xfrm>
            <a:off x="8889161" y="4860076"/>
            <a:ext cx="220004" cy="205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_Section Header">
  <p:cSld name="4_Section Header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7" descr="Picture 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509" y="4720046"/>
            <a:ext cx="320287" cy="340981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7"/>
          <p:cNvSpPr txBox="1"/>
          <p:nvPr/>
        </p:nvSpPr>
        <p:spPr>
          <a:xfrm>
            <a:off x="402969" y="4806163"/>
            <a:ext cx="2581893" cy="165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CAL STATE LA </a:t>
            </a:r>
            <a:r>
              <a:rPr lang="en" sz="600" b="0" i="0" u="none" strike="noStrike" cap="none">
                <a:solidFill>
                  <a:srgbClr val="FCC90A"/>
                </a:solidFill>
                <a:latin typeface="Arial"/>
                <a:ea typeface="Arial"/>
                <a:cs typeface="Arial"/>
                <a:sym typeface="Arial"/>
              </a:rPr>
              <a:t> |   </a:t>
            </a:r>
            <a:r>
              <a:rPr lang="en"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Department of Computer Science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" name="Google Shape;207;p27" descr="Picture 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69971" y="-8961"/>
            <a:ext cx="5774029" cy="51434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8" name="Google Shape;208;p27"/>
          <p:cNvGrpSpPr/>
          <p:nvPr/>
        </p:nvGrpSpPr>
        <p:grpSpPr>
          <a:xfrm>
            <a:off x="439198" y="0"/>
            <a:ext cx="6377355" cy="5154358"/>
            <a:chOff x="-1" y="-1"/>
            <a:chExt cx="6377355" cy="5154357"/>
          </a:xfrm>
        </p:grpSpPr>
        <p:sp>
          <p:nvSpPr>
            <p:cNvPr id="209" name="Google Shape;209;p27"/>
            <p:cNvSpPr/>
            <p:nvPr/>
          </p:nvSpPr>
          <p:spPr>
            <a:xfrm>
              <a:off x="-1" y="0"/>
              <a:ext cx="3059878" cy="51471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27"/>
            <p:cNvSpPr/>
            <p:nvPr/>
          </p:nvSpPr>
          <p:spPr>
            <a:xfrm rot="5400000">
              <a:off x="2141436" y="918439"/>
              <a:ext cx="5154357" cy="331747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1" name="Google Shape;211;p27"/>
          <p:cNvGrpSpPr/>
          <p:nvPr/>
        </p:nvGrpSpPr>
        <p:grpSpPr>
          <a:xfrm>
            <a:off x="-80649" y="-6"/>
            <a:ext cx="6377355" cy="5156082"/>
            <a:chOff x="-1" y="0"/>
            <a:chExt cx="6377355" cy="5156081"/>
          </a:xfrm>
        </p:grpSpPr>
        <p:sp>
          <p:nvSpPr>
            <p:cNvPr id="212" name="Google Shape;212;p27"/>
            <p:cNvSpPr/>
            <p:nvPr/>
          </p:nvSpPr>
          <p:spPr>
            <a:xfrm>
              <a:off x="-1" y="0"/>
              <a:ext cx="3059878" cy="51488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27"/>
            <p:cNvSpPr/>
            <p:nvPr/>
          </p:nvSpPr>
          <p:spPr>
            <a:xfrm rot="5400000">
              <a:off x="2140574" y="919301"/>
              <a:ext cx="5156081" cy="331747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4" name="Google Shape;214;p27"/>
          <p:cNvSpPr/>
          <p:nvPr/>
        </p:nvSpPr>
        <p:spPr>
          <a:xfrm rot="1956373">
            <a:off x="4575728" y="1038849"/>
            <a:ext cx="133536" cy="451425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180" y="630"/>
                </a:moveTo>
                <a:lnTo>
                  <a:pt x="20120" y="0"/>
                </a:lnTo>
                <a:cubicBezTo>
                  <a:pt x="20613" y="7044"/>
                  <a:pt x="21106" y="14087"/>
                  <a:pt x="21600" y="21131"/>
                </a:cubicBezTo>
                <a:lnTo>
                  <a:pt x="0" y="21600"/>
                </a:lnTo>
                <a:cubicBezTo>
                  <a:pt x="915" y="14766"/>
                  <a:pt x="266" y="7463"/>
                  <a:pt x="1180" y="630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27"/>
          <p:cNvSpPr txBox="1">
            <a:spLocks noGrp="1"/>
          </p:cNvSpPr>
          <p:nvPr>
            <p:ph type="title"/>
          </p:nvPr>
        </p:nvSpPr>
        <p:spPr>
          <a:xfrm>
            <a:off x="601358" y="470882"/>
            <a:ext cx="3592513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27"/>
          <p:cNvSpPr txBox="1">
            <a:spLocks noGrp="1"/>
          </p:cNvSpPr>
          <p:nvPr>
            <p:ph type="body" idx="1"/>
          </p:nvPr>
        </p:nvSpPr>
        <p:spPr>
          <a:xfrm>
            <a:off x="601358" y="1492437"/>
            <a:ext cx="3592513" cy="344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A4F55"/>
              </a:buClr>
              <a:buSzPts val="1500"/>
              <a:buFont typeface="Arial"/>
              <a:buNone/>
              <a:defRPr sz="1500">
                <a:solidFill>
                  <a:srgbClr val="4A4F55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A4F55"/>
              </a:buClr>
              <a:buSzPts val="1500"/>
              <a:buFont typeface="Arial"/>
              <a:buNone/>
              <a:defRPr sz="1500">
                <a:solidFill>
                  <a:srgbClr val="4A4F55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A4F55"/>
              </a:buClr>
              <a:buSzPts val="1500"/>
              <a:buFont typeface="Arial"/>
              <a:buNone/>
              <a:defRPr sz="1500">
                <a:solidFill>
                  <a:srgbClr val="4A4F55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A4F55"/>
              </a:buClr>
              <a:buSzPts val="1500"/>
              <a:buFont typeface="Arial"/>
              <a:buNone/>
              <a:defRPr sz="1500">
                <a:solidFill>
                  <a:srgbClr val="4A4F55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A4F55"/>
              </a:buClr>
              <a:buSzPts val="1500"/>
              <a:buFont typeface="Arial"/>
              <a:buNone/>
              <a:defRPr sz="1500">
                <a:solidFill>
                  <a:srgbClr val="4A4F55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7" name="Google Shape;217;p27"/>
          <p:cNvSpPr txBox="1">
            <a:spLocks noGrp="1"/>
          </p:cNvSpPr>
          <p:nvPr>
            <p:ph type="sldNum" idx="12"/>
          </p:nvPr>
        </p:nvSpPr>
        <p:spPr>
          <a:xfrm>
            <a:off x="8889161" y="4860076"/>
            <a:ext cx="220004" cy="205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Only">
  <p:cSld name="Header Only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8"/>
          <p:cNvSpPr txBox="1">
            <a:spLocks noGrp="1"/>
          </p:cNvSpPr>
          <p:nvPr>
            <p:ph type="sldNum" idx="12"/>
          </p:nvPr>
        </p:nvSpPr>
        <p:spPr>
          <a:xfrm>
            <a:off x="8889161" y="4860076"/>
            <a:ext cx="220004" cy="205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0" name="Google Shape;220;p28"/>
          <p:cNvSpPr txBox="1">
            <a:spLocks noGrp="1"/>
          </p:cNvSpPr>
          <p:nvPr>
            <p:ph type="title"/>
          </p:nvPr>
        </p:nvSpPr>
        <p:spPr>
          <a:xfrm>
            <a:off x="536408" y="237636"/>
            <a:ext cx="8140628" cy="857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Header &amp; Subtitle">
  <p:cSld name="1_Header &amp; Subtitle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29" descr="Picture 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509" y="4720046"/>
            <a:ext cx="320287" cy="340981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9"/>
          <p:cNvSpPr txBox="1"/>
          <p:nvPr/>
        </p:nvSpPr>
        <p:spPr>
          <a:xfrm>
            <a:off x="402969" y="4806163"/>
            <a:ext cx="2581893" cy="165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CAL STATE LA </a:t>
            </a:r>
            <a:r>
              <a:rPr lang="en" sz="600" b="0" i="0" u="none" strike="noStrike" cap="none">
                <a:solidFill>
                  <a:srgbClr val="FCC90A"/>
                </a:solidFill>
                <a:latin typeface="Arial"/>
                <a:ea typeface="Arial"/>
                <a:cs typeface="Arial"/>
                <a:sym typeface="Arial"/>
              </a:rPr>
              <a:t> |   </a:t>
            </a:r>
            <a:r>
              <a:rPr lang="en"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Department of Computer Science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29"/>
          <p:cNvSpPr txBox="1">
            <a:spLocks noGrp="1"/>
          </p:cNvSpPr>
          <p:nvPr>
            <p:ph type="sldNum" idx="12"/>
          </p:nvPr>
        </p:nvSpPr>
        <p:spPr>
          <a:xfrm>
            <a:off x="8889161" y="4860076"/>
            <a:ext cx="220004" cy="205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5" name="Google Shape;225;p29"/>
          <p:cNvSpPr txBox="1">
            <a:spLocks noGrp="1"/>
          </p:cNvSpPr>
          <p:nvPr>
            <p:ph type="title"/>
          </p:nvPr>
        </p:nvSpPr>
        <p:spPr>
          <a:xfrm>
            <a:off x="536408" y="237636"/>
            <a:ext cx="8140628" cy="857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226" name="Google Shape;226;p29" descr="Picture 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876602" cy="764212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9"/>
          <p:cNvSpPr txBox="1">
            <a:spLocks noGrp="1"/>
          </p:cNvSpPr>
          <p:nvPr>
            <p:ph type="body" idx="1"/>
          </p:nvPr>
        </p:nvSpPr>
        <p:spPr>
          <a:xfrm>
            <a:off x="536408" y="1146188"/>
            <a:ext cx="8140628" cy="344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A4F55"/>
              </a:buClr>
              <a:buSzPts val="1500"/>
              <a:buFont typeface="Arial"/>
              <a:buNone/>
              <a:defRPr sz="1500">
                <a:solidFill>
                  <a:srgbClr val="4A4F55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A4F55"/>
              </a:buClr>
              <a:buSzPts val="1500"/>
              <a:buFont typeface="Arial"/>
              <a:buNone/>
              <a:defRPr sz="1500">
                <a:solidFill>
                  <a:srgbClr val="4A4F55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A4F55"/>
              </a:buClr>
              <a:buSzPts val="1500"/>
              <a:buFont typeface="Arial"/>
              <a:buNone/>
              <a:defRPr sz="1500">
                <a:solidFill>
                  <a:srgbClr val="4A4F55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A4F55"/>
              </a:buClr>
              <a:buSzPts val="1500"/>
              <a:buFont typeface="Arial"/>
              <a:buNone/>
              <a:defRPr sz="1500">
                <a:solidFill>
                  <a:srgbClr val="4A4F55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A4F55"/>
              </a:buClr>
              <a:buSzPts val="1500"/>
              <a:buFont typeface="Arial"/>
              <a:buNone/>
              <a:defRPr sz="1500">
                <a:solidFill>
                  <a:srgbClr val="4A4F55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28" name="Google Shape;228;p29"/>
          <p:cNvGrpSpPr/>
          <p:nvPr/>
        </p:nvGrpSpPr>
        <p:grpSpPr>
          <a:xfrm>
            <a:off x="182342" y="104247"/>
            <a:ext cx="570012" cy="4473698"/>
            <a:chOff x="0" y="-1"/>
            <a:chExt cx="570007" cy="4473698"/>
          </a:xfrm>
        </p:grpSpPr>
        <p:pic>
          <p:nvPicPr>
            <p:cNvPr id="229" name="Google Shape;229;p29" descr="Picture 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-1"/>
              <a:ext cx="570007" cy="5385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0" name="Google Shape;230;p29"/>
            <p:cNvSpPr/>
            <p:nvPr/>
          </p:nvSpPr>
          <p:spPr>
            <a:xfrm rot="5400000">
              <a:off x="-1984249" y="2434583"/>
              <a:ext cx="4023362" cy="54865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>
  <p:cSld name="2_Title and Content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30" descr="Picture 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509" y="4720046"/>
            <a:ext cx="320287" cy="340981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0"/>
          <p:cNvSpPr txBox="1"/>
          <p:nvPr/>
        </p:nvSpPr>
        <p:spPr>
          <a:xfrm>
            <a:off x="402969" y="4806163"/>
            <a:ext cx="2581893" cy="165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CAL STATE LA </a:t>
            </a:r>
            <a:r>
              <a:rPr lang="en" sz="600" b="0" i="0" u="none" strike="noStrike" cap="none">
                <a:solidFill>
                  <a:srgbClr val="FCC90A"/>
                </a:solidFill>
                <a:latin typeface="Arial"/>
                <a:ea typeface="Arial"/>
                <a:cs typeface="Arial"/>
                <a:sym typeface="Arial"/>
              </a:rPr>
              <a:t> |   </a:t>
            </a:r>
            <a:r>
              <a:rPr lang="en"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Department of Computer Science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4" name="Google Shape;234;p30" descr="Picture 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18" y="0"/>
            <a:ext cx="876602" cy="7642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5" name="Google Shape;235;p30"/>
          <p:cNvGrpSpPr/>
          <p:nvPr/>
        </p:nvGrpSpPr>
        <p:grpSpPr>
          <a:xfrm>
            <a:off x="198022" y="147081"/>
            <a:ext cx="8503922" cy="543194"/>
            <a:chOff x="0" y="0"/>
            <a:chExt cx="8503920" cy="543192"/>
          </a:xfrm>
        </p:grpSpPr>
        <p:pic>
          <p:nvPicPr>
            <p:cNvPr id="236" name="Google Shape;236;p30" descr="Picture 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4668"/>
              <a:ext cx="481126" cy="5385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7" name="Google Shape;237;p30"/>
            <p:cNvSpPr/>
            <p:nvPr/>
          </p:nvSpPr>
          <p:spPr>
            <a:xfrm>
              <a:off x="481125" y="0"/>
              <a:ext cx="8022795" cy="64009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8" name="Google Shape;238;p30"/>
          <p:cNvSpPr txBox="1">
            <a:spLocks noGrp="1"/>
          </p:cNvSpPr>
          <p:nvPr>
            <p:ph type="title"/>
          </p:nvPr>
        </p:nvSpPr>
        <p:spPr>
          <a:xfrm>
            <a:off x="536408" y="229322"/>
            <a:ext cx="8140628" cy="857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30"/>
          <p:cNvSpPr txBox="1">
            <a:spLocks noGrp="1"/>
          </p:cNvSpPr>
          <p:nvPr>
            <p:ph type="body" idx="1"/>
          </p:nvPr>
        </p:nvSpPr>
        <p:spPr>
          <a:xfrm>
            <a:off x="536408" y="1169435"/>
            <a:ext cx="8140628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0" name="Google Shape;240;p30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>
  <p:cSld name="Comparison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31" descr="Picture 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509" y="4720046"/>
            <a:ext cx="320287" cy="340981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1"/>
          <p:cNvSpPr txBox="1"/>
          <p:nvPr/>
        </p:nvSpPr>
        <p:spPr>
          <a:xfrm>
            <a:off x="402969" y="4806163"/>
            <a:ext cx="2581893" cy="165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CAL STATE LA </a:t>
            </a:r>
            <a:r>
              <a:rPr lang="en" sz="600" b="0" i="0" u="none" strike="noStrike" cap="none">
                <a:solidFill>
                  <a:srgbClr val="FCC90A"/>
                </a:solidFill>
                <a:latin typeface="Arial"/>
                <a:ea typeface="Arial"/>
                <a:cs typeface="Arial"/>
                <a:sym typeface="Arial"/>
              </a:rPr>
              <a:t> |   </a:t>
            </a:r>
            <a:r>
              <a:rPr lang="en"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Department of Computer Science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31"/>
          <p:cNvSpPr txBox="1">
            <a:spLocks noGrp="1"/>
          </p:cNvSpPr>
          <p:nvPr>
            <p:ph type="body" idx="1"/>
          </p:nvPr>
        </p:nvSpPr>
        <p:spPr>
          <a:xfrm>
            <a:off x="536408" y="1151334"/>
            <a:ext cx="3960980" cy="479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CC90A"/>
              </a:buClr>
              <a:buSzPts val="1800"/>
              <a:buFont typeface="Arial"/>
              <a:buNone/>
              <a:defRPr sz="1800" b="1">
                <a:solidFill>
                  <a:srgbClr val="FCC90A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CC90A"/>
              </a:buClr>
              <a:buSzPts val="1800"/>
              <a:buFont typeface="Arial"/>
              <a:buNone/>
              <a:defRPr sz="1800" b="1">
                <a:solidFill>
                  <a:srgbClr val="FCC90A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CC90A"/>
              </a:buClr>
              <a:buSzPts val="1800"/>
              <a:buFont typeface="Arial"/>
              <a:buNone/>
              <a:defRPr sz="1800" b="1">
                <a:solidFill>
                  <a:srgbClr val="FCC90A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CC90A"/>
              </a:buClr>
              <a:buSzPts val="1800"/>
              <a:buFont typeface="Arial"/>
              <a:buNone/>
              <a:defRPr sz="1800" b="1">
                <a:solidFill>
                  <a:srgbClr val="FCC90A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CC90A"/>
              </a:buClr>
              <a:buSzPts val="1800"/>
              <a:buFont typeface="Arial"/>
              <a:buNone/>
              <a:defRPr sz="1800" b="1">
                <a:solidFill>
                  <a:srgbClr val="FCC90A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5" name="Google Shape;245;p31"/>
          <p:cNvSpPr txBox="1">
            <a:spLocks noGrp="1"/>
          </p:cNvSpPr>
          <p:nvPr>
            <p:ph type="body" idx="2"/>
          </p:nvPr>
        </p:nvSpPr>
        <p:spPr>
          <a:xfrm>
            <a:off x="4724265" y="1151334"/>
            <a:ext cx="3962537" cy="479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o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6" name="Google Shape;246;p31"/>
          <p:cNvSpPr txBox="1">
            <a:spLocks noGrp="1"/>
          </p:cNvSpPr>
          <p:nvPr>
            <p:ph type="sldNum" idx="12"/>
          </p:nvPr>
        </p:nvSpPr>
        <p:spPr>
          <a:xfrm>
            <a:off x="8889161" y="4860076"/>
            <a:ext cx="220004" cy="205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7" name="Google Shape;247;p31"/>
          <p:cNvSpPr txBox="1">
            <a:spLocks noGrp="1"/>
          </p:cNvSpPr>
          <p:nvPr>
            <p:ph type="title"/>
          </p:nvPr>
        </p:nvSpPr>
        <p:spPr>
          <a:xfrm>
            <a:off x="536408" y="237636"/>
            <a:ext cx="8140628" cy="857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248" name="Google Shape;248;p31" descr="Picture 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876602" cy="7642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9" name="Google Shape;249;p31"/>
          <p:cNvGrpSpPr/>
          <p:nvPr/>
        </p:nvGrpSpPr>
        <p:grpSpPr>
          <a:xfrm>
            <a:off x="182342" y="104247"/>
            <a:ext cx="570012" cy="4473698"/>
            <a:chOff x="0" y="-1"/>
            <a:chExt cx="570007" cy="4473698"/>
          </a:xfrm>
        </p:grpSpPr>
        <p:pic>
          <p:nvPicPr>
            <p:cNvPr id="250" name="Google Shape;250;p31" descr="Picture 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-1"/>
              <a:ext cx="570007" cy="5385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1" name="Google Shape;251;p31"/>
            <p:cNvSpPr/>
            <p:nvPr/>
          </p:nvSpPr>
          <p:spPr>
            <a:xfrm rot="5400000">
              <a:off x="-1984249" y="2434583"/>
              <a:ext cx="4023362" cy="54865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Title Only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32" descr="Picture 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509" y="4720046"/>
            <a:ext cx="320287" cy="340981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2"/>
          <p:cNvSpPr txBox="1"/>
          <p:nvPr/>
        </p:nvSpPr>
        <p:spPr>
          <a:xfrm>
            <a:off x="402969" y="4806163"/>
            <a:ext cx="2581893" cy="165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CAL STATE LA </a:t>
            </a:r>
            <a:r>
              <a:rPr lang="en" sz="600" b="0" i="0" u="none" strike="noStrike" cap="none">
                <a:solidFill>
                  <a:srgbClr val="FCC90A"/>
                </a:solidFill>
                <a:latin typeface="Arial"/>
                <a:ea typeface="Arial"/>
                <a:cs typeface="Arial"/>
                <a:sym typeface="Arial"/>
              </a:rPr>
              <a:t> |   </a:t>
            </a:r>
            <a:r>
              <a:rPr lang="en"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Department of Computer Science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32"/>
          <p:cNvSpPr txBox="1">
            <a:spLocks noGrp="1"/>
          </p:cNvSpPr>
          <p:nvPr>
            <p:ph type="title"/>
          </p:nvPr>
        </p:nvSpPr>
        <p:spPr>
          <a:xfrm>
            <a:off x="228600" y="170260"/>
            <a:ext cx="8769096" cy="857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32"/>
          <p:cNvSpPr txBox="1">
            <a:spLocks noGrp="1"/>
          </p:cNvSpPr>
          <p:nvPr>
            <p:ph type="sldNum" idx="12"/>
          </p:nvPr>
        </p:nvSpPr>
        <p:spPr>
          <a:xfrm>
            <a:off x="8889161" y="4860076"/>
            <a:ext cx="220004" cy="205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3" descr="Picture 7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80509" y="4720046"/>
            <a:ext cx="320287" cy="340981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3"/>
          <p:cNvSpPr txBox="1"/>
          <p:nvPr/>
        </p:nvSpPr>
        <p:spPr>
          <a:xfrm>
            <a:off x="402969" y="4806163"/>
            <a:ext cx="2581893" cy="165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CAL STATE LA </a:t>
            </a:r>
            <a:r>
              <a:rPr lang="en" sz="600" b="0" i="0" u="none" strike="noStrike" cap="none">
                <a:solidFill>
                  <a:srgbClr val="FCC90A"/>
                </a:solidFill>
                <a:latin typeface="Arial"/>
                <a:ea typeface="Arial"/>
                <a:cs typeface="Arial"/>
                <a:sym typeface="Arial"/>
              </a:rPr>
              <a:t> |   </a:t>
            </a:r>
            <a:r>
              <a:rPr lang="en"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Department of Computer Science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889161" y="4860076"/>
            <a:ext cx="220004" cy="205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536408" y="237636"/>
            <a:ext cx="8140628" cy="857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5" name="Google Shape;55;p13" descr="Picture 11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0" y="0"/>
            <a:ext cx="876602" cy="7642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" name="Google Shape;56;p13"/>
          <p:cNvGrpSpPr/>
          <p:nvPr/>
        </p:nvGrpSpPr>
        <p:grpSpPr>
          <a:xfrm>
            <a:off x="182342" y="104247"/>
            <a:ext cx="570012" cy="4473698"/>
            <a:chOff x="0" y="-1"/>
            <a:chExt cx="570007" cy="4473698"/>
          </a:xfrm>
        </p:grpSpPr>
        <p:pic>
          <p:nvPicPr>
            <p:cNvPr id="57" name="Google Shape;57;p13" descr="Picture 12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0" y="-1"/>
              <a:ext cx="570007" cy="5385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" name="Google Shape;58;p13"/>
            <p:cNvSpPr/>
            <p:nvPr/>
          </p:nvSpPr>
          <p:spPr>
            <a:xfrm rot="5400000">
              <a:off x="-1984249" y="2434583"/>
              <a:ext cx="4023362" cy="54865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" name="Google Shape;59;p1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o"/>
              <a:defRPr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–"/>
              <a:defRPr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»"/>
              <a:defRPr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65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65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65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65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7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3"/>
          <p:cNvSpPr txBox="1">
            <a:spLocks noGrp="1"/>
          </p:cNvSpPr>
          <p:nvPr>
            <p:ph type="subTitle" idx="4294967295"/>
          </p:nvPr>
        </p:nvSpPr>
        <p:spPr>
          <a:xfrm>
            <a:off x="1819574" y="3267408"/>
            <a:ext cx="6075600" cy="13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A4F55"/>
              </a:buClr>
              <a:buSzPts val="1700"/>
              <a:buFont typeface="Arial"/>
              <a:buNone/>
            </a:pPr>
            <a:endParaRPr sz="2400" b="0" i="0" u="none" strike="noStrike" cap="none">
              <a:solidFill>
                <a:srgbClr val="4A4F5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FF"/>
              </a:buClr>
              <a:buSzPts val="1400"/>
              <a:buFont typeface="Arial"/>
              <a:buNone/>
            </a:pPr>
            <a:endParaRPr sz="1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33"/>
          <p:cNvSpPr txBox="1">
            <a:spLocks noGrp="1"/>
          </p:cNvSpPr>
          <p:nvPr>
            <p:ph type="ctrTitle" idx="4294967295"/>
          </p:nvPr>
        </p:nvSpPr>
        <p:spPr>
          <a:xfrm>
            <a:off x="1974353" y="2491625"/>
            <a:ext cx="5838000" cy="873900"/>
          </a:xfrm>
          <a:prstGeom prst="rect">
            <a:avLst/>
          </a:prstGeom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Saya Life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2"/>
          <p:cNvSpPr txBox="1">
            <a:spLocks noGrp="1"/>
          </p:cNvSpPr>
          <p:nvPr>
            <p:ph type="title"/>
          </p:nvPr>
        </p:nvSpPr>
        <p:spPr>
          <a:xfrm>
            <a:off x="536408" y="237636"/>
            <a:ext cx="8140500" cy="857400"/>
          </a:xfrm>
          <a:prstGeom prst="rect">
            <a:avLst/>
          </a:prstGeom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Saya Sensors</a:t>
            </a:r>
            <a:endParaRPr/>
          </a:p>
        </p:txBody>
      </p:sp>
      <p:pic>
        <p:nvPicPr>
          <p:cNvPr id="333" name="Google Shape;33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0250" y="1215961"/>
            <a:ext cx="7486650" cy="283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3"/>
          <p:cNvSpPr txBox="1">
            <a:spLocks noGrp="1"/>
          </p:cNvSpPr>
          <p:nvPr>
            <p:ph type="title"/>
          </p:nvPr>
        </p:nvSpPr>
        <p:spPr>
          <a:xfrm>
            <a:off x="354183" y="362386"/>
            <a:ext cx="8140500" cy="857400"/>
          </a:xfrm>
          <a:prstGeom prst="rect">
            <a:avLst/>
          </a:prstGeom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Saya Sensors</a:t>
            </a:r>
            <a:endParaRPr sz="2800"/>
          </a:p>
        </p:txBody>
      </p:sp>
      <p:pic>
        <p:nvPicPr>
          <p:cNvPr id="339" name="Google Shape;33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1550" y="1219786"/>
            <a:ext cx="8134350" cy="312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4"/>
          <p:cNvSpPr txBox="1">
            <a:spLocks noGrp="1"/>
          </p:cNvSpPr>
          <p:nvPr>
            <p:ph type="title"/>
          </p:nvPr>
        </p:nvSpPr>
        <p:spPr>
          <a:xfrm>
            <a:off x="395775" y="487075"/>
            <a:ext cx="8520600" cy="572700"/>
          </a:xfrm>
          <a:prstGeom prst="rect">
            <a:avLst/>
          </a:prstGeom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Building Data</a:t>
            </a:r>
            <a:endParaRPr sz="2800"/>
          </a:p>
        </p:txBody>
      </p:sp>
      <p:pic>
        <p:nvPicPr>
          <p:cNvPr id="345" name="Google Shape;34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8375" y="422800"/>
            <a:ext cx="874682" cy="70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06100" y="48033"/>
            <a:ext cx="874675" cy="1094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9113" y="1281671"/>
            <a:ext cx="7993924" cy="286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5"/>
          <p:cNvSpPr txBox="1">
            <a:spLocks noGrp="1"/>
          </p:cNvSpPr>
          <p:nvPr>
            <p:ph type="title"/>
          </p:nvPr>
        </p:nvSpPr>
        <p:spPr>
          <a:xfrm>
            <a:off x="389233" y="355411"/>
            <a:ext cx="8140500" cy="857400"/>
          </a:xfrm>
          <a:prstGeom prst="rect">
            <a:avLst/>
          </a:prstGeom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Building Data</a:t>
            </a:r>
            <a:endParaRPr sz="2800"/>
          </a:p>
        </p:txBody>
      </p:sp>
      <p:pic>
        <p:nvPicPr>
          <p:cNvPr id="353" name="Google Shape;35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250" y="1056525"/>
            <a:ext cx="7710477" cy="350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6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ts val="900"/>
              <a:buNone/>
            </a:pPr>
            <a:fld id="{00000000-1234-1234-1234-123412341234}" type="slidenum">
              <a:rPr lang="en" sz="800"/>
              <a:t>14</a:t>
            </a:fld>
            <a:endParaRPr sz="800"/>
          </a:p>
        </p:txBody>
      </p:sp>
      <p:sp>
        <p:nvSpPr>
          <p:cNvPr id="359" name="Google Shape;359;p46"/>
          <p:cNvSpPr txBox="1">
            <a:spLocks noGrp="1"/>
          </p:cNvSpPr>
          <p:nvPr>
            <p:ph type="title"/>
          </p:nvPr>
        </p:nvSpPr>
        <p:spPr>
          <a:xfrm>
            <a:off x="409800" y="452050"/>
            <a:ext cx="8520600" cy="572700"/>
          </a:xfrm>
          <a:prstGeom prst="rect">
            <a:avLst/>
          </a:prstGeom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Plumbing Hardware Data</a:t>
            </a:r>
            <a:endParaRPr sz="2800"/>
          </a:p>
        </p:txBody>
      </p:sp>
      <p:pic>
        <p:nvPicPr>
          <p:cNvPr id="360" name="Google Shape;36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413" y="1160563"/>
            <a:ext cx="8643375" cy="346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7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ts val="900"/>
              <a:buNone/>
            </a:pPr>
            <a:fld id="{00000000-1234-1234-1234-123412341234}" type="slidenum">
              <a:rPr lang="en" sz="800"/>
              <a:t>15</a:t>
            </a:fld>
            <a:endParaRPr sz="800"/>
          </a:p>
        </p:txBody>
      </p:sp>
      <p:sp>
        <p:nvSpPr>
          <p:cNvPr id="366" name="Google Shape;366;p47"/>
          <p:cNvSpPr txBox="1">
            <a:spLocks noGrp="1"/>
          </p:cNvSpPr>
          <p:nvPr>
            <p:ph type="title"/>
          </p:nvPr>
        </p:nvSpPr>
        <p:spPr>
          <a:xfrm>
            <a:off x="416800" y="445025"/>
            <a:ext cx="8520600" cy="572700"/>
          </a:xfrm>
          <a:prstGeom prst="rect">
            <a:avLst/>
          </a:prstGeom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Misc Data</a:t>
            </a:r>
            <a:endParaRPr sz="2800"/>
          </a:p>
        </p:txBody>
      </p:sp>
      <p:pic>
        <p:nvPicPr>
          <p:cNvPr id="367" name="Google Shape;36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0675" y="1093925"/>
            <a:ext cx="7244990" cy="375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8"/>
          <p:cNvSpPr txBox="1">
            <a:spLocks noGrp="1"/>
          </p:cNvSpPr>
          <p:nvPr>
            <p:ph type="title"/>
          </p:nvPr>
        </p:nvSpPr>
        <p:spPr>
          <a:xfrm>
            <a:off x="501758" y="2216686"/>
            <a:ext cx="8140500" cy="857400"/>
          </a:xfrm>
          <a:prstGeom prst="rect">
            <a:avLst/>
          </a:prstGeom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Algorithms-Research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9"/>
          <p:cNvSpPr txBox="1">
            <a:spLocks noGrp="1"/>
          </p:cNvSpPr>
          <p:nvPr>
            <p:ph type="title"/>
          </p:nvPr>
        </p:nvSpPr>
        <p:spPr>
          <a:xfrm>
            <a:off x="395775" y="424000"/>
            <a:ext cx="8520600" cy="572700"/>
          </a:xfrm>
          <a:prstGeom prst="rect">
            <a:avLst/>
          </a:prstGeom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Our Original Approach</a:t>
            </a:r>
            <a:endParaRPr sz="2800"/>
          </a:p>
        </p:txBody>
      </p:sp>
      <p:sp>
        <p:nvSpPr>
          <p:cNvPr id="378" name="Google Shape;378;p49"/>
          <p:cNvSpPr txBox="1">
            <a:spLocks noGrp="1"/>
          </p:cNvSpPr>
          <p:nvPr>
            <p:ph type="body" idx="1"/>
          </p:nvPr>
        </p:nvSpPr>
        <p:spPr>
          <a:xfrm>
            <a:off x="311700" y="1130600"/>
            <a:ext cx="8520600" cy="34164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45720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">
                <a:solidFill>
                  <a:schemeClr val="dk1"/>
                </a:solidFill>
              </a:rPr>
              <a:t>Dataset</a:t>
            </a:r>
            <a:endParaRPr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>
                <a:solidFill>
                  <a:schemeClr val="dk1"/>
                </a:solidFill>
              </a:rPr>
              <a:t>No obvious patterns</a:t>
            </a:r>
            <a:endParaRPr>
              <a:solidFill>
                <a:schemeClr val="dk1"/>
              </a:solidFill>
            </a:endParaRPr>
          </a:p>
          <a:p>
            <a:pPr marL="45720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">
                <a:solidFill>
                  <a:schemeClr val="dk1"/>
                </a:solidFill>
              </a:rPr>
              <a:t>Unsupervised Learning model: K-Means</a:t>
            </a:r>
            <a:endParaRPr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>
                <a:solidFill>
                  <a:schemeClr val="dk1"/>
                </a:solidFill>
              </a:rPr>
              <a:t>Finds hidden patterns in the dataset</a:t>
            </a:r>
            <a:endParaRPr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>
                <a:solidFill>
                  <a:schemeClr val="dk1"/>
                </a:solidFill>
              </a:rPr>
              <a:t>Organizes data into clusters</a:t>
            </a:r>
            <a:endParaRPr>
              <a:solidFill>
                <a:schemeClr val="dk1"/>
              </a:solidFill>
            </a:endParaRPr>
          </a:p>
          <a:p>
            <a:pPr marL="45720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">
                <a:solidFill>
                  <a:schemeClr val="dk1"/>
                </a:solidFill>
              </a:rPr>
              <a:t>Results:</a:t>
            </a:r>
            <a:endParaRPr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>
                <a:solidFill>
                  <a:schemeClr val="dk1"/>
                </a:solidFill>
              </a:rPr>
              <a:t>New perspective(s)</a:t>
            </a:r>
            <a:endParaRPr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>
                <a:solidFill>
                  <a:schemeClr val="dk1"/>
                </a:solidFill>
              </a:rPr>
              <a:t>Led us to ask a different question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pic>
        <p:nvPicPr>
          <p:cNvPr id="379" name="Google Shape;379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6975" y="907800"/>
            <a:ext cx="4367025" cy="181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6963" y="2675675"/>
            <a:ext cx="1819602" cy="181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46500" y="3375363"/>
            <a:ext cx="1673326" cy="1673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0"/>
          <p:cNvSpPr txBox="1">
            <a:spLocks noGrp="1"/>
          </p:cNvSpPr>
          <p:nvPr>
            <p:ph type="title"/>
          </p:nvPr>
        </p:nvSpPr>
        <p:spPr>
          <a:xfrm>
            <a:off x="536408" y="237636"/>
            <a:ext cx="8140500" cy="857400"/>
          </a:xfrm>
          <a:prstGeom prst="rect">
            <a:avLst/>
          </a:prstGeom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Algorithms Used  - Linear Regression Why?</a:t>
            </a:r>
            <a:endParaRPr/>
          </a:p>
        </p:txBody>
      </p:sp>
      <p:sp>
        <p:nvSpPr>
          <p:cNvPr id="387" name="Google Shape;387;p50"/>
          <p:cNvSpPr txBox="1">
            <a:spLocks noGrp="1"/>
          </p:cNvSpPr>
          <p:nvPr>
            <p:ph type="body" idx="1"/>
          </p:nvPr>
        </p:nvSpPr>
        <p:spPr>
          <a:xfrm>
            <a:off x="536400" y="1144950"/>
            <a:ext cx="4215000" cy="33945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Efficient - less power usage because of gradient descent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Adaptive  - with using categorical or numerical data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Numerical label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Simple -features and the target is approximately linear</a:t>
            </a:r>
            <a:endParaRPr/>
          </a:p>
        </p:txBody>
      </p:sp>
      <p:pic>
        <p:nvPicPr>
          <p:cNvPr id="388" name="Google Shape;388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1400" y="1095025"/>
            <a:ext cx="1538601" cy="205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04675" y="2404225"/>
            <a:ext cx="2939324" cy="254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51"/>
          <p:cNvSpPr txBox="1">
            <a:spLocks noGrp="1"/>
          </p:cNvSpPr>
          <p:nvPr>
            <p:ph type="title"/>
          </p:nvPr>
        </p:nvSpPr>
        <p:spPr>
          <a:xfrm>
            <a:off x="581900" y="572756"/>
            <a:ext cx="8140500" cy="418200"/>
          </a:xfrm>
          <a:prstGeom prst="rect">
            <a:avLst/>
          </a:prstGeom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1"/>
                </a:solidFill>
              </a:rPr>
              <a:t>Feed Forward Neural Network - Why?</a:t>
            </a:r>
            <a:endParaRPr sz="2700">
              <a:solidFill>
                <a:schemeClr val="dk1"/>
              </a:solidFill>
            </a:endParaRPr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sz="2720">
              <a:solidFill>
                <a:schemeClr val="dk1"/>
              </a:solidFill>
            </a:endParaRPr>
          </a:p>
        </p:txBody>
      </p:sp>
      <p:sp>
        <p:nvSpPr>
          <p:cNvPr id="395" name="Google Shape;395;p51"/>
          <p:cNvSpPr txBox="1">
            <a:spLocks noGrp="1"/>
          </p:cNvSpPr>
          <p:nvPr>
            <p:ph type="body" idx="1"/>
          </p:nvPr>
        </p:nvSpPr>
        <p:spPr>
          <a:xfrm>
            <a:off x="536400" y="1177750"/>
            <a:ext cx="4116600" cy="33945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Fast - GPU Parallel Processing 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Complexity - handling various of data types audio, images, text, and numerical data 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Wide range of libraries to use (TensorFlow, PyTorch, Keras, and scikit-learn for Python)</a:t>
            </a:r>
            <a:endParaRPr/>
          </a:p>
        </p:txBody>
      </p:sp>
      <p:pic>
        <p:nvPicPr>
          <p:cNvPr id="396" name="Google Shape;39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1650" y="821500"/>
            <a:ext cx="1327450" cy="132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80450" y="1666975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96995" y="3432370"/>
            <a:ext cx="1279350" cy="127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4"/>
          <p:cNvSpPr txBox="1">
            <a:spLocks noGrp="1"/>
          </p:cNvSpPr>
          <p:nvPr>
            <p:ph type="title"/>
          </p:nvPr>
        </p:nvSpPr>
        <p:spPr>
          <a:xfrm>
            <a:off x="501758" y="513786"/>
            <a:ext cx="81405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chemeClr val="dk1"/>
                </a:solidFill>
              </a:rPr>
              <a:t>Saya.Life</a:t>
            </a:r>
            <a:endParaRPr sz="2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endParaRPr/>
          </a:p>
        </p:txBody>
      </p:sp>
      <p:sp>
        <p:nvSpPr>
          <p:cNvPr id="268" name="Google Shape;268;p34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ts val="900"/>
              <a:buNone/>
            </a:pPr>
            <a:fld id="{00000000-1234-1234-1234-123412341234}" type="slidenum">
              <a:rPr lang="en" sz="800"/>
              <a:t>2</a:t>
            </a:fld>
            <a:endParaRPr sz="800"/>
          </a:p>
        </p:txBody>
      </p:sp>
      <p:sp>
        <p:nvSpPr>
          <p:cNvPr id="269" name="Google Shape;269;p34"/>
          <p:cNvSpPr/>
          <p:nvPr/>
        </p:nvSpPr>
        <p:spPr>
          <a:xfrm>
            <a:off x="5917096" y="2798298"/>
            <a:ext cx="7752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34"/>
          <p:cNvSpPr/>
          <p:nvPr/>
        </p:nvSpPr>
        <p:spPr>
          <a:xfrm>
            <a:off x="6026426" y="2842192"/>
            <a:ext cx="619500" cy="202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34"/>
          <p:cNvSpPr txBox="1">
            <a:spLocks noGrp="1"/>
          </p:cNvSpPr>
          <p:nvPr>
            <p:ph type="body" idx="1"/>
          </p:nvPr>
        </p:nvSpPr>
        <p:spPr>
          <a:xfrm>
            <a:off x="244975" y="1328750"/>
            <a:ext cx="4483200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Company that provides water management solutions</a:t>
            </a:r>
            <a:endParaRPr sz="1800"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Attaches meters on pipes track the flow of water. </a:t>
            </a:r>
            <a:endParaRPr sz="1400"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Detection of leaks</a:t>
            </a:r>
            <a:endParaRPr sz="1400"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Water remote shut off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272" name="Google Shape;27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014499"/>
            <a:ext cx="4572002" cy="31144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52"/>
          <p:cNvSpPr txBox="1">
            <a:spLocks noGrp="1"/>
          </p:cNvSpPr>
          <p:nvPr>
            <p:ph type="title"/>
          </p:nvPr>
        </p:nvSpPr>
        <p:spPr>
          <a:xfrm>
            <a:off x="383150" y="438025"/>
            <a:ext cx="8520600" cy="572700"/>
          </a:xfrm>
          <a:prstGeom prst="rect">
            <a:avLst/>
          </a:prstGeom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/>
              <a:t>Purpose for using these 2 algorithms </a:t>
            </a:r>
            <a:endParaRPr sz="2400"/>
          </a:p>
        </p:txBody>
      </p:sp>
      <p:sp>
        <p:nvSpPr>
          <p:cNvPr id="404" name="Google Shape;404;p52"/>
          <p:cNvSpPr txBox="1">
            <a:spLocks noGrp="1"/>
          </p:cNvSpPr>
          <p:nvPr>
            <p:ph type="body" idx="1"/>
          </p:nvPr>
        </p:nvSpPr>
        <p:spPr>
          <a:xfrm>
            <a:off x="348125" y="1159750"/>
            <a:ext cx="4298400" cy="34164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rmAutofit fontScale="92500"/>
          </a:bodyPr>
          <a:lstStyle/>
          <a:p>
            <a:pPr marL="0" lvl="0" indent="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	 </a:t>
            </a:r>
            <a:endParaRPr>
              <a:solidFill>
                <a:schemeClr val="dk1"/>
              </a:solidFill>
            </a:endParaRPr>
          </a:p>
          <a:p>
            <a:pPr marL="914400" lvl="1" indent="-334327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5882"/>
              <a:buChar char="○"/>
            </a:pPr>
            <a:r>
              <a:rPr lang="en">
                <a:solidFill>
                  <a:schemeClr val="dk1"/>
                </a:solidFill>
              </a:rPr>
              <a:t>Illustrate the effectiveness of the two algorithms(accuracy and speed)</a:t>
            </a:r>
            <a:endParaRPr>
              <a:solidFill>
                <a:schemeClr val="dk1"/>
              </a:solidFill>
            </a:endParaRPr>
          </a:p>
          <a:p>
            <a:pPr marL="914400" lvl="1" indent="-33432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5882"/>
              <a:buChar char="○"/>
            </a:pPr>
            <a:r>
              <a:rPr lang="en">
                <a:solidFill>
                  <a:schemeClr val="dk1"/>
                </a:solidFill>
              </a:rPr>
              <a:t>Provide an illustration of the results from different perspectives for the user </a:t>
            </a:r>
            <a:endParaRPr>
              <a:solidFill>
                <a:schemeClr val="dk1"/>
              </a:solidFill>
            </a:endParaRPr>
          </a:p>
          <a:p>
            <a:pPr marL="914400" lvl="1" indent="-33432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5882"/>
              <a:buChar char="○"/>
            </a:pPr>
            <a:r>
              <a:rPr lang="en">
                <a:solidFill>
                  <a:schemeClr val="dk1"/>
                </a:solidFill>
              </a:rPr>
              <a:t>Make sure the user receives as much data for a better understanding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405" name="Google Shape;40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2721400"/>
            <a:ext cx="4450625" cy="2193800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52"/>
          <p:cNvSpPr txBox="1"/>
          <p:nvPr/>
        </p:nvSpPr>
        <p:spPr>
          <a:xfrm>
            <a:off x="5265650" y="2491700"/>
            <a:ext cx="3638100" cy="44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</p:txBody>
      </p:sp>
      <p:pic>
        <p:nvPicPr>
          <p:cNvPr id="407" name="Google Shape;407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2838" y="1010713"/>
            <a:ext cx="2619375" cy="17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53"/>
          <p:cNvSpPr txBox="1">
            <a:spLocks noGrp="1"/>
          </p:cNvSpPr>
          <p:nvPr>
            <p:ph type="title"/>
          </p:nvPr>
        </p:nvSpPr>
        <p:spPr>
          <a:xfrm>
            <a:off x="536408" y="237636"/>
            <a:ext cx="8140500" cy="857400"/>
          </a:xfrm>
          <a:prstGeom prst="rect">
            <a:avLst/>
          </a:prstGeom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the algorithm works	</a:t>
            </a:r>
            <a:endParaRPr/>
          </a:p>
        </p:txBody>
      </p:sp>
      <p:sp>
        <p:nvSpPr>
          <p:cNvPr id="413" name="Google Shape;413;p53"/>
          <p:cNvSpPr txBox="1">
            <a:spLocks noGrp="1"/>
          </p:cNvSpPr>
          <p:nvPr>
            <p:ph type="body" idx="1"/>
          </p:nvPr>
        </p:nvSpPr>
        <p:spPr>
          <a:xfrm>
            <a:off x="536408" y="1177747"/>
            <a:ext cx="8140500" cy="33945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/>
              <a:t>The algorithm uses inputs that we have for the the model to learn from.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/>
              <a:t> y is what the model is trying to predict  or classify.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/>
              <a:t>We are trying to understand the relationship between the(X values) and the occurrence of (Y value).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53"/>
          <p:cNvSpPr/>
          <p:nvPr/>
        </p:nvSpPr>
        <p:spPr>
          <a:xfrm>
            <a:off x="747400" y="3659650"/>
            <a:ext cx="1377000" cy="9126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input(X values)</a:t>
            </a:r>
            <a:endParaRPr/>
          </a:p>
        </p:txBody>
      </p:sp>
      <p:sp>
        <p:nvSpPr>
          <p:cNvPr id="415" name="Google Shape;415;p53"/>
          <p:cNvSpPr/>
          <p:nvPr/>
        </p:nvSpPr>
        <p:spPr>
          <a:xfrm>
            <a:off x="2705275" y="3714850"/>
            <a:ext cx="1319100" cy="857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Machine algorithm </a:t>
            </a:r>
            <a:endParaRPr/>
          </a:p>
        </p:txBody>
      </p:sp>
      <p:sp>
        <p:nvSpPr>
          <p:cNvPr id="416" name="Google Shape;416;p53"/>
          <p:cNvSpPr/>
          <p:nvPr/>
        </p:nvSpPr>
        <p:spPr>
          <a:xfrm>
            <a:off x="4605225" y="3714850"/>
            <a:ext cx="1592700" cy="857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Predictions (y value)</a:t>
            </a:r>
            <a:endParaRPr/>
          </a:p>
        </p:txBody>
      </p:sp>
      <p:sp>
        <p:nvSpPr>
          <p:cNvPr id="417" name="Google Shape;417;p53"/>
          <p:cNvSpPr/>
          <p:nvPr/>
        </p:nvSpPr>
        <p:spPr>
          <a:xfrm>
            <a:off x="2186688" y="3937600"/>
            <a:ext cx="456300" cy="3567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53"/>
          <p:cNvSpPr/>
          <p:nvPr/>
        </p:nvSpPr>
        <p:spPr>
          <a:xfrm>
            <a:off x="4086650" y="3937600"/>
            <a:ext cx="456300" cy="3567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53"/>
          <p:cNvSpPr/>
          <p:nvPr/>
        </p:nvSpPr>
        <p:spPr>
          <a:xfrm>
            <a:off x="2705275" y="2364325"/>
            <a:ext cx="1319100" cy="857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Training data</a:t>
            </a:r>
            <a:endParaRPr/>
          </a:p>
        </p:txBody>
      </p:sp>
      <p:sp>
        <p:nvSpPr>
          <p:cNvPr id="420" name="Google Shape;420;p53"/>
          <p:cNvSpPr/>
          <p:nvPr/>
        </p:nvSpPr>
        <p:spPr>
          <a:xfrm rot="5400000">
            <a:off x="3136663" y="3308350"/>
            <a:ext cx="456300" cy="3567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54"/>
          <p:cNvSpPr txBox="1">
            <a:spLocks noGrp="1"/>
          </p:cNvSpPr>
          <p:nvPr>
            <p:ph type="title"/>
          </p:nvPr>
        </p:nvSpPr>
        <p:spPr>
          <a:xfrm>
            <a:off x="2382725" y="41475"/>
            <a:ext cx="9144000" cy="712500"/>
          </a:xfrm>
          <a:prstGeom prst="rect">
            <a:avLst/>
          </a:prstGeom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Creating our own Y Test</a:t>
            </a:r>
            <a:endParaRPr/>
          </a:p>
        </p:txBody>
      </p:sp>
      <p:sp>
        <p:nvSpPr>
          <p:cNvPr id="426" name="Google Shape;426;p54"/>
          <p:cNvSpPr txBox="1"/>
          <p:nvPr/>
        </p:nvSpPr>
        <p:spPr>
          <a:xfrm>
            <a:off x="941175" y="1009925"/>
            <a:ext cx="1780800" cy="1845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Inputs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Building types: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</a:rPr>
              <a:t>Houses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</a:rPr>
              <a:t>Apartments 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</a:rPr>
              <a:t>Offices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# of people</a:t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427" name="Google Shape;427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3050" y="3028850"/>
            <a:ext cx="2767800" cy="1747444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54"/>
          <p:cNvSpPr/>
          <p:nvPr/>
        </p:nvSpPr>
        <p:spPr>
          <a:xfrm>
            <a:off x="3269750" y="3195650"/>
            <a:ext cx="213300" cy="2073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54"/>
          <p:cNvSpPr/>
          <p:nvPr/>
        </p:nvSpPr>
        <p:spPr>
          <a:xfrm>
            <a:off x="3045400" y="3028850"/>
            <a:ext cx="282600" cy="2736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54"/>
          <p:cNvSpPr/>
          <p:nvPr/>
        </p:nvSpPr>
        <p:spPr>
          <a:xfrm>
            <a:off x="2721975" y="2737675"/>
            <a:ext cx="398100" cy="4173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54"/>
          <p:cNvSpPr txBox="1"/>
          <p:nvPr/>
        </p:nvSpPr>
        <p:spPr>
          <a:xfrm>
            <a:off x="3402300" y="1325400"/>
            <a:ext cx="42015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Use inputs from the insurance company</a:t>
            </a:r>
            <a:endParaRPr sz="17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436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6625" y="392900"/>
            <a:ext cx="5219700" cy="800100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55"/>
          <p:cNvSpPr txBox="1"/>
          <p:nvPr/>
        </p:nvSpPr>
        <p:spPr>
          <a:xfrm>
            <a:off x="4414375" y="63800"/>
            <a:ext cx="10248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User input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438" name="Google Shape;438;p55"/>
          <p:cNvSpPr txBox="1"/>
          <p:nvPr/>
        </p:nvSpPr>
        <p:spPr>
          <a:xfrm>
            <a:off x="5327450" y="63800"/>
            <a:ext cx="10248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User input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439" name="Google Shape;439;p55"/>
          <p:cNvSpPr txBox="1"/>
          <p:nvPr/>
        </p:nvSpPr>
        <p:spPr>
          <a:xfrm>
            <a:off x="2600200" y="0"/>
            <a:ext cx="10842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</a:rPr>
              <a:t>Data created with Saya data</a:t>
            </a:r>
            <a:endParaRPr sz="700">
              <a:solidFill>
                <a:schemeClr val="dk2"/>
              </a:solidFill>
            </a:endParaRPr>
          </a:p>
        </p:txBody>
      </p:sp>
      <p:sp>
        <p:nvSpPr>
          <p:cNvPr id="440" name="Google Shape;440;p55"/>
          <p:cNvSpPr txBox="1"/>
          <p:nvPr/>
        </p:nvSpPr>
        <p:spPr>
          <a:xfrm>
            <a:off x="3486050" y="63800"/>
            <a:ext cx="10248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</a:rPr>
              <a:t>Data given by Saya</a:t>
            </a:r>
            <a:endParaRPr sz="700">
              <a:solidFill>
                <a:schemeClr val="dk2"/>
              </a:solidFill>
            </a:endParaRPr>
          </a:p>
        </p:txBody>
      </p:sp>
      <p:sp>
        <p:nvSpPr>
          <p:cNvPr id="441" name="Google Shape;441;p55"/>
          <p:cNvSpPr txBox="1"/>
          <p:nvPr/>
        </p:nvSpPr>
        <p:spPr>
          <a:xfrm>
            <a:off x="6186325" y="2017650"/>
            <a:ext cx="2812200" cy="17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Returns a consumption category called usage </a:t>
            </a:r>
            <a:endParaRPr sz="1700"/>
          </a:p>
        </p:txBody>
      </p:sp>
      <p:pic>
        <p:nvPicPr>
          <p:cNvPr id="442" name="Google Shape;442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1500" y="1192988"/>
            <a:ext cx="5219700" cy="315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56"/>
          <p:cNvSpPr txBox="1">
            <a:spLocks noGrp="1"/>
          </p:cNvSpPr>
          <p:nvPr>
            <p:ph type="body" idx="1"/>
          </p:nvPr>
        </p:nvSpPr>
        <p:spPr>
          <a:xfrm>
            <a:off x="501758" y="663397"/>
            <a:ext cx="8140500" cy="33945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Then compile the risk factor  </a:t>
            </a:r>
            <a:endParaRPr sz="1300">
              <a:solidFill>
                <a:schemeClr val="dk1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lang="en" sz="1300">
                <a:solidFill>
                  <a:schemeClr val="dk1"/>
                </a:solidFill>
              </a:rPr>
              <a:t>With leakage TF and usage </a:t>
            </a:r>
            <a:endParaRPr sz="1300">
              <a:solidFill>
                <a:schemeClr val="dk1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lang="en" sz="1300">
                <a:solidFill>
                  <a:schemeClr val="dk1"/>
                </a:solidFill>
              </a:rPr>
              <a:t>Can return a numerical value or categorical.</a:t>
            </a:r>
            <a:endParaRPr sz="1300">
              <a:solidFill>
                <a:schemeClr val="dk1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lang="en" sz="1300">
                <a:solidFill>
                  <a:schemeClr val="dk1"/>
                </a:solidFill>
              </a:rPr>
              <a:t>Will return if it has a good standing risk factor 1-10 or potential loss.  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8" name="Google Shape;448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275" y="1990025"/>
            <a:ext cx="3160775" cy="210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2370" y="1990025"/>
            <a:ext cx="3343754" cy="2215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57"/>
          <p:cNvSpPr txBox="1">
            <a:spLocks noGrp="1"/>
          </p:cNvSpPr>
          <p:nvPr>
            <p:ph type="title"/>
          </p:nvPr>
        </p:nvSpPr>
        <p:spPr>
          <a:xfrm>
            <a:off x="501758" y="2216686"/>
            <a:ext cx="8140500" cy="857400"/>
          </a:xfrm>
          <a:prstGeom prst="rect">
            <a:avLst/>
          </a:prstGeom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Front End 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58"/>
          <p:cNvSpPr txBox="1">
            <a:spLocks noGrp="1"/>
          </p:cNvSpPr>
          <p:nvPr>
            <p:ph type="title"/>
          </p:nvPr>
        </p:nvSpPr>
        <p:spPr>
          <a:xfrm>
            <a:off x="501758" y="401661"/>
            <a:ext cx="81405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chemeClr val="dk1"/>
                </a:solidFill>
              </a:rPr>
              <a:t>Tableau</a:t>
            </a:r>
            <a:endParaRPr sz="2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endParaRPr/>
          </a:p>
        </p:txBody>
      </p:sp>
      <p:sp>
        <p:nvSpPr>
          <p:cNvPr id="460" name="Google Shape;460;p58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ts val="900"/>
              <a:buNone/>
            </a:pPr>
            <a:fld id="{00000000-1234-1234-1234-123412341234}" type="slidenum">
              <a:rPr lang="en" sz="800"/>
              <a:t>26</a:t>
            </a:fld>
            <a:endParaRPr sz="800"/>
          </a:p>
        </p:txBody>
      </p:sp>
      <p:sp>
        <p:nvSpPr>
          <p:cNvPr id="461" name="Google Shape;461;p58"/>
          <p:cNvSpPr/>
          <p:nvPr/>
        </p:nvSpPr>
        <p:spPr>
          <a:xfrm>
            <a:off x="5917096" y="2798298"/>
            <a:ext cx="7752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58"/>
          <p:cNvSpPr/>
          <p:nvPr/>
        </p:nvSpPr>
        <p:spPr>
          <a:xfrm>
            <a:off x="6026426" y="2842192"/>
            <a:ext cx="619500" cy="202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58"/>
          <p:cNvSpPr txBox="1">
            <a:spLocks noGrp="1"/>
          </p:cNvSpPr>
          <p:nvPr>
            <p:ph type="body" idx="1"/>
          </p:nvPr>
        </p:nvSpPr>
        <p:spPr>
          <a:xfrm>
            <a:off x="536400" y="1020900"/>
            <a:ext cx="6500100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 lnSpcReduction="20000"/>
          </a:bodyPr>
          <a:lstStyle/>
          <a:p>
            <a:pPr marL="457200" lvl="0" indent="-3365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>
                <a:solidFill>
                  <a:schemeClr val="dk1"/>
                </a:solidFill>
              </a:rPr>
              <a:t>Tableau is a data visualization tool</a:t>
            </a:r>
            <a:endParaRPr>
              <a:solidFill>
                <a:schemeClr val="dk1"/>
              </a:solidFill>
            </a:endParaRPr>
          </a:p>
          <a:p>
            <a:pPr marL="914400" lvl="1" indent="-3365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○"/>
            </a:pPr>
            <a:r>
              <a:rPr lang="en">
                <a:solidFill>
                  <a:schemeClr val="dk1"/>
                </a:solidFill>
              </a:rPr>
              <a:t>Allows users to connect different data sources</a:t>
            </a:r>
            <a:endParaRPr>
              <a:solidFill>
                <a:schemeClr val="dk1"/>
              </a:solidFill>
            </a:endParaRPr>
          </a:p>
          <a:p>
            <a:pPr marL="1371600" lvl="2" indent="-3365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■"/>
            </a:pPr>
            <a:r>
              <a:rPr lang="en">
                <a:solidFill>
                  <a:schemeClr val="dk1"/>
                </a:solidFill>
              </a:rPr>
              <a:t>Spreadsheets</a:t>
            </a:r>
            <a:endParaRPr>
              <a:solidFill>
                <a:schemeClr val="dk1"/>
              </a:solidFill>
            </a:endParaRPr>
          </a:p>
          <a:p>
            <a:pPr marL="1371600" lvl="2" indent="-3365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■"/>
            </a:pPr>
            <a:r>
              <a:rPr lang="en">
                <a:solidFill>
                  <a:schemeClr val="dk1"/>
                </a:solidFill>
              </a:rPr>
              <a:t>databases </a:t>
            </a:r>
            <a:endParaRPr>
              <a:solidFill>
                <a:schemeClr val="dk1"/>
              </a:solidFill>
            </a:endParaRPr>
          </a:p>
          <a:p>
            <a:pPr marL="914400" lvl="1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>
                <a:solidFill>
                  <a:schemeClr val="dk1"/>
                </a:solidFill>
              </a:rPr>
              <a:t>User can create dashboard</a:t>
            </a:r>
            <a:endParaRPr>
              <a:solidFill>
                <a:schemeClr val="dk1"/>
              </a:solidFill>
            </a:endParaRPr>
          </a:p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Currently working with tableau to create graphs using mock data</a:t>
            </a:r>
            <a:endParaRPr>
              <a:solidFill>
                <a:schemeClr val="dk1"/>
              </a:solidFill>
            </a:endParaRPr>
          </a:p>
          <a:p>
            <a:pPr marL="91440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59"/>
          <p:cNvSpPr txBox="1">
            <a:spLocks noGrp="1"/>
          </p:cNvSpPr>
          <p:nvPr>
            <p:ph type="title"/>
          </p:nvPr>
        </p:nvSpPr>
        <p:spPr>
          <a:xfrm>
            <a:off x="536408" y="237636"/>
            <a:ext cx="8140500" cy="857400"/>
          </a:xfrm>
          <a:prstGeom prst="rect">
            <a:avLst/>
          </a:prstGeom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</a:t>
            </a:r>
            <a:endParaRPr/>
          </a:p>
        </p:txBody>
      </p:sp>
      <p:sp>
        <p:nvSpPr>
          <p:cNvPr id="469" name="Google Shape;469;p59"/>
          <p:cNvSpPr txBox="1">
            <a:spLocks noGrp="1"/>
          </p:cNvSpPr>
          <p:nvPr>
            <p:ph type="body" idx="1"/>
          </p:nvPr>
        </p:nvSpPr>
        <p:spPr>
          <a:xfrm>
            <a:off x="536408" y="1177747"/>
            <a:ext cx="8140500" cy="33945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Create a user interface</a:t>
            </a:r>
            <a:endParaRPr/>
          </a:p>
          <a:p>
            <a:pPr marL="91440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UI to be integrated in saya website</a:t>
            </a:r>
            <a:endParaRPr/>
          </a:p>
          <a:p>
            <a:pPr marL="91440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Will allow user to input data metrics to see risk rating of property</a:t>
            </a:r>
            <a:endParaRPr/>
          </a:p>
          <a:p>
            <a:pPr marL="91440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Dashboard will show graphs and visuals so the user can see a representation of information</a:t>
            </a:r>
            <a:endParaRPr/>
          </a:p>
          <a:p>
            <a:pPr marL="914400" lvl="0" indent="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60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ts val="900"/>
              <a:buNone/>
            </a:pPr>
            <a:fld id="{00000000-1234-1234-1234-123412341234}" type="slidenum">
              <a:rPr lang="en" sz="800"/>
              <a:t>28</a:t>
            </a:fld>
            <a:endParaRPr sz="800"/>
          </a:p>
        </p:txBody>
      </p:sp>
      <p:pic>
        <p:nvPicPr>
          <p:cNvPr id="475" name="Google Shape;475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350" y="1181100"/>
            <a:ext cx="8839201" cy="3258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61"/>
          <p:cNvSpPr txBox="1">
            <a:spLocks noGrp="1"/>
          </p:cNvSpPr>
          <p:nvPr>
            <p:ph type="title"/>
          </p:nvPr>
        </p:nvSpPr>
        <p:spPr>
          <a:xfrm>
            <a:off x="536408" y="237636"/>
            <a:ext cx="8140500" cy="857400"/>
          </a:xfrm>
          <a:prstGeom prst="rect">
            <a:avLst/>
          </a:prstGeom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</a:t>
            </a:r>
            <a:endParaRPr/>
          </a:p>
        </p:txBody>
      </p:sp>
      <p:sp>
        <p:nvSpPr>
          <p:cNvPr id="481" name="Google Shape;481;p61"/>
          <p:cNvSpPr txBox="1">
            <a:spLocks noGrp="1"/>
          </p:cNvSpPr>
          <p:nvPr>
            <p:ph type="body" idx="1"/>
          </p:nvPr>
        </p:nvSpPr>
        <p:spPr>
          <a:xfrm>
            <a:off x="536408" y="1177747"/>
            <a:ext cx="8140500" cy="33945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457200" lvl="0" indent="-342900" algn="l" rtl="0">
              <a:spcBef>
                <a:spcPts val="4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Goal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Create a Dashboard that insurances can use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Create an appropriate model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Metrics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Researched what features are relevant for our </a:t>
            </a:r>
            <a:br>
              <a:rPr lang="en"/>
            </a:br>
            <a:r>
              <a:rPr lang="en"/>
              <a:t>model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Algorithms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Tested regression algorithms</a:t>
            </a:r>
            <a:endParaRPr/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"/>
              <a:t>Linear regression, Neural Network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Front End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Learned Tableau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Created a mock dashboard</a:t>
            </a:r>
            <a:endParaRPr/>
          </a:p>
        </p:txBody>
      </p:sp>
      <p:pic>
        <p:nvPicPr>
          <p:cNvPr id="482" name="Google Shape;482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3425" y="1095025"/>
            <a:ext cx="2959601" cy="324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5"/>
          <p:cNvSpPr txBox="1">
            <a:spLocks noGrp="1"/>
          </p:cNvSpPr>
          <p:nvPr>
            <p:ph type="title"/>
          </p:nvPr>
        </p:nvSpPr>
        <p:spPr>
          <a:xfrm>
            <a:off x="501758" y="531936"/>
            <a:ext cx="81405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 sz="2800">
                <a:solidFill>
                  <a:schemeClr val="dk1"/>
                </a:solidFill>
              </a:rPr>
              <a:t>Problem Scope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endParaRPr sz="2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81818"/>
              <a:buNone/>
            </a:pPr>
            <a:endParaRPr/>
          </a:p>
        </p:txBody>
      </p:sp>
      <p:sp>
        <p:nvSpPr>
          <p:cNvPr id="278" name="Google Shape;278;p35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ts val="900"/>
              <a:buNone/>
            </a:pPr>
            <a:fld id="{00000000-1234-1234-1234-123412341234}" type="slidenum">
              <a:rPr lang="en" sz="800"/>
              <a:t>3</a:t>
            </a:fld>
            <a:endParaRPr sz="800"/>
          </a:p>
        </p:txBody>
      </p:sp>
      <p:sp>
        <p:nvSpPr>
          <p:cNvPr id="279" name="Google Shape;279;p35"/>
          <p:cNvSpPr/>
          <p:nvPr/>
        </p:nvSpPr>
        <p:spPr>
          <a:xfrm>
            <a:off x="5917096" y="2798298"/>
            <a:ext cx="7752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35"/>
          <p:cNvSpPr/>
          <p:nvPr/>
        </p:nvSpPr>
        <p:spPr>
          <a:xfrm>
            <a:off x="6026426" y="2842192"/>
            <a:ext cx="619500" cy="202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35"/>
          <p:cNvSpPr txBox="1">
            <a:spLocks noGrp="1"/>
          </p:cNvSpPr>
          <p:nvPr>
            <p:ph type="body" idx="1"/>
          </p:nvPr>
        </p:nvSpPr>
        <p:spPr>
          <a:xfrm>
            <a:off x="536400" y="1140025"/>
            <a:ext cx="6500100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 lnSpcReduction="20000"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Goal: </a:t>
            </a:r>
            <a:endParaRPr sz="1800">
              <a:solidFill>
                <a:schemeClr val="dk1"/>
              </a:solidFill>
            </a:endParaRPr>
          </a:p>
          <a:p>
            <a:pPr marL="914400" lvl="1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" sz="1400">
                <a:solidFill>
                  <a:schemeClr val="dk1"/>
                </a:solidFill>
              </a:rPr>
              <a:t>Create a risk detection machine learning model</a:t>
            </a:r>
            <a:endParaRPr sz="1400">
              <a:solidFill>
                <a:schemeClr val="dk1"/>
              </a:solidFill>
            </a:endParaRPr>
          </a:p>
          <a:p>
            <a: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" sz="1400">
                <a:solidFill>
                  <a:schemeClr val="dk1"/>
                </a:solidFill>
              </a:rPr>
              <a:t>Tells insurance companies how </a:t>
            </a:r>
            <a:r>
              <a:rPr lang="en" sz="1400">
                <a:solidFill>
                  <a:srgbClr val="FF0000"/>
                </a:solidFill>
              </a:rPr>
              <a:t>cost effective</a:t>
            </a:r>
            <a:r>
              <a:rPr lang="en" sz="1400">
                <a:solidFill>
                  <a:schemeClr val="dk1"/>
                </a:solidFill>
              </a:rPr>
              <a:t> a building</a:t>
            </a:r>
            <a:endParaRPr sz="1400">
              <a:solidFill>
                <a:schemeClr val="dk1"/>
              </a:solidFill>
            </a:endParaRPr>
          </a:p>
          <a:p>
            <a:pPr marL="91440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" sz="1400">
                <a:solidFill>
                  <a:schemeClr val="dk1"/>
                </a:solidFill>
              </a:rPr>
              <a:t>Desired scale: 1-10</a:t>
            </a:r>
            <a:endParaRPr sz="1400">
              <a:solidFill>
                <a:schemeClr val="dk1"/>
              </a:solidFill>
            </a:endParaRPr>
          </a:p>
          <a:p>
            <a:pPr marL="1371600" lvl="2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" sz="1400">
                <a:solidFill>
                  <a:schemeClr val="dk1"/>
                </a:solidFill>
              </a:rPr>
              <a:t>1: Unsafe</a:t>
            </a:r>
            <a:endParaRPr sz="1400">
              <a:solidFill>
                <a:schemeClr val="dk1"/>
              </a:solidFill>
            </a:endParaRPr>
          </a:p>
          <a:p>
            <a:pPr marL="1371600" lvl="2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" sz="1400">
                <a:solidFill>
                  <a:schemeClr val="dk1"/>
                </a:solidFill>
              </a:rPr>
              <a:t>10: investing in the building ()</a:t>
            </a:r>
            <a:endParaRPr sz="14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Identify relevant metrics to train a suitable machine learning model 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Identify an algorithm suited for the machine learning model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Create a nice dashboard that insurance companies can use</a:t>
            </a:r>
            <a:endParaRPr sz="180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4999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62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ts val="900"/>
              <a:buNone/>
            </a:pPr>
            <a:fld id="{00000000-1234-1234-1234-123412341234}" type="slidenum">
              <a:rPr lang="en" sz="800"/>
              <a:t>30</a:t>
            </a:fld>
            <a:endParaRPr sz="800"/>
          </a:p>
        </p:txBody>
      </p:sp>
      <p:sp>
        <p:nvSpPr>
          <p:cNvPr id="488" name="Google Shape;488;p6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Next Steps</a:t>
            </a:r>
            <a:endParaRPr/>
          </a:p>
        </p:txBody>
      </p:sp>
      <p:sp>
        <p:nvSpPr>
          <p:cNvPr id="489" name="Google Shape;489;p6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457200" lvl="0" indent="-228600" algn="l" rtl="0">
              <a:spcBef>
                <a:spcPts val="400"/>
              </a:spcBef>
              <a:spcAft>
                <a:spcPts val="0"/>
              </a:spcAft>
              <a:buSzPts val="1800"/>
              <a:buNone/>
            </a:pPr>
            <a:r>
              <a:rPr lang="en"/>
              <a:t>Metrics</a:t>
            </a:r>
            <a:endParaRPr/>
          </a:p>
          <a:p>
            <a:pPr marL="914400" lvl="1" indent="-342900" algn="l" rtl="0">
              <a:spcBef>
                <a:spcPts val="40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Create an API to hold and access the data</a:t>
            </a:r>
            <a:endParaRPr/>
          </a:p>
          <a:p>
            <a:pPr marL="457200" lvl="0" indent="-228600" algn="l" rtl="0">
              <a:spcBef>
                <a:spcPts val="400"/>
              </a:spcBef>
              <a:spcAft>
                <a:spcPts val="0"/>
              </a:spcAft>
              <a:buSzPts val="1800"/>
              <a:buNone/>
            </a:pPr>
            <a:r>
              <a:rPr lang="en"/>
              <a:t>Algorithms</a:t>
            </a:r>
            <a:endParaRPr/>
          </a:p>
          <a:p>
            <a:pPr marL="914400" lvl="1" indent="-342900" algn="l" rtl="0">
              <a:spcBef>
                <a:spcPts val="40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Finish calculations for scale and apply it to the provided data</a:t>
            </a:r>
            <a:endParaRPr/>
          </a:p>
          <a:p>
            <a:pPr marL="914400" lvl="1" indent="-342900" algn="l" rtl="0">
              <a:spcBef>
                <a:spcPts val="40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Use Saya data to create a model</a:t>
            </a:r>
            <a:endParaRPr/>
          </a:p>
          <a:p>
            <a:pPr marL="457200" lvl="0" indent="-228600" algn="l" rtl="0">
              <a:spcBef>
                <a:spcPts val="400"/>
              </a:spcBef>
              <a:spcAft>
                <a:spcPts val="0"/>
              </a:spcAft>
              <a:buSzPts val="1800"/>
              <a:buNone/>
            </a:pPr>
            <a:r>
              <a:rPr lang="en"/>
              <a:t>Front End</a:t>
            </a:r>
            <a:endParaRPr/>
          </a:p>
          <a:p>
            <a:pPr marL="914400" lvl="1" indent="-342900" algn="l" rtl="0">
              <a:spcBef>
                <a:spcPts val="40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Continue learning Tableau</a:t>
            </a:r>
            <a:endParaRPr/>
          </a:p>
          <a:p>
            <a:pPr marL="914400" lvl="1" indent="-342900" algn="l" rtl="0">
              <a:spcBef>
                <a:spcPts val="40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Use the Saya data to create an appropriate graph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63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ts val="900"/>
              <a:buNone/>
            </a:pPr>
            <a:fld id="{00000000-1234-1234-1234-123412341234}" type="slidenum">
              <a:rPr lang="en" sz="800"/>
              <a:t>31</a:t>
            </a:fld>
            <a:endParaRPr sz="800"/>
          </a:p>
        </p:txBody>
      </p:sp>
      <p:sp>
        <p:nvSpPr>
          <p:cNvPr id="495" name="Google Shape;495;p63"/>
          <p:cNvSpPr txBox="1">
            <a:spLocks noGrp="1"/>
          </p:cNvSpPr>
          <p:nvPr>
            <p:ph type="title"/>
          </p:nvPr>
        </p:nvSpPr>
        <p:spPr>
          <a:xfrm>
            <a:off x="2919232" y="1679782"/>
            <a:ext cx="35925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/>
              <a:t>Thank you!</a:t>
            </a:r>
            <a:endParaRPr sz="24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/>
              <a:t>Any q</a:t>
            </a:r>
            <a:r>
              <a:rPr lang="en" sz="2400" cap="none">
                <a:latin typeface="Arial"/>
                <a:ea typeface="Arial"/>
                <a:cs typeface="Arial"/>
                <a:sym typeface="Arial"/>
              </a:rPr>
              <a:t>uestions?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6"/>
          <p:cNvSpPr txBox="1">
            <a:spLocks noGrp="1"/>
          </p:cNvSpPr>
          <p:nvPr>
            <p:ph type="title"/>
          </p:nvPr>
        </p:nvSpPr>
        <p:spPr>
          <a:xfrm>
            <a:off x="501758" y="531936"/>
            <a:ext cx="81405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 b="0">
                <a:solidFill>
                  <a:schemeClr val="dk1"/>
                </a:solidFill>
              </a:rPr>
              <a:t>Team distribution</a:t>
            </a:r>
            <a:endParaRPr sz="2800" b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endParaRPr/>
          </a:p>
        </p:txBody>
      </p:sp>
      <p:sp>
        <p:nvSpPr>
          <p:cNvPr id="287" name="Google Shape;287;p36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ts val="900"/>
              <a:buNone/>
            </a:pPr>
            <a:fld id="{00000000-1234-1234-1234-123412341234}" type="slidenum">
              <a:rPr lang="en" sz="800"/>
              <a:t>4</a:t>
            </a:fld>
            <a:endParaRPr sz="800"/>
          </a:p>
        </p:txBody>
      </p:sp>
      <p:sp>
        <p:nvSpPr>
          <p:cNvPr id="288" name="Google Shape;288;p36"/>
          <p:cNvSpPr/>
          <p:nvPr/>
        </p:nvSpPr>
        <p:spPr>
          <a:xfrm>
            <a:off x="5917096" y="2798298"/>
            <a:ext cx="7752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36"/>
          <p:cNvSpPr/>
          <p:nvPr/>
        </p:nvSpPr>
        <p:spPr>
          <a:xfrm>
            <a:off x="6026426" y="2842192"/>
            <a:ext cx="619500" cy="202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36"/>
          <p:cNvSpPr txBox="1">
            <a:spLocks noGrp="1"/>
          </p:cNvSpPr>
          <p:nvPr>
            <p:ph type="body" idx="1"/>
          </p:nvPr>
        </p:nvSpPr>
        <p:spPr>
          <a:xfrm>
            <a:off x="536400" y="1140025"/>
            <a:ext cx="6500100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 </a:t>
            </a:r>
            <a:endParaRPr sz="180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4999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1800">
              <a:solidFill>
                <a:schemeClr val="dk1"/>
              </a:solidFill>
            </a:endParaRPr>
          </a:p>
        </p:txBody>
      </p:sp>
      <p:pic>
        <p:nvPicPr>
          <p:cNvPr id="291" name="Google Shape;29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7893" y="1027350"/>
            <a:ext cx="3962607" cy="3600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7"/>
          <p:cNvSpPr txBox="1">
            <a:spLocks noGrp="1"/>
          </p:cNvSpPr>
          <p:nvPr>
            <p:ph type="title"/>
          </p:nvPr>
        </p:nvSpPr>
        <p:spPr>
          <a:xfrm>
            <a:off x="501758" y="531936"/>
            <a:ext cx="81405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chemeClr val="dk1"/>
                </a:solidFill>
              </a:rPr>
              <a:t>Ethics</a:t>
            </a:r>
            <a:endParaRPr sz="2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endParaRPr/>
          </a:p>
        </p:txBody>
      </p:sp>
      <p:sp>
        <p:nvSpPr>
          <p:cNvPr id="297" name="Google Shape;297;p37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ts val="900"/>
              <a:buNone/>
            </a:pPr>
            <a:fld id="{00000000-1234-1234-1234-123412341234}" type="slidenum">
              <a:rPr lang="en" sz="800"/>
              <a:t>5</a:t>
            </a:fld>
            <a:endParaRPr sz="800"/>
          </a:p>
        </p:txBody>
      </p:sp>
      <p:sp>
        <p:nvSpPr>
          <p:cNvPr id="298" name="Google Shape;298;p37"/>
          <p:cNvSpPr/>
          <p:nvPr/>
        </p:nvSpPr>
        <p:spPr>
          <a:xfrm>
            <a:off x="5917096" y="2798298"/>
            <a:ext cx="7752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37"/>
          <p:cNvSpPr/>
          <p:nvPr/>
        </p:nvSpPr>
        <p:spPr>
          <a:xfrm>
            <a:off x="6026426" y="2842192"/>
            <a:ext cx="619500" cy="202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37"/>
          <p:cNvSpPr txBox="1">
            <a:spLocks noGrp="1"/>
          </p:cNvSpPr>
          <p:nvPr>
            <p:ph type="body" idx="1"/>
          </p:nvPr>
        </p:nvSpPr>
        <p:spPr>
          <a:xfrm>
            <a:off x="536400" y="1140025"/>
            <a:ext cx="6500100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All data we used was given directly from Saya.life</a:t>
            </a:r>
            <a:endParaRPr sz="1800"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Consent was given</a:t>
            </a:r>
            <a:endParaRPr sz="1400"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Keeping data private</a:t>
            </a:r>
            <a:endParaRPr sz="1400"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Being responsible</a:t>
            </a:r>
            <a:endParaRPr sz="14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Other data used was publicly available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Machine learning Algorithm will avoid harmful biases</a:t>
            </a:r>
            <a:endParaRPr sz="1800"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Example: Zip code could penalize a user </a:t>
            </a:r>
            <a:endParaRPr sz="140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4999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8"/>
          <p:cNvSpPr txBox="1">
            <a:spLocks noGrp="1"/>
          </p:cNvSpPr>
          <p:nvPr>
            <p:ph type="title"/>
          </p:nvPr>
        </p:nvSpPr>
        <p:spPr>
          <a:xfrm>
            <a:off x="3612773" y="2143050"/>
            <a:ext cx="2823900" cy="857400"/>
          </a:xfrm>
          <a:prstGeom prst="rect">
            <a:avLst/>
          </a:prstGeom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Metrics Research</a:t>
            </a:r>
            <a:endParaRPr/>
          </a:p>
        </p:txBody>
      </p:sp>
      <p:sp>
        <p:nvSpPr>
          <p:cNvPr id="306" name="Google Shape;306;p38"/>
          <p:cNvSpPr txBox="1"/>
          <p:nvPr/>
        </p:nvSpPr>
        <p:spPr>
          <a:xfrm>
            <a:off x="2396900" y="2855875"/>
            <a:ext cx="4859400" cy="14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9"/>
          <p:cNvSpPr txBox="1">
            <a:spLocks noGrp="1"/>
          </p:cNvSpPr>
          <p:nvPr>
            <p:ph type="title"/>
          </p:nvPr>
        </p:nvSpPr>
        <p:spPr>
          <a:xfrm>
            <a:off x="536408" y="237636"/>
            <a:ext cx="8140500" cy="857400"/>
          </a:xfrm>
          <a:prstGeom prst="rect">
            <a:avLst/>
          </a:prstGeom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Motivation/Goal</a:t>
            </a:r>
            <a:endParaRPr/>
          </a:p>
        </p:txBody>
      </p:sp>
      <p:sp>
        <p:nvSpPr>
          <p:cNvPr id="312" name="Google Shape;312;p39"/>
          <p:cNvSpPr txBox="1">
            <a:spLocks noGrp="1"/>
          </p:cNvSpPr>
          <p:nvPr>
            <p:ph type="body" idx="1"/>
          </p:nvPr>
        </p:nvSpPr>
        <p:spPr>
          <a:xfrm>
            <a:off x="536408" y="1177747"/>
            <a:ext cx="8140500" cy="33945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/>
              <a:t>Goal</a:t>
            </a:r>
            <a:endParaRPr/>
          </a:p>
          <a:p>
            <a:pPr marL="457200" lvl="0" indent="-342900" algn="l" rtl="0">
              <a:spcBef>
                <a:spcPts val="4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Determine which metrics affect cost effectiveness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Metrics that change the weight and bias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3" name="Google Shape;31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5526" y="2217826"/>
            <a:ext cx="4502251" cy="248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0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ts val="900"/>
              <a:buNone/>
            </a:pPr>
            <a:fld id="{00000000-1234-1234-1234-123412341234}" type="slidenum">
              <a:rPr lang="en" sz="800"/>
              <a:t>8</a:t>
            </a:fld>
            <a:endParaRPr sz="800"/>
          </a:p>
        </p:txBody>
      </p:sp>
      <p:sp>
        <p:nvSpPr>
          <p:cNvPr id="319" name="Google Shape;319;p40"/>
          <p:cNvSpPr txBox="1">
            <a:spLocks noGrp="1"/>
          </p:cNvSpPr>
          <p:nvPr>
            <p:ph type="title"/>
          </p:nvPr>
        </p:nvSpPr>
        <p:spPr>
          <a:xfrm>
            <a:off x="883900" y="101475"/>
            <a:ext cx="8520600" cy="572700"/>
          </a:xfrm>
          <a:prstGeom prst="rect">
            <a:avLst/>
          </a:prstGeom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Comprehensive list of metrics </a:t>
            </a:r>
            <a:endParaRPr sz="2800"/>
          </a:p>
        </p:txBody>
      </p:sp>
      <p:pic>
        <p:nvPicPr>
          <p:cNvPr id="320" name="Google Shape;32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9675" y="621700"/>
            <a:ext cx="3994859" cy="416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1"/>
          <p:cNvSpPr txBox="1">
            <a:spLocks noGrp="1"/>
          </p:cNvSpPr>
          <p:nvPr>
            <p:ph type="title"/>
          </p:nvPr>
        </p:nvSpPr>
        <p:spPr>
          <a:xfrm>
            <a:off x="536408" y="237636"/>
            <a:ext cx="8140500" cy="857400"/>
          </a:xfrm>
          <a:prstGeom prst="rect">
            <a:avLst/>
          </a:prstGeom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Saya Data</a:t>
            </a:r>
            <a:endParaRPr/>
          </a:p>
        </p:txBody>
      </p:sp>
      <p:sp>
        <p:nvSpPr>
          <p:cNvPr id="326" name="Google Shape;326;p41"/>
          <p:cNvSpPr txBox="1">
            <a:spLocks noGrp="1"/>
          </p:cNvSpPr>
          <p:nvPr>
            <p:ph type="body" idx="1"/>
          </p:nvPr>
        </p:nvSpPr>
        <p:spPr>
          <a:xfrm>
            <a:off x="536408" y="1177747"/>
            <a:ext cx="8140500" cy="33945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/>
              <a:t>Data taken from Saya sensors</a:t>
            </a:r>
            <a:endParaRPr/>
          </a:p>
          <a:p>
            <a:pPr marL="457200" lvl="0" indent="-342900" algn="l" rtl="0">
              <a:spcBef>
                <a:spcPts val="4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Spans over exactly one year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/>
              <a:t>Water Classify</a:t>
            </a:r>
            <a:endParaRPr/>
          </a:p>
          <a:p>
            <a:pPr marL="457200" lvl="0" indent="-342900" algn="l" rtl="0">
              <a:spcBef>
                <a:spcPts val="4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Data has a condition to classify water type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Ranges from low,medium,high, and unclassified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/>
              <a:t>Meter Number</a:t>
            </a:r>
            <a:endParaRPr/>
          </a:p>
          <a:p>
            <a:pPr marL="457200" lvl="0" indent="-342900" algn="l" rtl="0">
              <a:spcBef>
                <a:spcPts val="4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Each sensor is attached to a specific pipe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Meter number determines pipe and location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7" name="Google Shape;32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0125" y="2747425"/>
            <a:ext cx="3756976" cy="176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823</Words>
  <Application>Microsoft Office PowerPoint</Application>
  <PresentationFormat>On-screen Show (16:9)</PresentationFormat>
  <Paragraphs>179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Simple Light</vt:lpstr>
      <vt:lpstr>Office Theme</vt:lpstr>
      <vt:lpstr>Saya Life</vt:lpstr>
      <vt:lpstr>Saya.Life </vt:lpstr>
      <vt:lpstr>Problem Scope  </vt:lpstr>
      <vt:lpstr>Team distribution </vt:lpstr>
      <vt:lpstr>Ethics </vt:lpstr>
      <vt:lpstr>Metrics Research</vt:lpstr>
      <vt:lpstr>Motivation/Goal</vt:lpstr>
      <vt:lpstr>Comprehensive list of metrics </vt:lpstr>
      <vt:lpstr>Saya Data</vt:lpstr>
      <vt:lpstr>Saya Sensors</vt:lpstr>
      <vt:lpstr>Saya Sensors</vt:lpstr>
      <vt:lpstr>Building Data</vt:lpstr>
      <vt:lpstr>Building Data</vt:lpstr>
      <vt:lpstr>Plumbing Hardware Data</vt:lpstr>
      <vt:lpstr>Misc Data</vt:lpstr>
      <vt:lpstr>Algorithms-Research</vt:lpstr>
      <vt:lpstr>Our Original Approach</vt:lpstr>
      <vt:lpstr>Algorithms Used  - Linear Regression Why?</vt:lpstr>
      <vt:lpstr>Feed Forward Neural Network - Why? </vt:lpstr>
      <vt:lpstr>Purpose for using these 2 algorithms </vt:lpstr>
      <vt:lpstr>How the algorithm works </vt:lpstr>
      <vt:lpstr>Creating our own Y Test</vt:lpstr>
      <vt:lpstr>PowerPoint Presentation</vt:lpstr>
      <vt:lpstr>PowerPoint Presentation</vt:lpstr>
      <vt:lpstr>Front End </vt:lpstr>
      <vt:lpstr>Tableau </vt:lpstr>
      <vt:lpstr>Goal</vt:lpstr>
      <vt:lpstr>PowerPoint Presentation</vt:lpstr>
      <vt:lpstr>Conclusion</vt:lpstr>
      <vt:lpstr>Next Steps</vt:lpstr>
      <vt:lpstr>Thank you! 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Saya Life</dc:title>
  <cp:lastModifiedBy>Gabriel Garcia</cp:lastModifiedBy>
  <cp:revision>1</cp:revision>
  <dcterms:modified xsi:type="dcterms:W3CDTF">2023-11-30T18:44:58Z</dcterms:modified>
</cp:coreProperties>
</file>