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f3dca0d3c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f3dca0d3c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a055b6361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a055b6361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a0425d2e51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a0425d2e5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a09114f7fb_3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a09114f7fb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a0425d2e51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a0425d2e51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a09114f7fb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a09114f7f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f3dca0d3c_3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9f3dca0d3c_3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9f3dca0d3c_3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9f3dca0d3c_3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Someone from server team can say this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9f3dca0d3c_3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9f3dca0d3c_3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023b5ab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023b5ab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055b6361d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a055b6361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a055b6361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a055b6361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a023b5abbf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a023b5abb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9f3dca0d3c_3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9f3dca0d3c_3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a00e54bd25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a00e54bd25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a00e54bd25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a00e54bd25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a023b5abb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a023b5abb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62278a770a_1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62278a770a_1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2278a770a_1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62278a770a_1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f3dca0d3c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f3dca0d3c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f3dca0d3c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9f3dca0d3c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f3dca0d3c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f3dca0d3c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0f4c55be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a0f4c55be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083c6fbc0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a083c6fbc0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a0f4c55be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a0f4c55be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Relationship Id="rId4" Type="http://schemas.openxmlformats.org/officeDocument/2006/relationships/image" Target="../media/image17.jpg"/><Relationship Id="rId5" Type="http://schemas.openxmlformats.org/officeDocument/2006/relationships/image" Target="../media/image24.jpg"/><Relationship Id="rId6" Type="http://schemas.openxmlformats.org/officeDocument/2006/relationships/image" Target="../media/image23.jpg"/><Relationship Id="rId7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rive.google.com/file/d/1X3UfmKiUbSK0PPfonl6nRjGj5GZOVCf5/view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308550" y="18832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Learning For Network-Denied Environments</a:t>
            </a:r>
            <a:endParaRPr/>
          </a:p>
        </p:txBody>
      </p:sp>
      <p:pic>
        <p:nvPicPr>
          <p:cNvPr id="135" name="Google Shape;13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200" y="3625"/>
            <a:ext cx="2165225" cy="195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95925"/>
            <a:ext cx="2495175" cy="124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- Web API</a:t>
            </a:r>
            <a:endParaRPr/>
          </a:p>
        </p:txBody>
      </p:sp>
      <p:sp>
        <p:nvSpPr>
          <p:cNvPr id="205" name="Google Shape;205;p22"/>
          <p:cNvSpPr txBox="1"/>
          <p:nvPr>
            <p:ph idx="1" type="body"/>
          </p:nvPr>
        </p:nvSpPr>
        <p:spPr>
          <a:xfrm>
            <a:off x="802025" y="1579150"/>
            <a:ext cx="3973500" cy="30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AWS EC2 server for model training and hosting HTTP endpoints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Image objects and metadata stored in AWS S3 bucket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Flask Server Environment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Allows for native interaction with ML libraries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Integrate server functions for client access via developer defined endpoints</a:t>
            </a:r>
            <a:endParaRPr sz="1400"/>
          </a:p>
        </p:txBody>
      </p:sp>
      <p:pic>
        <p:nvPicPr>
          <p:cNvPr id="206" name="Google Shape;2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700" y="2086963"/>
            <a:ext cx="4032001" cy="187237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221850" y="4738450"/>
            <a:ext cx="1215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Jonathan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- Web API</a:t>
            </a:r>
            <a:endParaRPr/>
          </a:p>
        </p:txBody>
      </p:sp>
      <p:sp>
        <p:nvSpPr>
          <p:cNvPr id="213" name="Google Shape;213;p23"/>
          <p:cNvSpPr txBox="1"/>
          <p:nvPr>
            <p:ph idx="1" type="body"/>
          </p:nvPr>
        </p:nvSpPr>
        <p:spPr>
          <a:xfrm>
            <a:off x="1080050" y="1307850"/>
            <a:ext cx="3727200" cy="34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Server Web API will have these capabilities: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Receive data from mobile devices (new images and their labels) and incorporate into the training set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Retrain the model at certain increments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Send over updated versions of the model (ideally new layers) to the mobile client</a:t>
            </a:r>
            <a:endParaRPr sz="1600"/>
          </a:p>
        </p:txBody>
      </p:sp>
      <p:pic>
        <p:nvPicPr>
          <p:cNvPr id="214" name="Google Shape;2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700" y="2086963"/>
            <a:ext cx="4032001" cy="187237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3"/>
          <p:cNvSpPr txBox="1"/>
          <p:nvPr/>
        </p:nvSpPr>
        <p:spPr>
          <a:xfrm>
            <a:off x="221850" y="4738450"/>
            <a:ext cx="1215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Jonathan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/>
          <p:nvPr>
            <p:ph type="title"/>
          </p:nvPr>
        </p:nvSpPr>
        <p:spPr>
          <a:xfrm>
            <a:off x="1120675" y="6022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- Model</a:t>
            </a:r>
            <a:endParaRPr/>
          </a:p>
        </p:txBody>
      </p:sp>
      <p:sp>
        <p:nvSpPr>
          <p:cNvPr id="221" name="Google Shape;221;p24"/>
          <p:cNvSpPr txBox="1"/>
          <p:nvPr>
            <p:ph idx="1" type="body"/>
          </p:nvPr>
        </p:nvSpPr>
        <p:spPr>
          <a:xfrm>
            <a:off x="1052550" y="943750"/>
            <a:ext cx="7038900" cy="39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Model Requirements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Lightweight enough to deploy on mobile devices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Not surpass a certain file size to store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Be able to be incrementally </a:t>
            </a:r>
            <a:r>
              <a:rPr lang="en" sz="2000"/>
              <a:t>updated</a:t>
            </a:r>
            <a:r>
              <a:rPr lang="en" sz="2000"/>
              <a:t> </a:t>
            </a:r>
            <a:endParaRPr sz="2000"/>
          </a:p>
          <a:p>
            <a:pPr indent="-3556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Have relatively good accuracy for image classification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good model candidate </a:t>
            </a:r>
            <a:r>
              <a:rPr lang="en" sz="2000"/>
              <a:t>matching</a:t>
            </a:r>
            <a:r>
              <a:rPr lang="en" sz="2000"/>
              <a:t> these criteria has been found in MobileNet</a:t>
            </a:r>
            <a:endParaRPr sz="2000"/>
          </a:p>
        </p:txBody>
      </p:sp>
      <p:sp>
        <p:nvSpPr>
          <p:cNvPr id="222" name="Google Shape;222;p24"/>
          <p:cNvSpPr txBox="1"/>
          <p:nvPr/>
        </p:nvSpPr>
        <p:spPr>
          <a:xfrm>
            <a:off x="256625" y="4747300"/>
            <a:ext cx="1215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Alvin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3" name="Google Shape;2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8651" y="534951"/>
            <a:ext cx="1784875" cy="11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>
            <p:ph type="title"/>
          </p:nvPr>
        </p:nvSpPr>
        <p:spPr>
          <a:xfrm>
            <a:off x="1120675" y="6022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- Model</a:t>
            </a:r>
            <a:endParaRPr/>
          </a:p>
        </p:txBody>
      </p:sp>
      <p:sp>
        <p:nvSpPr>
          <p:cNvPr id="229" name="Google Shape;229;p25"/>
          <p:cNvSpPr txBox="1"/>
          <p:nvPr>
            <p:ph idx="1" type="body"/>
          </p:nvPr>
        </p:nvSpPr>
        <p:spPr>
          <a:xfrm>
            <a:off x="1052550" y="943750"/>
            <a:ext cx="7038900" cy="39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MobileNet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Good base model to be used in transfer learning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Open-source model developed by Google for training classifiers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Chosen due to its emphasis on deployment on mobile and embedded devices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Very lightweight, meaning less storage requirement for mobile devices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Balances computational needs and accuracy</a:t>
            </a:r>
            <a:endParaRPr sz="1800"/>
          </a:p>
        </p:txBody>
      </p:sp>
      <p:pic>
        <p:nvPicPr>
          <p:cNvPr id="230" name="Google Shape;2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4350" y="3818700"/>
            <a:ext cx="2243350" cy="11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5"/>
          <p:cNvSpPr txBox="1"/>
          <p:nvPr/>
        </p:nvSpPr>
        <p:spPr>
          <a:xfrm>
            <a:off x="256625" y="4747300"/>
            <a:ext cx="1215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Alvin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/>
          <p:nvPr>
            <p:ph type="title"/>
          </p:nvPr>
        </p:nvSpPr>
        <p:spPr>
          <a:xfrm>
            <a:off x="1132225" y="6404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- Model</a:t>
            </a:r>
            <a:endParaRPr/>
          </a:p>
        </p:txBody>
      </p:sp>
      <p:sp>
        <p:nvSpPr>
          <p:cNvPr id="237" name="Google Shape;237;p26"/>
          <p:cNvSpPr txBox="1"/>
          <p:nvPr>
            <p:ph idx="1" type="body"/>
          </p:nvPr>
        </p:nvSpPr>
        <p:spPr>
          <a:xfrm>
            <a:off x="1132225" y="920875"/>
            <a:ext cx="5013000" cy="31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/>
          </a:p>
          <a:p>
            <a:pPr indent="-339725" lvl="0" marL="457200" rtl="0" algn="l">
              <a:spcBef>
                <a:spcPts val="1200"/>
              </a:spcBef>
              <a:spcAft>
                <a:spcPts val="0"/>
              </a:spcAft>
              <a:buSzPts val="1750"/>
              <a:buChar char="●"/>
            </a:pPr>
            <a:r>
              <a:rPr lang="en" sz="1750"/>
              <a:t>Transfer learning</a:t>
            </a:r>
            <a:endParaRPr sz="175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50"/>
          </a:p>
        </p:txBody>
      </p:sp>
      <p:sp>
        <p:nvSpPr>
          <p:cNvPr id="238" name="Google Shape;238;p26"/>
          <p:cNvSpPr txBox="1"/>
          <p:nvPr/>
        </p:nvSpPr>
        <p:spPr>
          <a:xfrm>
            <a:off x="221850" y="4738450"/>
            <a:ext cx="1215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Johnson Tan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9" name="Google Shape;2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8275" y="2127175"/>
            <a:ext cx="3699993" cy="19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6"/>
          <p:cNvSpPr txBox="1"/>
          <p:nvPr/>
        </p:nvSpPr>
        <p:spPr>
          <a:xfrm>
            <a:off x="-82625" y="1714025"/>
            <a:ext cx="5494800" cy="3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97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Lato"/>
              <a:buChar char="○"/>
            </a:pPr>
            <a:r>
              <a:rPr lang="en" sz="17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Project approach to tackling image classification</a:t>
            </a:r>
            <a:endParaRPr sz="17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97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Lato"/>
              <a:buChar char="○"/>
            </a:pPr>
            <a:r>
              <a:rPr lang="en" sz="17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machine learning technique in which knowledge learned from a task is re-used to boost performance on a related task</a:t>
            </a:r>
            <a:endParaRPr sz="17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972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Lato"/>
              <a:buChar char="■"/>
            </a:pPr>
            <a:r>
              <a:rPr lang="en" sz="17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i.e. For image classification, using a pre-trained model able to recognize a general selection of objects as the basis to train a more specific classification model</a:t>
            </a:r>
            <a:endParaRPr sz="17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/>
          <p:nvPr>
            <p:ph type="title"/>
          </p:nvPr>
        </p:nvSpPr>
        <p:spPr>
          <a:xfrm>
            <a:off x="1052550" y="5709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- Model</a:t>
            </a:r>
            <a:endParaRPr/>
          </a:p>
        </p:txBody>
      </p:sp>
      <p:sp>
        <p:nvSpPr>
          <p:cNvPr id="246" name="Google Shape;246;p27"/>
          <p:cNvSpPr txBox="1"/>
          <p:nvPr>
            <p:ph idx="1" type="body"/>
          </p:nvPr>
        </p:nvSpPr>
        <p:spPr>
          <a:xfrm>
            <a:off x="927175" y="755650"/>
            <a:ext cx="5013000" cy="39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/>
          </a:p>
          <a:p>
            <a:pPr indent="-346075" lvl="0" marL="457200" rtl="0" algn="l">
              <a:spcBef>
                <a:spcPts val="1200"/>
              </a:spcBef>
              <a:spcAft>
                <a:spcPts val="0"/>
              </a:spcAft>
              <a:buSzPts val="1850"/>
              <a:buChar char="●"/>
            </a:pPr>
            <a:r>
              <a:rPr lang="en" sz="1850"/>
              <a:t>Transfer learning</a:t>
            </a:r>
            <a:endParaRPr sz="1850"/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SzPts val="1850"/>
              <a:buChar char="○"/>
            </a:pPr>
            <a:r>
              <a:rPr lang="en" sz="1850"/>
              <a:t>This leads to greater customizability of classification without the burden of retraining an entire model from scratch</a:t>
            </a:r>
            <a:endParaRPr sz="1850"/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SzPts val="1850"/>
              <a:buChar char="○"/>
            </a:pPr>
            <a:r>
              <a:rPr lang="en" sz="1850"/>
              <a:t>For this project, it would be a mobile device sending a request to the server with its own information and receiving an updated model</a:t>
            </a:r>
            <a:endParaRPr sz="185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50"/>
          </a:p>
        </p:txBody>
      </p:sp>
      <p:sp>
        <p:nvSpPr>
          <p:cNvPr id="247" name="Google Shape;247;p27"/>
          <p:cNvSpPr txBox="1"/>
          <p:nvPr/>
        </p:nvSpPr>
        <p:spPr>
          <a:xfrm>
            <a:off x="221850" y="4738450"/>
            <a:ext cx="1215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Johnson Tan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8" name="Google Shape;2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812" y="1674512"/>
            <a:ext cx="2834163" cy="26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- Tools</a:t>
            </a:r>
            <a:endParaRPr/>
          </a:p>
        </p:txBody>
      </p:sp>
      <p:sp>
        <p:nvSpPr>
          <p:cNvPr id="254" name="Google Shape;254;p28"/>
          <p:cNvSpPr txBox="1"/>
          <p:nvPr>
            <p:ph idx="1" type="body"/>
          </p:nvPr>
        </p:nvSpPr>
        <p:spPr>
          <a:xfrm>
            <a:off x="1297500" y="943750"/>
            <a:ext cx="7038900" cy="39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TensorFlow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V2.0+ is the main basis for our project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Open-source framework developed by Google for the purposes of machine learning, artificial intelligence, and other statistical tasks.</a:t>
            </a:r>
            <a:endParaRPr sz="18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" sz="1800"/>
            </a:br>
            <a:endParaRPr sz="12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 Keras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Keras is the API interface for interacting with TensorFlow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5" name="Google Shape;255;p28"/>
          <p:cNvSpPr txBox="1"/>
          <p:nvPr/>
        </p:nvSpPr>
        <p:spPr>
          <a:xfrm>
            <a:off x="221850" y="4738450"/>
            <a:ext cx="1215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Xavier Lara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6" name="Google Shape;2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0000" y="2437863"/>
            <a:ext cx="2041875" cy="15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8"/>
          <p:cNvPicPr preferRelativeResize="0"/>
          <p:nvPr/>
        </p:nvPicPr>
        <p:blipFill rotWithShape="1">
          <a:blip r:embed="rId4">
            <a:alphaModFix/>
          </a:blip>
          <a:srcRect b="0" l="18319" r="23056" t="0"/>
          <a:stretch/>
        </p:blipFill>
        <p:spPr>
          <a:xfrm>
            <a:off x="2413775" y="2799625"/>
            <a:ext cx="2107400" cy="10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/>
          <p:nvPr>
            <p:ph type="title"/>
          </p:nvPr>
        </p:nvSpPr>
        <p:spPr>
          <a:xfrm>
            <a:off x="1297500" y="393750"/>
            <a:ext cx="7038900" cy="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Goals for Server</a:t>
            </a:r>
            <a:endParaRPr/>
          </a:p>
        </p:txBody>
      </p:sp>
      <p:sp>
        <p:nvSpPr>
          <p:cNvPr id="263" name="Google Shape;263;p29"/>
          <p:cNvSpPr txBox="1"/>
          <p:nvPr>
            <p:ph idx="1" type="body"/>
          </p:nvPr>
        </p:nvSpPr>
        <p:spPr>
          <a:xfrm>
            <a:off x="1030650" y="1527525"/>
            <a:ext cx="7572600" cy="32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Optimize server AI training while improving accuracy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Integrate to uWSGI production ready server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Provide authentication for protected endpoints with AWS Cognito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Move training data to AWS EFS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Introduce EC2 spot instance in VPC with hardware optimized for training actions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Make server endpoints and function code bullet proof</a:t>
            </a:r>
            <a:endParaRPr sz="1500"/>
          </a:p>
        </p:txBody>
      </p:sp>
      <p:sp>
        <p:nvSpPr>
          <p:cNvPr id="264" name="Google Shape;264;p29"/>
          <p:cNvSpPr txBox="1"/>
          <p:nvPr/>
        </p:nvSpPr>
        <p:spPr>
          <a:xfrm>
            <a:off x="221850" y="4738450"/>
            <a:ext cx="1215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Xavier Lara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Client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0"/>
          <p:cNvSpPr txBox="1"/>
          <p:nvPr>
            <p:ph idx="1" type="body"/>
          </p:nvPr>
        </p:nvSpPr>
        <p:spPr>
          <a:xfrm>
            <a:off x="1052550" y="13078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User-friendly interface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Ability to take/send images from camera or photo gallery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Classification through a Machine-Learning Model of any general objects. Some examples may include but are not limited to: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Animals such as </a:t>
            </a:r>
            <a:r>
              <a:rPr lang="en" sz="1300"/>
              <a:t>Dogs/Cats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Computer Accessories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User input of Label and Confidence Numbers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Trains the </a:t>
            </a:r>
            <a:r>
              <a:rPr lang="en" sz="1300"/>
              <a:t>Machine-Learning Model when new data made by user is sent to the server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Technologies used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React Native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Expo Go (ImagePicker)</a:t>
            </a:r>
            <a:endParaRPr/>
          </a:p>
        </p:txBody>
      </p:sp>
      <p:pic>
        <p:nvPicPr>
          <p:cNvPr id="271" name="Google Shape;2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300" y="3075150"/>
            <a:ext cx="1851775" cy="185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4725" y="3075150"/>
            <a:ext cx="1851775" cy="185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0"/>
          <p:cNvSpPr txBox="1"/>
          <p:nvPr/>
        </p:nvSpPr>
        <p:spPr>
          <a:xfrm>
            <a:off x="219350" y="4780425"/>
            <a:ext cx="12708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Enrico Efendi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Client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75" y="1442725"/>
            <a:ext cx="1686751" cy="346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1950" y="1442738"/>
            <a:ext cx="1686751" cy="346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5299" y="1442725"/>
            <a:ext cx="1686751" cy="34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1"/>
          <p:cNvSpPr txBox="1"/>
          <p:nvPr/>
        </p:nvSpPr>
        <p:spPr>
          <a:xfrm>
            <a:off x="338250" y="4826425"/>
            <a:ext cx="9834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Justin To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3" name="Google Shape;28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8625" y="1442725"/>
            <a:ext cx="1686751" cy="346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35275" y="1442718"/>
            <a:ext cx="1686751" cy="346830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1"/>
          <p:cNvSpPr txBox="1"/>
          <p:nvPr/>
        </p:nvSpPr>
        <p:spPr>
          <a:xfrm>
            <a:off x="2084075" y="1096775"/>
            <a:ext cx="13692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Create Account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" name="Google Shape;286;p31"/>
          <p:cNvSpPr txBox="1"/>
          <p:nvPr/>
        </p:nvSpPr>
        <p:spPr>
          <a:xfrm>
            <a:off x="5732425" y="1096775"/>
            <a:ext cx="12858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Reset Account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127400" y="1108500"/>
            <a:ext cx="3444600" cy="29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Server Team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Johnson Tan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Alvin Yu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Sanjog Baniya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Jonathan M Dooley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Xavier Lara</a:t>
            </a:r>
            <a:endParaRPr sz="1800"/>
          </a:p>
        </p:txBody>
      </p:sp>
      <p:sp>
        <p:nvSpPr>
          <p:cNvPr id="143" name="Google Shape;143;p14"/>
          <p:cNvSpPr txBox="1"/>
          <p:nvPr>
            <p:ph idx="1" type="body"/>
          </p:nvPr>
        </p:nvSpPr>
        <p:spPr>
          <a:xfrm>
            <a:off x="3657175" y="1108500"/>
            <a:ext cx="2757000" cy="29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Mobile Team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Justin To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Wilson Gan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 </a:t>
            </a:r>
            <a:r>
              <a:rPr lang="en" sz="1800"/>
              <a:t>Enrico Efendi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Kevin Maravillas</a:t>
            </a:r>
            <a:endParaRPr sz="1800"/>
          </a:p>
        </p:txBody>
      </p:sp>
      <p:sp>
        <p:nvSpPr>
          <p:cNvPr id="144" name="Google Shape;144;p14"/>
          <p:cNvSpPr txBox="1"/>
          <p:nvPr>
            <p:ph idx="1" type="body"/>
          </p:nvPr>
        </p:nvSpPr>
        <p:spPr>
          <a:xfrm>
            <a:off x="5984700" y="1108500"/>
            <a:ext cx="2757000" cy="29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Web</a:t>
            </a:r>
            <a:r>
              <a:rPr lang="en" sz="1800"/>
              <a:t> Team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Howard Nguyen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Nisapat </a:t>
            </a:r>
            <a:r>
              <a:rPr lang="en" sz="1800"/>
              <a:t>Poolkwan</a:t>
            </a:r>
            <a:endParaRPr sz="1800"/>
          </a:p>
        </p:txBody>
      </p:sp>
      <p:sp>
        <p:nvSpPr>
          <p:cNvPr id="145" name="Google Shape;145;p14"/>
          <p:cNvSpPr txBox="1"/>
          <p:nvPr/>
        </p:nvSpPr>
        <p:spPr>
          <a:xfrm>
            <a:off x="1297500" y="3428475"/>
            <a:ext cx="6958200" cy="13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Team Leader: Johnson Tan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Advisor: Dr. Chengyu Sun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Liaisons: Dr. Ben Nye and Dr. Mark Core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79050" y="4797625"/>
            <a:ext cx="16749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Johnson Tan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/>
          <p:nvPr/>
        </p:nvSpPr>
        <p:spPr>
          <a:xfrm>
            <a:off x="219350" y="4780425"/>
            <a:ext cx="12708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Justin To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2" name="Google Shape;292;p32" title="Screen_Recording_20231128-231106_Expo Go (online-video-cutter.com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488" y="833625"/>
            <a:ext cx="2230972" cy="427407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Client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8088" y="833625"/>
            <a:ext cx="2078612" cy="427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/>
              <a:t>Future Goals for Mobile</a:t>
            </a:r>
            <a:endParaRPr sz="2150"/>
          </a:p>
        </p:txBody>
      </p:sp>
      <p:sp>
        <p:nvSpPr>
          <p:cNvPr id="300" name="Google Shape;300;p33"/>
          <p:cNvSpPr txBox="1"/>
          <p:nvPr>
            <p:ph idx="1" type="body"/>
          </p:nvPr>
        </p:nvSpPr>
        <p:spPr>
          <a:xfrm>
            <a:off x="1030650" y="1505325"/>
            <a:ext cx="7572600" cy="35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Implementing  image predictions user uploads (outcome &amp; accuracy)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APPs between different users can update each other’s data and upload corresponding data</a:t>
            </a:r>
            <a:endParaRPr sz="1500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Button to update model version</a:t>
            </a:r>
            <a:endParaRPr sz="1500"/>
          </a:p>
        </p:txBody>
      </p:sp>
      <p:sp>
        <p:nvSpPr>
          <p:cNvPr id="301" name="Google Shape;301;p33"/>
          <p:cNvSpPr txBox="1"/>
          <p:nvPr/>
        </p:nvSpPr>
        <p:spPr>
          <a:xfrm>
            <a:off x="219350" y="4780425"/>
            <a:ext cx="12708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Wilson Gan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Client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4"/>
          <p:cNvSpPr txBox="1"/>
          <p:nvPr>
            <p:ph idx="1" type="body"/>
          </p:nvPr>
        </p:nvSpPr>
        <p:spPr>
          <a:xfrm>
            <a:off x="1147100" y="1094350"/>
            <a:ext cx="6735000" cy="26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Goal</a:t>
            </a:r>
            <a:r>
              <a:rPr lang="en" sz="1600"/>
              <a:t>: create admin client to serve as a main interface to the server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Verification for new incoming images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Display i</a:t>
            </a:r>
            <a:r>
              <a:rPr lang="en" sz="1600"/>
              <a:t>nformation about the Model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Dataset and user info management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Technologies: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React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NextJS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Material-UI</a:t>
            </a:r>
            <a:endParaRPr sz="1600"/>
          </a:p>
        </p:txBody>
      </p:sp>
      <p:pic>
        <p:nvPicPr>
          <p:cNvPr id="308" name="Google Shape;3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7850" y="3018425"/>
            <a:ext cx="1953751" cy="195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125" y="3222250"/>
            <a:ext cx="1749925" cy="17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4"/>
          <p:cNvSpPr txBox="1"/>
          <p:nvPr/>
        </p:nvSpPr>
        <p:spPr>
          <a:xfrm>
            <a:off x="219350" y="4780425"/>
            <a:ext cx="22671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Howard Nguyen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Client</a:t>
            </a:r>
            <a:endParaRPr/>
          </a:p>
        </p:txBody>
      </p:sp>
      <p:pic>
        <p:nvPicPr>
          <p:cNvPr id="316" name="Google Shape;3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900" y="1168475"/>
            <a:ext cx="6932100" cy="351497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5"/>
          <p:cNvSpPr txBox="1"/>
          <p:nvPr/>
        </p:nvSpPr>
        <p:spPr>
          <a:xfrm>
            <a:off x="219350" y="4780425"/>
            <a:ext cx="22671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Howard Nguyen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Verification and Labeling Features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876" y="2649400"/>
            <a:ext cx="2012138" cy="225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6"/>
          <p:cNvPicPr preferRelativeResize="0"/>
          <p:nvPr/>
        </p:nvPicPr>
        <p:blipFill rotWithShape="1">
          <a:blip r:embed="rId4">
            <a:alphaModFix/>
          </a:blip>
          <a:srcRect b="21433" l="0" r="0" t="0"/>
          <a:stretch/>
        </p:blipFill>
        <p:spPr>
          <a:xfrm>
            <a:off x="5311774" y="2438475"/>
            <a:ext cx="2139975" cy="247015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6"/>
          <p:cNvSpPr txBox="1"/>
          <p:nvPr/>
        </p:nvSpPr>
        <p:spPr>
          <a:xfrm>
            <a:off x="1297500" y="1191400"/>
            <a:ext cx="4173000" cy="15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Add and manage labels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Edit labels on unverified images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Stage verified images for training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6" name="Google Shape;32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1775" y="1004900"/>
            <a:ext cx="2754526" cy="122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6"/>
          <p:cNvSpPr txBox="1"/>
          <p:nvPr/>
        </p:nvSpPr>
        <p:spPr>
          <a:xfrm>
            <a:off x="219350" y="4780425"/>
            <a:ext cx="22671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Nisapat Poolkwan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Goals for Web</a:t>
            </a:r>
            <a:endParaRPr/>
          </a:p>
        </p:txBody>
      </p:sp>
      <p:sp>
        <p:nvSpPr>
          <p:cNvPr id="333" name="Google Shape;333;p37"/>
          <p:cNvSpPr txBox="1"/>
          <p:nvPr>
            <p:ph idx="1" type="body"/>
          </p:nvPr>
        </p:nvSpPr>
        <p:spPr>
          <a:xfrm>
            <a:off x="1030650" y="1482575"/>
            <a:ext cx="7572600" cy="3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Optimize and manage internal  web API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Add different functions to the web page to facilitate user use </a:t>
            </a:r>
            <a:endParaRPr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Image uploading</a:t>
            </a:r>
            <a:endParaRPr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Model use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GUIs to display information and statistics about users and the model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Interface for dataset management</a:t>
            </a:r>
            <a:endParaRPr sz="1500"/>
          </a:p>
        </p:txBody>
      </p:sp>
      <p:sp>
        <p:nvSpPr>
          <p:cNvPr id="334" name="Google Shape;334;p37"/>
          <p:cNvSpPr txBox="1"/>
          <p:nvPr/>
        </p:nvSpPr>
        <p:spPr>
          <a:xfrm>
            <a:off x="219350" y="4780425"/>
            <a:ext cx="19650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Nisapat Poolkwan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Q&amp;A</a:t>
            </a:r>
            <a:endParaRPr sz="5700"/>
          </a:p>
        </p:txBody>
      </p:sp>
      <p:sp>
        <p:nvSpPr>
          <p:cNvPr id="340" name="Google Shape;340;p38"/>
          <p:cNvSpPr txBox="1"/>
          <p:nvPr>
            <p:ph idx="1" type="body"/>
          </p:nvPr>
        </p:nvSpPr>
        <p:spPr>
          <a:xfrm>
            <a:off x="695325" y="0"/>
            <a:ext cx="7710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200"/>
              <a:t>Any Questions?</a:t>
            </a:r>
            <a:endParaRPr sz="4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Description:</a:t>
            </a:r>
            <a:endParaRPr/>
          </a:p>
        </p:txBody>
      </p:sp>
      <p:sp>
        <p:nvSpPr>
          <p:cNvPr id="152" name="Google Shape;152;p15"/>
          <p:cNvSpPr txBox="1"/>
          <p:nvPr>
            <p:ph idx="1" type="body"/>
          </p:nvPr>
        </p:nvSpPr>
        <p:spPr>
          <a:xfrm>
            <a:off x="1093375" y="1015700"/>
            <a:ext cx="45591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Image Classification prototype has been proposed for an offline environment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Download and update the model in online environment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Share the updated model while connecting to other mobile client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Collects </a:t>
            </a:r>
            <a:r>
              <a:rPr lang="en" sz="1600"/>
              <a:t>unlabeled</a:t>
            </a:r>
            <a:r>
              <a:rPr lang="en" sz="1600"/>
              <a:t> data during tutoring and send back data when online</a:t>
            </a:r>
            <a:endParaRPr sz="1600"/>
          </a:p>
        </p:txBody>
      </p:sp>
      <p:pic>
        <p:nvPicPr>
          <p:cNvPr id="153" name="Google Shape;15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9700" y="727625"/>
            <a:ext cx="3388101" cy="240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/>
          <p:nvPr/>
        </p:nvSpPr>
        <p:spPr>
          <a:xfrm>
            <a:off x="79050" y="4797625"/>
            <a:ext cx="16749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Sanjog Baniya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160" name="Google Shape;160;p16"/>
          <p:cNvSpPr txBox="1"/>
          <p:nvPr>
            <p:ph idx="1" type="body"/>
          </p:nvPr>
        </p:nvSpPr>
        <p:spPr>
          <a:xfrm>
            <a:off x="1052550" y="1438100"/>
            <a:ext cx="7038900" cy="27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Unavailability of networks is common in areas where needs are most urgent, such as in conflict zones, major disaster areas, and under-developed regions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AI and Machine Learning have become increasingly reliant on cloud processing, which is brittle even against brief interruptions in connectivity</a:t>
            </a:r>
            <a:r>
              <a:rPr lang="en"/>
              <a:t>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61" name="Google Shape;161;p16"/>
          <p:cNvSpPr txBox="1"/>
          <p:nvPr/>
        </p:nvSpPr>
        <p:spPr>
          <a:xfrm>
            <a:off x="284375" y="4772200"/>
            <a:ext cx="15327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Sanjog Baniya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Significance</a:t>
            </a:r>
            <a:endParaRPr/>
          </a:p>
        </p:txBody>
      </p:sp>
      <p:sp>
        <p:nvSpPr>
          <p:cNvPr id="167" name="Google Shape;167;p17"/>
          <p:cNvSpPr txBox="1"/>
          <p:nvPr>
            <p:ph idx="1" type="body"/>
          </p:nvPr>
        </p:nvSpPr>
        <p:spPr>
          <a:xfrm>
            <a:off x="1297500" y="11740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Service members or learners will need periods to educate or train under little to no internet reception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Solution </a:t>
            </a:r>
            <a:r>
              <a:rPr lang="en" sz="1600"/>
              <a:t>focus on Offline AI model usage, and offline content sharing among local devices. 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main purpose is to have an AI system be able to properly work without any network connection and update itself once a network is available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68" name="Google Shape;168;p17"/>
          <p:cNvSpPr txBox="1"/>
          <p:nvPr/>
        </p:nvSpPr>
        <p:spPr>
          <a:xfrm>
            <a:off x="312350" y="4744200"/>
            <a:ext cx="15327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Enrico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  <p:sp>
        <p:nvSpPr>
          <p:cNvPr id="174" name="Google Shape;174;p18"/>
          <p:cNvSpPr txBox="1"/>
          <p:nvPr>
            <p:ph idx="1" type="body"/>
          </p:nvPr>
        </p:nvSpPr>
        <p:spPr>
          <a:xfrm>
            <a:off x="1105050" y="1157275"/>
            <a:ext cx="7231500" cy="3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Offline Client Capabilities</a:t>
            </a:r>
            <a:endParaRPr b="1" sz="1600">
              <a:solidFill>
                <a:schemeClr val="accent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Use the machine-learning model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Gather new training data, and evaluations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Server Capabilities</a:t>
            </a:r>
            <a:endParaRPr b="1" sz="1600">
              <a:solidFill>
                <a:schemeClr val="accent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Train on new data provided by the clients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Share model updates to the client  through small packages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Layers, fine-tuning, etc.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Peer-to-peer Data Relays</a:t>
            </a:r>
            <a:r>
              <a:rPr lang="en" sz="1600"/>
              <a:t>: Client devices should be able to share data between others locally. Ideally sharing data with online devices</a:t>
            </a:r>
            <a:endParaRPr sz="1600"/>
          </a:p>
        </p:txBody>
      </p:sp>
      <p:sp>
        <p:nvSpPr>
          <p:cNvPr id="175" name="Google Shape;175;p18"/>
          <p:cNvSpPr txBox="1"/>
          <p:nvPr/>
        </p:nvSpPr>
        <p:spPr>
          <a:xfrm>
            <a:off x="219350" y="4780425"/>
            <a:ext cx="22671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Kevin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Goals of the project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 txBox="1"/>
          <p:nvPr>
            <p:ph idx="1" type="body"/>
          </p:nvPr>
        </p:nvSpPr>
        <p:spPr>
          <a:xfrm>
            <a:off x="528775" y="932925"/>
            <a:ext cx="41799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7747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1" lang="en" sz="1200">
                <a:solidFill>
                  <a:schemeClr val="accent2"/>
                </a:solidFill>
              </a:rPr>
              <a:t>Offline Mobile Client</a:t>
            </a:r>
            <a:r>
              <a:rPr lang="en" sz="1200">
                <a:solidFill>
                  <a:schemeClr val="accent2"/>
                </a:solidFill>
              </a:rPr>
              <a:t>: ​</a:t>
            </a:r>
            <a:endParaRPr sz="1200">
              <a:solidFill>
                <a:schemeClr val="accent2"/>
              </a:solidFill>
            </a:endParaRPr>
          </a:p>
          <a:p>
            <a:pPr indent="-304800" lvl="0" marL="13970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</a:pPr>
            <a:r>
              <a:rPr lang="en" sz="1200"/>
              <a:t>User takes a picture or upload image for </a:t>
            </a:r>
            <a:r>
              <a:rPr lang="en" sz="1200"/>
              <a:t>classification</a:t>
            </a:r>
            <a:r>
              <a:rPr lang="en" sz="1200"/>
              <a:t> </a:t>
            </a:r>
            <a:endParaRPr sz="1200"/>
          </a:p>
          <a:p>
            <a:pPr indent="-304800" lvl="0" marL="13970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</a:pPr>
            <a:r>
              <a:rPr lang="en" sz="1200"/>
              <a:t>Image not in model, chance to add it, if it is </a:t>
            </a:r>
            <a:r>
              <a:rPr lang="en" sz="1200"/>
              <a:t>it'll</a:t>
            </a:r>
            <a:r>
              <a:rPr lang="en" sz="1200"/>
              <a:t> classifies it</a:t>
            </a:r>
            <a:endParaRPr sz="1200"/>
          </a:p>
          <a:p>
            <a:pPr indent="-304800" lvl="0" marL="13970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</a:pPr>
            <a:r>
              <a:rPr lang="en" sz="1200"/>
              <a:t>Evaluates most recent ML models offline​</a:t>
            </a:r>
            <a:endParaRPr sz="1200"/>
          </a:p>
          <a:p>
            <a:pPr indent="-304800" lvl="0" marL="13970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</a:pPr>
            <a:r>
              <a:rPr lang="en" sz="1200"/>
              <a:t>Collect &amp; manage both new labeled and new unlabeled data reliable​</a:t>
            </a:r>
            <a:endParaRPr sz="1200"/>
          </a:p>
          <a:p>
            <a:pPr indent="-304800" lvl="0" marL="13970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" sz="1200"/>
              <a:t>Share information via Bluetooth</a:t>
            </a:r>
            <a:endParaRPr sz="12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​</a:t>
            </a:r>
            <a:endParaRPr sz="1200"/>
          </a:p>
          <a:p>
            <a:pPr indent="-304800" lvl="0" marL="7747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1" lang="en" sz="1200">
                <a:solidFill>
                  <a:schemeClr val="accent2"/>
                </a:solidFill>
              </a:rPr>
              <a:t>Server/Cloud Training: </a:t>
            </a:r>
            <a:r>
              <a:rPr lang="en" sz="1200">
                <a:solidFill>
                  <a:schemeClr val="accent2"/>
                </a:solidFill>
              </a:rPr>
              <a:t>​</a:t>
            </a:r>
            <a:endParaRPr sz="1200">
              <a:solidFill>
                <a:schemeClr val="accent2"/>
              </a:solidFill>
              <a:highlight>
                <a:srgbClr val="B6D7A8"/>
              </a:highlight>
            </a:endParaRPr>
          </a:p>
          <a:p>
            <a:pPr indent="-304800" lvl="0" marL="13970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</a:pPr>
            <a:r>
              <a:rPr lang="en" sz="1200"/>
              <a:t>Provides endpoints to the Web API and Mobile client</a:t>
            </a:r>
            <a:endParaRPr sz="1200"/>
          </a:p>
          <a:p>
            <a:pPr indent="-304800" lvl="3" marL="18288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200"/>
              <a:t>Allows it to retrieve latest model, upload, etc.</a:t>
            </a:r>
            <a:endParaRPr sz="1200"/>
          </a:p>
          <a:p>
            <a:pPr indent="-304800" lvl="0" marL="13970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</a:pPr>
            <a:r>
              <a:rPr lang="en" sz="1200"/>
              <a:t>Trains most recent ML model layers or tunes it​</a:t>
            </a:r>
            <a:endParaRPr sz="1200"/>
          </a:p>
          <a:p>
            <a:pPr indent="-304800" lvl="0" marL="13970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</a:pPr>
            <a:r>
              <a:rPr lang="en" sz="1200"/>
              <a:t>Web UI to do manual training for bad/new classifications​</a:t>
            </a:r>
            <a:endParaRPr sz="812"/>
          </a:p>
        </p:txBody>
      </p:sp>
      <p:pic>
        <p:nvPicPr>
          <p:cNvPr id="182" name="Google Shape;182;p19"/>
          <p:cNvPicPr preferRelativeResize="0"/>
          <p:nvPr/>
        </p:nvPicPr>
        <p:blipFill rotWithShape="1">
          <a:blip r:embed="rId3">
            <a:alphaModFix/>
          </a:blip>
          <a:srcRect b="0" l="-3680" r="3680" t="0"/>
          <a:stretch/>
        </p:blipFill>
        <p:spPr>
          <a:xfrm>
            <a:off x="4724400" y="1182088"/>
            <a:ext cx="4138500" cy="293172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/>
        </p:nvSpPr>
        <p:spPr>
          <a:xfrm>
            <a:off x="219350" y="4780425"/>
            <a:ext cx="22671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Kevin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Approach</a:t>
            </a:r>
            <a:endParaRPr/>
          </a:p>
        </p:txBody>
      </p:sp>
      <p:sp>
        <p:nvSpPr>
          <p:cNvPr id="189" name="Google Shape;189;p20"/>
          <p:cNvSpPr txBox="1"/>
          <p:nvPr>
            <p:ph idx="1" type="body"/>
          </p:nvPr>
        </p:nvSpPr>
        <p:spPr>
          <a:xfrm>
            <a:off x="1193225" y="13078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The team is divided into sub teams to handle different components of the project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Server team provides training data, new data and a model to classify images with relatively high accuracy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Web client team provide user interface to manage the server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Mobile client works on the mobile app to allow taking pictures through the camera or gallery and uploading to the server for training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8925" y="3567625"/>
            <a:ext cx="2470275" cy="144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0"/>
          <p:cNvSpPr txBox="1"/>
          <p:nvPr/>
        </p:nvSpPr>
        <p:spPr>
          <a:xfrm>
            <a:off x="221850" y="4738450"/>
            <a:ext cx="1215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Wilson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Architecture</a:t>
            </a:r>
            <a:endParaRPr/>
          </a:p>
        </p:txBody>
      </p:sp>
      <p:sp>
        <p:nvSpPr>
          <p:cNvPr id="197" name="Google Shape;197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875" y="1307850"/>
            <a:ext cx="7398324" cy="34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/>
        </p:nvSpPr>
        <p:spPr>
          <a:xfrm>
            <a:off x="221850" y="4738450"/>
            <a:ext cx="1215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Jonathan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