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Ubuntu"/>
      <p:regular r:id="rId59"/>
      <p:bold r:id="rId60"/>
      <p:italic r:id="rId61"/>
      <p:boldItalic r:id="rId62"/>
    </p:embeddedFont>
    <p:embeddedFont>
      <p:font typeface="Comfortaa SemiBold"/>
      <p:regular r:id="rId63"/>
      <p:bold r:id="rId64"/>
    </p:embeddedFont>
    <p:embeddedFont>
      <p:font typeface="Average"/>
      <p:regular r:id="rId65"/>
    </p:embeddedFont>
    <p:embeddedFont>
      <p:font typeface="Comfortaa"/>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Ubuntu-boldItalic.fntdata"/><Relationship Id="rId61" Type="http://schemas.openxmlformats.org/officeDocument/2006/relationships/font" Target="fonts/Ubuntu-italic.fntdata"/><Relationship Id="rId20" Type="http://schemas.openxmlformats.org/officeDocument/2006/relationships/slide" Target="slides/slide15.xml"/><Relationship Id="rId64" Type="http://schemas.openxmlformats.org/officeDocument/2006/relationships/font" Target="fonts/ComfortaaSemiBold-bold.fntdata"/><Relationship Id="rId63" Type="http://schemas.openxmlformats.org/officeDocument/2006/relationships/font" Target="fonts/ComfortaaSemiBold-regular.fntdata"/><Relationship Id="rId22" Type="http://schemas.openxmlformats.org/officeDocument/2006/relationships/slide" Target="slides/slide17.xml"/><Relationship Id="rId66" Type="http://schemas.openxmlformats.org/officeDocument/2006/relationships/font" Target="fonts/Comfortaa-regular.fntdata"/><Relationship Id="rId21" Type="http://schemas.openxmlformats.org/officeDocument/2006/relationships/slide" Target="slides/slide16.xml"/><Relationship Id="rId65" Type="http://schemas.openxmlformats.org/officeDocument/2006/relationships/font" Target="fonts/Average-regular.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Comfortaa-bold.fntdata"/><Relationship Id="rId60" Type="http://schemas.openxmlformats.org/officeDocument/2006/relationships/font" Target="fonts/Ubuntu-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Ubuntu-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Made the bird guy a little cuter, maybe hotter too?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2a829c94a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62a829c94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62a829c94a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62a829c94a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62a829c94a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62a829c94a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2a829c94a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62a829c94a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2a829c94a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62a829c94a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a0fe7a2db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a0fe7a2db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0fe7a2db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0fe7a2db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a0fe7a2db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a0fe7a2db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0fe7a2d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a0fe7a2d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0fe7a2db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0fe7a2db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9cc5a3cd9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9cc5a3cd9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cc5a3cd9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9cc5a3cd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cc5a3cd9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9cc5a3cd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a0fe7a2db5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a0fe7a2db5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cc5a3cd9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cc5a3cd9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Joshua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2a01dea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62a01dea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62a01dea3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62a01dea3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2a01dea3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62a01dea3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0fe7a2db5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a0fe7a2db5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23b72401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623b72401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a0f63ef097_1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a0f63ef097_1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096ae33b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a096ae33b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0f63ef0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a0f63ef0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a0f63ef097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a0f63ef097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62a829c94a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62a829c94a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a0fe7a2db5_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a0fe7a2db5_9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23b72401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623b72401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a0d5d7647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a0d5d7647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0fe7a2db5_9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a0fe7a2db5_9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10416bfe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a10416bf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a10416bfe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a10416bfe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a10416bfe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a10416bfe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62a829c94a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62a829c94a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a10416bfe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a10416bfe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a10416bfe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a10416bfe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2a829c94a_4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62a829c94a_4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2a829c94a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62a829c94a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a0fe7a2db5_9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a0fe7a2db5_9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23b72401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623b7240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62a829c94a_4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62a829c94a_4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62a829c94a_4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62a829c94a_4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62a829c94a_4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62a829c94a_4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a0fe7a2db5_9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a0fe7a2db5_9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096ae33bc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a096ae33bc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23b72401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623b72401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62a829c94a_5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62a829c94a_5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62a829c94a_7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62a829c94a_7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62a829c94a_5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62a829c94a_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a096ae33b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a096ae33b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2a829c94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62a829c94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10416bfe3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a10416bfe3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62a829c94a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62a829c94a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1pPr>
            <a:lvl2pPr lvl="1"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2pPr>
            <a:lvl3pPr lvl="2"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3pPr>
            <a:lvl4pPr lvl="3"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4pPr>
            <a:lvl5pPr lvl="4"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5pPr>
            <a:lvl6pPr lvl="5"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6pPr>
            <a:lvl7pPr lvl="6"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7pPr>
            <a:lvl8pPr lvl="7"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8pPr>
            <a:lvl9pPr lvl="8"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1pPr>
            <a:lvl2pPr lvl="1"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2pPr>
            <a:lvl3pPr lvl="2"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3pPr>
            <a:lvl4pPr lvl="3"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4pPr>
            <a:lvl5pPr lvl="4"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5pPr>
            <a:lvl6pPr lvl="5"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6pPr>
            <a:lvl7pPr lvl="6"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7pPr>
            <a:lvl8pPr lvl="7"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8pPr>
            <a:lvl9pPr lvl="8"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12000"/>
              <a:buNone/>
              <a:defRPr sz="12000">
                <a:solidFill>
                  <a:srgbClr val="FFD966"/>
                </a:solidFill>
              </a:defRPr>
            </a:lvl1pPr>
            <a:lvl2pPr lvl="1" rtl="0" algn="ctr">
              <a:spcBef>
                <a:spcPts val="0"/>
              </a:spcBef>
              <a:spcAft>
                <a:spcPts val="0"/>
              </a:spcAft>
              <a:buClr>
                <a:srgbClr val="FFD966"/>
              </a:buClr>
              <a:buSzPts val="12000"/>
              <a:buNone/>
              <a:defRPr sz="12000">
                <a:solidFill>
                  <a:srgbClr val="FFD966"/>
                </a:solidFill>
              </a:defRPr>
            </a:lvl2pPr>
            <a:lvl3pPr lvl="2" rtl="0" algn="ctr">
              <a:spcBef>
                <a:spcPts val="0"/>
              </a:spcBef>
              <a:spcAft>
                <a:spcPts val="0"/>
              </a:spcAft>
              <a:buClr>
                <a:srgbClr val="FFD966"/>
              </a:buClr>
              <a:buSzPts val="12000"/>
              <a:buNone/>
              <a:defRPr sz="12000">
                <a:solidFill>
                  <a:srgbClr val="FFD966"/>
                </a:solidFill>
              </a:defRPr>
            </a:lvl3pPr>
            <a:lvl4pPr lvl="3" rtl="0" algn="ctr">
              <a:spcBef>
                <a:spcPts val="0"/>
              </a:spcBef>
              <a:spcAft>
                <a:spcPts val="0"/>
              </a:spcAft>
              <a:buClr>
                <a:srgbClr val="FFD966"/>
              </a:buClr>
              <a:buSzPts val="12000"/>
              <a:buNone/>
              <a:defRPr sz="12000">
                <a:solidFill>
                  <a:srgbClr val="FFD966"/>
                </a:solidFill>
              </a:defRPr>
            </a:lvl4pPr>
            <a:lvl5pPr lvl="4" rtl="0" algn="ctr">
              <a:spcBef>
                <a:spcPts val="0"/>
              </a:spcBef>
              <a:spcAft>
                <a:spcPts val="0"/>
              </a:spcAft>
              <a:buClr>
                <a:srgbClr val="FFD966"/>
              </a:buClr>
              <a:buSzPts val="12000"/>
              <a:buNone/>
              <a:defRPr sz="12000">
                <a:solidFill>
                  <a:srgbClr val="FFD966"/>
                </a:solidFill>
              </a:defRPr>
            </a:lvl5pPr>
            <a:lvl6pPr lvl="5" rtl="0" algn="ctr">
              <a:spcBef>
                <a:spcPts val="0"/>
              </a:spcBef>
              <a:spcAft>
                <a:spcPts val="0"/>
              </a:spcAft>
              <a:buClr>
                <a:srgbClr val="FFD966"/>
              </a:buClr>
              <a:buSzPts val="12000"/>
              <a:buNone/>
              <a:defRPr sz="12000">
                <a:solidFill>
                  <a:srgbClr val="FFD966"/>
                </a:solidFill>
              </a:defRPr>
            </a:lvl6pPr>
            <a:lvl7pPr lvl="6" rtl="0" algn="ctr">
              <a:spcBef>
                <a:spcPts val="0"/>
              </a:spcBef>
              <a:spcAft>
                <a:spcPts val="0"/>
              </a:spcAft>
              <a:buClr>
                <a:srgbClr val="FFD966"/>
              </a:buClr>
              <a:buSzPts val="12000"/>
              <a:buNone/>
              <a:defRPr sz="12000">
                <a:solidFill>
                  <a:srgbClr val="FFD966"/>
                </a:solidFill>
              </a:defRPr>
            </a:lvl7pPr>
            <a:lvl8pPr lvl="7" rtl="0" algn="ctr">
              <a:spcBef>
                <a:spcPts val="0"/>
              </a:spcBef>
              <a:spcAft>
                <a:spcPts val="0"/>
              </a:spcAft>
              <a:buClr>
                <a:srgbClr val="FFD966"/>
              </a:buClr>
              <a:buSzPts val="12000"/>
              <a:buNone/>
              <a:defRPr sz="12000">
                <a:solidFill>
                  <a:srgbClr val="FFD966"/>
                </a:solidFill>
              </a:defRPr>
            </a:lvl8pPr>
            <a:lvl9pPr lvl="8" rtl="0" algn="ctr">
              <a:spcBef>
                <a:spcPts val="0"/>
              </a:spcBef>
              <a:spcAft>
                <a:spcPts val="0"/>
              </a:spcAft>
              <a:buClr>
                <a:srgbClr val="FFD966"/>
              </a:buClr>
              <a:buSzPts val="12000"/>
              <a:buNone/>
              <a:defRPr sz="12000">
                <a:solidFill>
                  <a:srgbClr val="FFD966"/>
                </a:solidFill>
              </a:defRPr>
            </a:lvl9pPr>
          </a:lstStyle>
          <a:p>
            <a:r>
              <a:t>xx%</a:t>
            </a:r>
          </a:p>
        </p:txBody>
      </p:sp>
      <p:sp>
        <p:nvSpPr>
          <p:cNvPr id="51" name="Google Shape;51;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55600" lvl="0" marL="457200" rtl="0" algn="ctr">
              <a:spcBef>
                <a:spcPts val="0"/>
              </a:spcBef>
              <a:spcAft>
                <a:spcPts val="0"/>
              </a:spcAft>
              <a:buClr>
                <a:schemeClr val="lt1"/>
              </a:buClr>
              <a:buSzPts val="20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1pPr>
            <a:lvl2pPr lvl="1"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2pPr>
            <a:lvl3pPr lvl="2"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3pPr>
            <a:lvl4pPr lvl="3"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4pPr>
            <a:lvl5pPr lvl="4"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5pPr>
            <a:lvl6pPr lvl="5"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6pPr>
            <a:lvl7pPr lvl="6"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7pPr>
            <a:lvl8pPr lvl="7"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8pPr>
            <a:lvl9pPr lvl="8"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lt1"/>
              </a:buClr>
              <a:buSzPts val="2000"/>
              <a:buFont typeface="Ubuntu"/>
              <a:buChar char="●"/>
              <a:defRPr sz="2000">
                <a:solidFill>
                  <a:schemeClr val="lt1"/>
                </a:solidFill>
                <a:latin typeface="Ubuntu"/>
                <a:ea typeface="Ubuntu"/>
                <a:cs typeface="Ubuntu"/>
                <a:sym typeface="Ubuntu"/>
              </a:defRPr>
            </a:lvl1pPr>
            <a:lvl2pPr indent="-317500" lvl="1" marL="914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3pPr>
            <a:lvl4pPr indent="-317500" lvl="3" marL="1828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4pPr>
            <a:lvl5pPr indent="-317500" lvl="4" marL="22860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5pPr>
            <a:lvl6pPr indent="-317500" lvl="5" marL="27432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6pPr>
            <a:lvl7pPr indent="-317500" lvl="6" marL="3200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7pPr>
            <a:lvl8pPr indent="-317500" lvl="7" marL="3657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8pPr>
            <a:lvl9pPr indent="-317500" lvl="8" marL="4114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27" name="Google Shape;27;p5"/>
          <p:cNvSpPr txBox="1"/>
          <p:nvPr>
            <p:ph idx="1" type="body"/>
          </p:nvPr>
        </p:nvSpPr>
        <p:spPr>
          <a:xfrm>
            <a:off x="311700" y="13048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Font typeface="Ubuntu"/>
              <a:buChar char="●"/>
              <a:defRPr sz="1400">
                <a:solidFill>
                  <a:schemeClr val="lt1"/>
                </a:solidFill>
                <a:latin typeface="Ubuntu"/>
                <a:ea typeface="Ubuntu"/>
                <a:cs typeface="Ubuntu"/>
                <a:sym typeface="Ubuntu"/>
              </a:defRPr>
            </a:lvl1pPr>
            <a:lvl2pPr indent="-304800" lvl="1" marL="914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2pPr>
            <a:lvl3pPr indent="-304800" lvl="2" marL="1371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3pPr>
            <a:lvl4pPr indent="-304800" lvl="3" marL="1828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4pPr>
            <a:lvl5pPr indent="-304800" lvl="4" marL="22860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5pPr>
            <a:lvl6pPr indent="-304800" lvl="5" marL="27432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6pPr>
            <a:lvl7pPr indent="-304800" lvl="6" marL="3200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7pPr>
            <a:lvl8pPr indent="-304800" lvl="7" marL="3657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8pPr>
            <a:lvl9pPr indent="-304800" lvl="8" marL="4114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9pPr>
          </a:lstStyle>
          <a:p/>
        </p:txBody>
      </p:sp>
      <p:sp>
        <p:nvSpPr>
          <p:cNvPr id="28" name="Google Shape;28;p5"/>
          <p:cNvSpPr txBox="1"/>
          <p:nvPr>
            <p:ph idx="2" type="body"/>
          </p:nvPr>
        </p:nvSpPr>
        <p:spPr>
          <a:xfrm>
            <a:off x="4832400" y="13048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Font typeface="Ubuntu"/>
              <a:buChar char="●"/>
              <a:defRPr sz="1400">
                <a:solidFill>
                  <a:schemeClr val="lt1"/>
                </a:solidFill>
                <a:latin typeface="Ubuntu"/>
                <a:ea typeface="Ubuntu"/>
                <a:cs typeface="Ubuntu"/>
                <a:sym typeface="Ubuntu"/>
              </a:defRPr>
            </a:lvl1pPr>
            <a:lvl2pPr indent="-304800" lvl="1" marL="914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2pPr>
            <a:lvl3pPr indent="-304800" lvl="2" marL="1371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3pPr>
            <a:lvl4pPr indent="-304800" lvl="3" marL="1828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4pPr>
            <a:lvl5pPr indent="-304800" lvl="4" marL="22860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5pPr>
            <a:lvl6pPr indent="-304800" lvl="5" marL="27432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6pPr>
            <a:lvl7pPr indent="-304800" lvl="6" marL="3200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7pPr>
            <a:lvl8pPr indent="-304800" lvl="7" marL="3657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8pPr>
            <a:lvl9pPr indent="-304800" lvl="8" marL="4114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D966"/>
              </a:buClr>
              <a:buSzPts val="2400"/>
              <a:buNone/>
              <a:defRPr sz="2400">
                <a:solidFill>
                  <a:srgbClr val="FFD966"/>
                </a:solidFill>
              </a:defRPr>
            </a:lvl1pPr>
            <a:lvl2pPr lvl="1" rtl="0">
              <a:spcBef>
                <a:spcPts val="0"/>
              </a:spcBef>
              <a:spcAft>
                <a:spcPts val="0"/>
              </a:spcAft>
              <a:buClr>
                <a:srgbClr val="FFD966"/>
              </a:buClr>
              <a:buSzPts val="2400"/>
              <a:buNone/>
              <a:defRPr sz="2400">
                <a:solidFill>
                  <a:srgbClr val="FFD966"/>
                </a:solidFill>
              </a:defRPr>
            </a:lvl2pPr>
            <a:lvl3pPr lvl="2" rtl="0">
              <a:spcBef>
                <a:spcPts val="0"/>
              </a:spcBef>
              <a:spcAft>
                <a:spcPts val="0"/>
              </a:spcAft>
              <a:buClr>
                <a:srgbClr val="FFD966"/>
              </a:buClr>
              <a:buSzPts val="2400"/>
              <a:buNone/>
              <a:defRPr sz="2400">
                <a:solidFill>
                  <a:srgbClr val="FFD966"/>
                </a:solidFill>
              </a:defRPr>
            </a:lvl3pPr>
            <a:lvl4pPr lvl="3" rtl="0">
              <a:spcBef>
                <a:spcPts val="0"/>
              </a:spcBef>
              <a:spcAft>
                <a:spcPts val="0"/>
              </a:spcAft>
              <a:buClr>
                <a:srgbClr val="FFD966"/>
              </a:buClr>
              <a:buSzPts val="2400"/>
              <a:buNone/>
              <a:defRPr sz="2400">
                <a:solidFill>
                  <a:srgbClr val="FFD966"/>
                </a:solidFill>
              </a:defRPr>
            </a:lvl4pPr>
            <a:lvl5pPr lvl="4" rtl="0">
              <a:spcBef>
                <a:spcPts val="0"/>
              </a:spcBef>
              <a:spcAft>
                <a:spcPts val="0"/>
              </a:spcAft>
              <a:buClr>
                <a:srgbClr val="FFD966"/>
              </a:buClr>
              <a:buSzPts val="2400"/>
              <a:buNone/>
              <a:defRPr sz="2400">
                <a:solidFill>
                  <a:srgbClr val="FFD966"/>
                </a:solidFill>
              </a:defRPr>
            </a:lvl5pPr>
            <a:lvl6pPr lvl="5" rtl="0">
              <a:spcBef>
                <a:spcPts val="0"/>
              </a:spcBef>
              <a:spcAft>
                <a:spcPts val="0"/>
              </a:spcAft>
              <a:buClr>
                <a:srgbClr val="FFD966"/>
              </a:buClr>
              <a:buSzPts val="2400"/>
              <a:buNone/>
              <a:defRPr sz="2400">
                <a:solidFill>
                  <a:srgbClr val="FFD966"/>
                </a:solidFill>
              </a:defRPr>
            </a:lvl6pPr>
            <a:lvl7pPr lvl="6" rtl="0">
              <a:spcBef>
                <a:spcPts val="0"/>
              </a:spcBef>
              <a:spcAft>
                <a:spcPts val="0"/>
              </a:spcAft>
              <a:buClr>
                <a:srgbClr val="FFD966"/>
              </a:buClr>
              <a:buSzPts val="2400"/>
              <a:buNone/>
              <a:defRPr sz="2400">
                <a:solidFill>
                  <a:srgbClr val="FFD966"/>
                </a:solidFill>
              </a:defRPr>
            </a:lvl7pPr>
            <a:lvl8pPr lvl="7" rtl="0">
              <a:spcBef>
                <a:spcPts val="0"/>
              </a:spcBef>
              <a:spcAft>
                <a:spcPts val="0"/>
              </a:spcAft>
              <a:buClr>
                <a:srgbClr val="FFD966"/>
              </a:buClr>
              <a:buSzPts val="2400"/>
              <a:buNone/>
              <a:defRPr sz="2400">
                <a:solidFill>
                  <a:srgbClr val="FFD966"/>
                </a:solidFill>
              </a:defRPr>
            </a:lvl8pPr>
            <a:lvl9pPr lvl="8" rtl="0">
              <a:spcBef>
                <a:spcPts val="0"/>
              </a:spcBef>
              <a:spcAft>
                <a:spcPts val="0"/>
              </a:spcAft>
              <a:buClr>
                <a:srgbClr val="FFD966"/>
              </a:buClr>
              <a:buSzPts val="2400"/>
              <a:buNone/>
              <a:defRPr sz="2400">
                <a:solidFill>
                  <a:srgbClr val="FFD966"/>
                </a:solidFill>
              </a:defRPr>
            </a:lvl9pPr>
          </a:lstStyle>
          <a:p/>
        </p:txBody>
      </p:sp>
      <p:sp>
        <p:nvSpPr>
          <p:cNvPr id="35" name="Google Shape;35;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D966"/>
              </a:buClr>
              <a:buSzPts val="4800"/>
              <a:buNone/>
              <a:defRPr sz="4800">
                <a:solidFill>
                  <a:srgbClr val="FFD966"/>
                </a:solidFill>
              </a:defRPr>
            </a:lvl1pPr>
            <a:lvl2pPr lvl="1" rtl="0">
              <a:spcBef>
                <a:spcPts val="0"/>
              </a:spcBef>
              <a:spcAft>
                <a:spcPts val="0"/>
              </a:spcAft>
              <a:buClr>
                <a:srgbClr val="FFD966"/>
              </a:buClr>
              <a:buSzPts val="4800"/>
              <a:buNone/>
              <a:defRPr sz="4800">
                <a:solidFill>
                  <a:srgbClr val="FFD966"/>
                </a:solidFill>
              </a:defRPr>
            </a:lvl2pPr>
            <a:lvl3pPr lvl="2" rtl="0">
              <a:spcBef>
                <a:spcPts val="0"/>
              </a:spcBef>
              <a:spcAft>
                <a:spcPts val="0"/>
              </a:spcAft>
              <a:buClr>
                <a:srgbClr val="FFD966"/>
              </a:buClr>
              <a:buSzPts val="4800"/>
              <a:buNone/>
              <a:defRPr sz="4800">
                <a:solidFill>
                  <a:srgbClr val="FFD966"/>
                </a:solidFill>
              </a:defRPr>
            </a:lvl3pPr>
            <a:lvl4pPr lvl="3" rtl="0">
              <a:spcBef>
                <a:spcPts val="0"/>
              </a:spcBef>
              <a:spcAft>
                <a:spcPts val="0"/>
              </a:spcAft>
              <a:buClr>
                <a:srgbClr val="FFD966"/>
              </a:buClr>
              <a:buSzPts val="4800"/>
              <a:buNone/>
              <a:defRPr sz="4800">
                <a:solidFill>
                  <a:srgbClr val="FFD966"/>
                </a:solidFill>
              </a:defRPr>
            </a:lvl4pPr>
            <a:lvl5pPr lvl="4" rtl="0">
              <a:spcBef>
                <a:spcPts val="0"/>
              </a:spcBef>
              <a:spcAft>
                <a:spcPts val="0"/>
              </a:spcAft>
              <a:buClr>
                <a:srgbClr val="FFD966"/>
              </a:buClr>
              <a:buSzPts val="4800"/>
              <a:buNone/>
              <a:defRPr sz="4800">
                <a:solidFill>
                  <a:srgbClr val="FFD966"/>
                </a:solidFill>
              </a:defRPr>
            </a:lvl5pPr>
            <a:lvl6pPr lvl="5" rtl="0">
              <a:spcBef>
                <a:spcPts val="0"/>
              </a:spcBef>
              <a:spcAft>
                <a:spcPts val="0"/>
              </a:spcAft>
              <a:buClr>
                <a:srgbClr val="FFD966"/>
              </a:buClr>
              <a:buSzPts val="4800"/>
              <a:buNone/>
              <a:defRPr sz="4800">
                <a:solidFill>
                  <a:srgbClr val="FFD966"/>
                </a:solidFill>
              </a:defRPr>
            </a:lvl6pPr>
            <a:lvl7pPr lvl="6" rtl="0">
              <a:spcBef>
                <a:spcPts val="0"/>
              </a:spcBef>
              <a:spcAft>
                <a:spcPts val="0"/>
              </a:spcAft>
              <a:buClr>
                <a:srgbClr val="FFD966"/>
              </a:buClr>
              <a:buSzPts val="4800"/>
              <a:buNone/>
              <a:defRPr sz="4800">
                <a:solidFill>
                  <a:srgbClr val="FFD966"/>
                </a:solidFill>
              </a:defRPr>
            </a:lvl7pPr>
            <a:lvl8pPr lvl="7" rtl="0">
              <a:spcBef>
                <a:spcPts val="0"/>
              </a:spcBef>
              <a:spcAft>
                <a:spcPts val="0"/>
              </a:spcAft>
              <a:buClr>
                <a:srgbClr val="FFD966"/>
              </a:buClr>
              <a:buSzPts val="4800"/>
              <a:buNone/>
              <a:defRPr sz="4800">
                <a:solidFill>
                  <a:srgbClr val="FFD966"/>
                </a:solidFill>
              </a:defRPr>
            </a:lvl8pPr>
            <a:lvl9pPr lvl="8" rtl="0">
              <a:spcBef>
                <a:spcPts val="0"/>
              </a:spcBef>
              <a:spcAft>
                <a:spcPts val="0"/>
              </a:spcAft>
              <a:buClr>
                <a:srgbClr val="FFD966"/>
              </a:buClr>
              <a:buSzPts val="4800"/>
              <a:buNone/>
              <a:defRPr sz="4800">
                <a:solidFill>
                  <a:srgbClr val="FFD966"/>
                </a:solidFill>
              </a:defRPr>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4200"/>
              <a:buNone/>
              <a:defRPr sz="4200">
                <a:solidFill>
                  <a:srgbClr val="FFD966"/>
                </a:solidFill>
              </a:defRPr>
            </a:lvl1pPr>
            <a:lvl2pPr lvl="1" rtl="0" algn="ctr">
              <a:spcBef>
                <a:spcPts val="0"/>
              </a:spcBef>
              <a:spcAft>
                <a:spcPts val="0"/>
              </a:spcAft>
              <a:buClr>
                <a:srgbClr val="FFD966"/>
              </a:buClr>
              <a:buSzPts val="4200"/>
              <a:buNone/>
              <a:defRPr sz="4200">
                <a:solidFill>
                  <a:srgbClr val="FFD966"/>
                </a:solidFill>
              </a:defRPr>
            </a:lvl2pPr>
            <a:lvl3pPr lvl="2" rtl="0" algn="ctr">
              <a:spcBef>
                <a:spcPts val="0"/>
              </a:spcBef>
              <a:spcAft>
                <a:spcPts val="0"/>
              </a:spcAft>
              <a:buClr>
                <a:srgbClr val="FFD966"/>
              </a:buClr>
              <a:buSzPts val="4200"/>
              <a:buNone/>
              <a:defRPr sz="4200">
                <a:solidFill>
                  <a:srgbClr val="FFD966"/>
                </a:solidFill>
              </a:defRPr>
            </a:lvl3pPr>
            <a:lvl4pPr lvl="3" rtl="0" algn="ctr">
              <a:spcBef>
                <a:spcPts val="0"/>
              </a:spcBef>
              <a:spcAft>
                <a:spcPts val="0"/>
              </a:spcAft>
              <a:buClr>
                <a:srgbClr val="FFD966"/>
              </a:buClr>
              <a:buSzPts val="4200"/>
              <a:buNone/>
              <a:defRPr sz="4200">
                <a:solidFill>
                  <a:srgbClr val="FFD966"/>
                </a:solidFill>
              </a:defRPr>
            </a:lvl4pPr>
            <a:lvl5pPr lvl="4" rtl="0" algn="ctr">
              <a:spcBef>
                <a:spcPts val="0"/>
              </a:spcBef>
              <a:spcAft>
                <a:spcPts val="0"/>
              </a:spcAft>
              <a:buClr>
                <a:srgbClr val="FFD966"/>
              </a:buClr>
              <a:buSzPts val="4200"/>
              <a:buNone/>
              <a:defRPr sz="4200">
                <a:solidFill>
                  <a:srgbClr val="FFD966"/>
                </a:solidFill>
              </a:defRPr>
            </a:lvl5pPr>
            <a:lvl6pPr lvl="5" rtl="0" algn="ctr">
              <a:spcBef>
                <a:spcPts val="0"/>
              </a:spcBef>
              <a:spcAft>
                <a:spcPts val="0"/>
              </a:spcAft>
              <a:buClr>
                <a:srgbClr val="FFD966"/>
              </a:buClr>
              <a:buSzPts val="4200"/>
              <a:buNone/>
              <a:defRPr sz="4200">
                <a:solidFill>
                  <a:srgbClr val="FFD966"/>
                </a:solidFill>
              </a:defRPr>
            </a:lvl6pPr>
            <a:lvl7pPr lvl="6" rtl="0" algn="ctr">
              <a:spcBef>
                <a:spcPts val="0"/>
              </a:spcBef>
              <a:spcAft>
                <a:spcPts val="0"/>
              </a:spcAft>
              <a:buClr>
                <a:srgbClr val="FFD966"/>
              </a:buClr>
              <a:buSzPts val="4200"/>
              <a:buNone/>
              <a:defRPr sz="4200">
                <a:solidFill>
                  <a:srgbClr val="FFD966"/>
                </a:solidFill>
              </a:defRPr>
            </a:lvl7pPr>
            <a:lvl8pPr lvl="7" rtl="0" algn="ctr">
              <a:spcBef>
                <a:spcPts val="0"/>
              </a:spcBef>
              <a:spcAft>
                <a:spcPts val="0"/>
              </a:spcAft>
              <a:buClr>
                <a:srgbClr val="FFD966"/>
              </a:buClr>
              <a:buSzPts val="4200"/>
              <a:buNone/>
              <a:defRPr sz="4200">
                <a:solidFill>
                  <a:srgbClr val="FFD966"/>
                </a:solidFill>
              </a:defRPr>
            </a:lvl8pPr>
            <a:lvl9pPr lvl="8" rtl="0" algn="ctr">
              <a:spcBef>
                <a:spcPts val="0"/>
              </a:spcBef>
              <a:spcAft>
                <a:spcPts val="0"/>
              </a:spcAft>
              <a:buClr>
                <a:srgbClr val="FFD966"/>
              </a:buClr>
              <a:buSzPts val="4200"/>
              <a:buNone/>
              <a:defRPr sz="4200">
                <a:solidFill>
                  <a:srgbClr val="FFD966"/>
                </a:solidFill>
              </a:defRPr>
            </a:lvl9pPr>
          </a:lstStyle>
          <a:p/>
        </p:txBody>
      </p:sp>
      <p:sp>
        <p:nvSpPr>
          <p:cNvPr id="43" name="Google Shape;43;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44" name="Google Shape;44;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chemeClr val="dk1"/>
              </a:buClr>
              <a:buSzPts val="20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2000"/>
              <a:buNone/>
              <a:defRPr>
                <a:solidFill>
                  <a:schemeClr val="lt1"/>
                </a:solidFill>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C4587"/>
        </a:solidFill>
      </p:bgPr>
    </p:bg>
    <p:spTree>
      <p:nvGrpSpPr>
        <p:cNvPr id="5" name="Shape 5"/>
        <p:cNvGrpSpPr/>
        <p:nvPr/>
      </p:nvGrpSpPr>
      <p:grpSpPr>
        <a:xfrm>
          <a:off x="0" y="0"/>
          <a:ext cx="0" cy="0"/>
          <a:chOff x="0" y="0"/>
          <a:chExt cx="0" cy="0"/>
        </a:xfrm>
      </p:grpSpPr>
      <p:sp>
        <p:nvSpPr>
          <p:cNvPr id="6" name="Google Shape;6;p1"/>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1pPr>
            <a:lvl2pPr lvl="1"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2pPr>
            <a:lvl3pPr lvl="2"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3pPr>
            <a:lvl4pPr lvl="3"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4pPr>
            <a:lvl5pPr lvl="4"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5pPr>
            <a:lvl6pPr lvl="5"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6pPr>
            <a:lvl7pPr lvl="6"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7pPr>
            <a:lvl8pPr lvl="7"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8pPr>
            <a:lvl9pPr lvl="8"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9pPr>
          </a:lstStyle>
          <a:p/>
        </p:txBody>
      </p:sp>
      <p:sp>
        <p:nvSpPr>
          <p:cNvPr id="8" name="Google Shape;8;p1"/>
          <p:cNvSpPr txBox="1"/>
          <p:nvPr>
            <p:ph idx="1"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lt1"/>
              </a:buClr>
              <a:buSzPts val="2000"/>
              <a:buFont typeface="Ubuntu"/>
              <a:buChar char="●"/>
              <a:defRPr sz="2000">
                <a:solidFill>
                  <a:schemeClr val="lt1"/>
                </a:solidFill>
                <a:latin typeface="Ubuntu"/>
                <a:ea typeface="Ubuntu"/>
                <a:cs typeface="Ubuntu"/>
                <a:sym typeface="Ubuntu"/>
              </a:defRPr>
            </a:lvl1pPr>
            <a:lvl2pPr indent="-317500" lvl="1" marL="914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3pPr>
            <a:lvl4pPr indent="-317500" lvl="3" marL="1828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4pPr>
            <a:lvl5pPr indent="-317500" lvl="4" marL="22860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5pPr>
            <a:lvl6pPr indent="-317500" lvl="5" marL="27432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6pPr>
            <a:lvl7pPr indent="-317500" lvl="6" marL="3200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7pPr>
            <a:lvl8pPr indent="-317500" lvl="7" marL="3657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8pPr>
            <a:lvl9pPr indent="-317500" lvl="8" marL="4114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9.png"/><Relationship Id="rId8"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gif"/><Relationship Id="rId4" Type="http://schemas.openxmlformats.org/officeDocument/2006/relationships/image" Target="../media/image34.pn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jp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1.png"/><Relationship Id="rId4" Type="http://schemas.openxmlformats.org/officeDocument/2006/relationships/image" Target="../media/image39.png"/><Relationship Id="rId5"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5437528" y="982793"/>
            <a:ext cx="2920799" cy="2920799"/>
          </a:xfrm>
          <a:prstGeom prst="rect">
            <a:avLst/>
          </a:prstGeom>
          <a:noFill/>
          <a:ln>
            <a:noFill/>
          </a:ln>
        </p:spPr>
      </p:pic>
      <p:sp>
        <p:nvSpPr>
          <p:cNvPr id="60" name="Google Shape;60;p13"/>
          <p:cNvSpPr txBox="1"/>
          <p:nvPr>
            <p:ph type="ctrTitle"/>
          </p:nvPr>
        </p:nvSpPr>
        <p:spPr>
          <a:xfrm>
            <a:off x="-794142" y="11185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FFFFF"/>
                </a:solidFill>
                <a:latin typeface="Comfortaa SemiBold"/>
                <a:ea typeface="Comfortaa SemiBold"/>
                <a:cs typeface="Comfortaa SemiBold"/>
                <a:sym typeface="Comfortaa SemiBold"/>
              </a:rPr>
              <a:t>Robo</a:t>
            </a:r>
            <a:r>
              <a:rPr lang="en">
                <a:solidFill>
                  <a:srgbClr val="5AD2FF"/>
                </a:solidFill>
                <a:latin typeface="Comfortaa SemiBold"/>
                <a:ea typeface="Comfortaa SemiBold"/>
                <a:cs typeface="Comfortaa SemiBold"/>
                <a:sym typeface="Comfortaa SemiBold"/>
              </a:rPr>
              <a:t>Sub</a:t>
            </a:r>
            <a:r>
              <a:rPr lang="en">
                <a:latin typeface="Comfortaa SemiBold"/>
                <a:ea typeface="Comfortaa SemiBold"/>
                <a:cs typeface="Comfortaa SemiBold"/>
                <a:sym typeface="Comfortaa SemiBold"/>
              </a:rPr>
              <a:t>LA</a:t>
            </a:r>
            <a:endParaRPr>
              <a:latin typeface="Comfortaa SemiBold"/>
              <a:ea typeface="Comfortaa SemiBold"/>
              <a:cs typeface="Comfortaa SemiBold"/>
              <a:sym typeface="Comfortaa SemiBold"/>
            </a:endParaRPr>
          </a:p>
        </p:txBody>
      </p:sp>
      <p:sp>
        <p:nvSpPr>
          <p:cNvPr id="61" name="Google Shape;61;p13"/>
          <p:cNvSpPr txBox="1"/>
          <p:nvPr>
            <p:ph idx="1" type="subTitle"/>
          </p:nvPr>
        </p:nvSpPr>
        <p:spPr>
          <a:xfrm>
            <a:off x="0" y="4350900"/>
            <a:ext cx="56712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a:latin typeface="Average"/>
                <a:ea typeface="Average"/>
                <a:cs typeface="Average"/>
                <a:sym typeface="Average"/>
              </a:rPr>
              <a:t>Soaring</a:t>
            </a:r>
            <a:r>
              <a:rPr i="1" lang="en">
                <a:latin typeface="Average"/>
                <a:ea typeface="Average"/>
                <a:cs typeface="Average"/>
                <a:sym typeface="Average"/>
              </a:rPr>
              <a:t> to new heights... or depths?</a:t>
            </a:r>
            <a:endParaRPr i="1">
              <a:latin typeface="Average"/>
              <a:ea typeface="Average"/>
              <a:cs typeface="Average"/>
              <a:sym typeface="Average"/>
            </a:endParaRPr>
          </a:p>
        </p:txBody>
      </p:sp>
      <p:sp>
        <p:nvSpPr>
          <p:cNvPr id="62" name="Google Shape;62;p13"/>
          <p:cNvSpPr/>
          <p:nvPr/>
        </p:nvSpPr>
        <p:spPr>
          <a:xfrm>
            <a:off x="0" y="5143500"/>
            <a:ext cx="9144000" cy="678300"/>
          </a:xfrm>
          <a:prstGeom prst="rect">
            <a:avLst/>
          </a:prstGeom>
          <a:solidFill>
            <a:schemeClr val="lt1"/>
          </a:solidFill>
          <a:ln>
            <a:noFill/>
          </a:ln>
          <a:effectLst>
            <a:outerShdw blurRad="828675" rotWithShape="0" algn="bl" dir="16260000" dist="295275">
              <a:srgbClr val="000000">
                <a:alpha val="5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 name="Google Shape;63;p13"/>
          <p:cNvSpPr txBox="1"/>
          <p:nvPr/>
        </p:nvSpPr>
        <p:spPr>
          <a:xfrm>
            <a:off x="1268350" y="3045650"/>
            <a:ext cx="43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Ubuntu"/>
                <a:ea typeface="Ubuntu"/>
                <a:cs typeface="Ubuntu"/>
                <a:sym typeface="Ubuntu"/>
              </a:rPr>
              <a:t>CS Senior Design Team</a:t>
            </a:r>
            <a:endParaRPr>
              <a:solidFill>
                <a:schemeClr val="lt1"/>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Buoy</a:t>
            </a:r>
            <a:endParaRPr/>
          </a:p>
        </p:txBody>
      </p:sp>
      <p:pic>
        <p:nvPicPr>
          <p:cNvPr id="117" name="Google Shape;117;p22"/>
          <p:cNvPicPr preferRelativeResize="0"/>
          <p:nvPr/>
        </p:nvPicPr>
        <p:blipFill>
          <a:blip r:embed="rId3">
            <a:alphaModFix/>
          </a:blip>
          <a:stretch>
            <a:fillRect/>
          </a:stretch>
        </p:blipFill>
        <p:spPr>
          <a:xfrm>
            <a:off x="1255963" y="1093925"/>
            <a:ext cx="6632087" cy="3820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Bins</a:t>
            </a:r>
            <a:endParaRPr/>
          </a:p>
        </p:txBody>
      </p:sp>
      <p:pic>
        <p:nvPicPr>
          <p:cNvPr id="123" name="Google Shape;123;p23"/>
          <p:cNvPicPr preferRelativeResize="0"/>
          <p:nvPr/>
        </p:nvPicPr>
        <p:blipFill>
          <a:blip r:embed="rId3">
            <a:alphaModFix/>
          </a:blip>
          <a:stretch>
            <a:fillRect/>
          </a:stretch>
        </p:blipFill>
        <p:spPr>
          <a:xfrm>
            <a:off x="1249088" y="1093925"/>
            <a:ext cx="6645818" cy="3820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Torpedoes</a:t>
            </a:r>
            <a:endParaRPr/>
          </a:p>
        </p:txBody>
      </p:sp>
      <p:pic>
        <p:nvPicPr>
          <p:cNvPr id="129" name="Google Shape;129;p24"/>
          <p:cNvPicPr preferRelativeResize="0"/>
          <p:nvPr/>
        </p:nvPicPr>
        <p:blipFill>
          <a:blip r:embed="rId3">
            <a:alphaModFix/>
          </a:blip>
          <a:stretch>
            <a:fillRect/>
          </a:stretch>
        </p:blipFill>
        <p:spPr>
          <a:xfrm>
            <a:off x="2425338" y="1093925"/>
            <a:ext cx="4293335" cy="3820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Octagon</a:t>
            </a:r>
            <a:endParaRPr/>
          </a:p>
        </p:txBody>
      </p:sp>
      <p:pic>
        <p:nvPicPr>
          <p:cNvPr id="135" name="Google Shape;135;p25"/>
          <p:cNvPicPr preferRelativeResize="0"/>
          <p:nvPr/>
        </p:nvPicPr>
        <p:blipFill>
          <a:blip r:embed="rId3">
            <a:alphaModFix/>
          </a:blip>
          <a:stretch>
            <a:fillRect/>
          </a:stretch>
        </p:blipFill>
        <p:spPr>
          <a:xfrm>
            <a:off x="1987713" y="1093925"/>
            <a:ext cx="5168576" cy="382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DHD</a:t>
            </a:r>
            <a:endParaRPr/>
          </a:p>
        </p:txBody>
      </p:sp>
      <p:pic>
        <p:nvPicPr>
          <p:cNvPr id="141" name="Google Shape;141;p26"/>
          <p:cNvPicPr preferRelativeResize="0"/>
          <p:nvPr/>
        </p:nvPicPr>
        <p:blipFill>
          <a:blip r:embed="rId3">
            <a:alphaModFix/>
          </a:blip>
          <a:stretch>
            <a:fillRect/>
          </a:stretch>
        </p:blipFill>
        <p:spPr>
          <a:xfrm>
            <a:off x="1287800" y="1093925"/>
            <a:ext cx="6568404"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Aids - Path</a:t>
            </a:r>
            <a:endParaRPr/>
          </a:p>
        </p:txBody>
      </p:sp>
      <p:pic>
        <p:nvPicPr>
          <p:cNvPr id="147" name="Google Shape;147;p27"/>
          <p:cNvPicPr preferRelativeResize="0"/>
          <p:nvPr/>
        </p:nvPicPr>
        <p:blipFill>
          <a:blip r:embed="rId3">
            <a:alphaModFix/>
          </a:blip>
          <a:stretch>
            <a:fillRect/>
          </a:stretch>
        </p:blipFill>
        <p:spPr>
          <a:xfrm>
            <a:off x="932463" y="1093925"/>
            <a:ext cx="7279064"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Aids - Pinger</a:t>
            </a:r>
            <a:endParaRPr/>
          </a:p>
        </p:txBody>
      </p:sp>
      <p:sp>
        <p:nvSpPr>
          <p:cNvPr id="153" name="Google Shape;153;p2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2 tasks with underwater acoustic pingers - Torpedoes and Octagon</a:t>
            </a:r>
            <a:endParaRPr/>
          </a:p>
          <a:p>
            <a:pPr indent="-355600" lvl="0" marL="457200" rtl="0" algn="l">
              <a:spcBef>
                <a:spcPts val="0"/>
              </a:spcBef>
              <a:spcAft>
                <a:spcPts val="0"/>
              </a:spcAft>
              <a:buSzPts val="2000"/>
              <a:buChar char="●"/>
            </a:pPr>
            <a:r>
              <a:rPr lang="en"/>
              <a:t>Pingers can be used to locate the tasks</a:t>
            </a:r>
            <a:endParaRPr/>
          </a:p>
          <a:p>
            <a:pPr indent="-355600" lvl="0" marL="457200" rtl="0" algn="l">
              <a:spcBef>
                <a:spcPts val="0"/>
              </a:spcBef>
              <a:spcAft>
                <a:spcPts val="0"/>
              </a:spcAft>
              <a:buSzPts val="2000"/>
              <a:buChar char="●"/>
            </a:pPr>
            <a:r>
              <a:rPr b="1" lang="en"/>
              <a:t>Random Pinger</a:t>
            </a:r>
            <a:r>
              <a:rPr lang="en"/>
              <a:t> - One of the two pingers is randomly selected and turned on, we must go to that task and complete it next</a:t>
            </a:r>
            <a:endParaRPr/>
          </a:p>
          <a:p>
            <a:pPr indent="-355600" lvl="0" marL="457200" rtl="0" algn="l">
              <a:spcBef>
                <a:spcPts val="0"/>
              </a:spcBef>
              <a:spcAft>
                <a:spcPts val="0"/>
              </a:spcAft>
              <a:buSzPts val="2000"/>
              <a:buChar char="●"/>
            </a:pPr>
            <a:r>
              <a:rPr lang="en"/>
              <a:t>Additional points for random pinger successful completion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 - Intervehicular Communication</a:t>
            </a:r>
            <a:endParaRPr/>
          </a:p>
        </p:txBody>
      </p:sp>
      <p:sp>
        <p:nvSpPr>
          <p:cNvPr id="159" name="Google Shape;159;p29"/>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Two robots allowed per team in competition</a:t>
            </a:r>
            <a:endParaRPr/>
          </a:p>
          <a:p>
            <a:pPr indent="-355600" lvl="0" marL="457200" rtl="0" algn="l">
              <a:spcBef>
                <a:spcPts val="0"/>
              </a:spcBef>
              <a:spcAft>
                <a:spcPts val="0"/>
              </a:spcAft>
              <a:buSzPts val="2000"/>
              <a:buChar char="●"/>
            </a:pPr>
            <a:r>
              <a:rPr lang="en"/>
              <a:t>Robots are allowed to communicate with one another</a:t>
            </a:r>
            <a:endParaRPr/>
          </a:p>
          <a:p>
            <a:pPr indent="-355600" lvl="0" marL="457200" rtl="0" algn="l">
              <a:spcBef>
                <a:spcPts val="0"/>
              </a:spcBef>
              <a:spcAft>
                <a:spcPts val="0"/>
              </a:spcAft>
              <a:buSzPts val="2000"/>
              <a:buChar char="●"/>
            </a:pPr>
            <a:r>
              <a:rPr lang="en"/>
              <a:t>Useful for sharing task location data, improving position estimates</a:t>
            </a:r>
            <a:endParaRPr/>
          </a:p>
          <a:p>
            <a:pPr indent="-355600" lvl="0" marL="457200" rtl="0" algn="l">
              <a:spcBef>
                <a:spcPts val="0"/>
              </a:spcBef>
              <a:spcAft>
                <a:spcPts val="0"/>
              </a:spcAft>
              <a:buSzPts val="2000"/>
              <a:buChar char="●"/>
            </a:pPr>
            <a:r>
              <a:rPr lang="en"/>
              <a:t>LOTS of points for successful complex intervehicular communication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Point Values</a:t>
            </a:r>
            <a:endParaRPr/>
          </a:p>
        </p:txBody>
      </p:sp>
      <p:pic>
        <p:nvPicPr>
          <p:cNvPr id="165" name="Google Shape;165;p30"/>
          <p:cNvPicPr preferRelativeResize="0"/>
          <p:nvPr/>
        </p:nvPicPr>
        <p:blipFill>
          <a:blip r:embed="rId3">
            <a:alphaModFix/>
          </a:blip>
          <a:stretch>
            <a:fillRect/>
          </a:stretch>
        </p:blipFill>
        <p:spPr>
          <a:xfrm>
            <a:off x="1236175" y="1017725"/>
            <a:ext cx="6671650" cy="3820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Team Breakdown</a:t>
            </a:r>
            <a:endParaRPr/>
          </a:p>
        </p:txBody>
      </p:sp>
      <p:sp>
        <p:nvSpPr>
          <p:cNvPr id="171" name="Google Shape;171;p31"/>
          <p:cNvSpPr txBox="1"/>
          <p:nvPr>
            <p:ph idx="1" type="body"/>
          </p:nvPr>
        </p:nvSpPr>
        <p:spPr>
          <a:xfrm>
            <a:off x="311700"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Organization</a:t>
            </a:r>
            <a:endParaRPr/>
          </a:p>
          <a:p>
            <a:pPr indent="-317500" lvl="0" marL="457200" rtl="0" algn="l">
              <a:spcBef>
                <a:spcPts val="1200"/>
              </a:spcBef>
              <a:spcAft>
                <a:spcPts val="0"/>
              </a:spcAft>
              <a:buSzPts val="1400"/>
              <a:buChar char="●"/>
            </a:pPr>
            <a:r>
              <a:rPr lang="en"/>
              <a:t>ME/EE/CS/other students</a:t>
            </a:r>
            <a:endParaRPr/>
          </a:p>
          <a:p>
            <a:pPr indent="-317500" lvl="0" marL="457200" rtl="0" algn="l">
              <a:spcBef>
                <a:spcPts val="0"/>
              </a:spcBef>
              <a:spcAft>
                <a:spcPts val="0"/>
              </a:spcAft>
              <a:buSzPts val="1400"/>
              <a:buChar char="●"/>
            </a:pPr>
            <a:r>
              <a:rPr lang="en"/>
              <a:t>~30 members</a:t>
            </a:r>
            <a:endParaRPr/>
          </a:p>
          <a:p>
            <a:pPr indent="-317500" lvl="0" marL="457200" rtl="0" algn="l">
              <a:spcBef>
                <a:spcPts val="0"/>
              </a:spcBef>
              <a:spcAft>
                <a:spcPts val="0"/>
              </a:spcAft>
              <a:buSzPts val="1400"/>
              <a:buChar char="●"/>
            </a:pPr>
            <a:r>
              <a:rPr lang="en"/>
              <a:t>Freshman-Senior standing</a:t>
            </a:r>
            <a:endParaRPr/>
          </a:p>
          <a:p>
            <a:pPr indent="-317500" lvl="0" marL="457200" rtl="0" algn="l">
              <a:spcBef>
                <a:spcPts val="0"/>
              </a:spcBef>
              <a:spcAft>
                <a:spcPts val="0"/>
              </a:spcAft>
              <a:buSzPts val="1400"/>
              <a:buChar char="●"/>
            </a:pPr>
            <a:r>
              <a:rPr lang="en"/>
              <a:t>Design &amp; build Wailord</a:t>
            </a:r>
            <a:endParaRPr/>
          </a:p>
          <a:p>
            <a:pPr indent="-317500" lvl="0" marL="457200" rtl="0" algn="l">
              <a:spcBef>
                <a:spcPts val="0"/>
              </a:spcBef>
              <a:spcAft>
                <a:spcPts val="0"/>
              </a:spcAft>
              <a:buSzPts val="1400"/>
              <a:buChar char="●"/>
            </a:pPr>
            <a:r>
              <a:rPr lang="en"/>
              <a:t>Develop some software systems</a:t>
            </a:r>
            <a:endParaRPr/>
          </a:p>
          <a:p>
            <a:pPr indent="-317500" lvl="0" marL="457200" rtl="0" algn="l">
              <a:spcBef>
                <a:spcPts val="0"/>
              </a:spcBef>
              <a:spcAft>
                <a:spcPts val="0"/>
              </a:spcAft>
              <a:buSzPts val="1400"/>
              <a:buChar char="●"/>
            </a:pPr>
            <a:r>
              <a:rPr lang="en"/>
              <a:t>Fundraise, outreach, and perform admin duties</a:t>
            </a:r>
            <a:endParaRPr/>
          </a:p>
        </p:txBody>
      </p:sp>
      <p:sp>
        <p:nvSpPr>
          <p:cNvPr id="172" name="Google Shape;172;p31"/>
          <p:cNvSpPr txBox="1"/>
          <p:nvPr>
            <p:ph idx="1" type="body"/>
          </p:nvPr>
        </p:nvSpPr>
        <p:spPr>
          <a:xfrm>
            <a:off x="3217942"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ME/EE Senior Design</a:t>
            </a:r>
            <a:endParaRPr/>
          </a:p>
          <a:p>
            <a:pPr indent="-317500" lvl="0" marL="457200" rtl="0" algn="l">
              <a:spcBef>
                <a:spcPts val="1200"/>
              </a:spcBef>
              <a:spcAft>
                <a:spcPts val="0"/>
              </a:spcAft>
              <a:buSzPts val="1400"/>
              <a:buChar char="●"/>
            </a:pPr>
            <a:r>
              <a:rPr lang="en"/>
              <a:t>ME/EE seniors</a:t>
            </a:r>
            <a:endParaRPr/>
          </a:p>
          <a:p>
            <a:pPr indent="-317500" lvl="0" marL="457200" rtl="0" algn="l">
              <a:spcBef>
                <a:spcPts val="0"/>
              </a:spcBef>
              <a:spcAft>
                <a:spcPts val="0"/>
              </a:spcAft>
              <a:buSzPts val="1400"/>
              <a:buChar char="●"/>
            </a:pPr>
            <a:r>
              <a:rPr lang="en"/>
              <a:t>4 members</a:t>
            </a:r>
            <a:endParaRPr/>
          </a:p>
          <a:p>
            <a:pPr indent="-317500" lvl="0" marL="457200" rtl="0" algn="l">
              <a:spcBef>
                <a:spcPts val="0"/>
              </a:spcBef>
              <a:spcAft>
                <a:spcPts val="0"/>
              </a:spcAft>
              <a:buSzPts val="1400"/>
              <a:buChar char="●"/>
            </a:pPr>
            <a:r>
              <a:rPr lang="en"/>
              <a:t>Design &amp; build Lanturn’s mechanical and electrical systems</a:t>
            </a:r>
            <a:endParaRPr/>
          </a:p>
          <a:p>
            <a:pPr indent="-317500" lvl="0" marL="457200" rtl="0" algn="l">
              <a:spcBef>
                <a:spcPts val="0"/>
              </a:spcBef>
              <a:spcAft>
                <a:spcPts val="0"/>
              </a:spcAft>
              <a:buSzPts val="1400"/>
              <a:buChar char="●"/>
            </a:pPr>
            <a:r>
              <a:rPr lang="en"/>
              <a:t>Support student org with advanced knowledge</a:t>
            </a:r>
            <a:endParaRPr/>
          </a:p>
        </p:txBody>
      </p:sp>
      <p:sp>
        <p:nvSpPr>
          <p:cNvPr id="173" name="Google Shape;173;p31"/>
          <p:cNvSpPr txBox="1"/>
          <p:nvPr>
            <p:ph idx="1" type="body"/>
          </p:nvPr>
        </p:nvSpPr>
        <p:spPr>
          <a:xfrm>
            <a:off x="6124185"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CS Senior Design</a:t>
            </a:r>
            <a:endParaRPr/>
          </a:p>
          <a:p>
            <a:pPr indent="-317500" lvl="0" marL="457200" rtl="0" algn="l">
              <a:spcBef>
                <a:spcPts val="1200"/>
              </a:spcBef>
              <a:spcAft>
                <a:spcPts val="0"/>
              </a:spcAft>
              <a:buSzPts val="1400"/>
              <a:buChar char="●"/>
            </a:pPr>
            <a:r>
              <a:rPr lang="en"/>
              <a:t>CS seniors</a:t>
            </a:r>
            <a:endParaRPr/>
          </a:p>
          <a:p>
            <a:pPr indent="-317500" lvl="0" marL="457200" rtl="0" algn="l">
              <a:spcBef>
                <a:spcPts val="0"/>
              </a:spcBef>
              <a:spcAft>
                <a:spcPts val="0"/>
              </a:spcAft>
              <a:buSzPts val="1400"/>
              <a:buChar char="●"/>
            </a:pPr>
            <a:r>
              <a:rPr lang="en"/>
              <a:t>12 members</a:t>
            </a:r>
            <a:endParaRPr/>
          </a:p>
          <a:p>
            <a:pPr indent="-317500" lvl="0" marL="457200" rtl="0" algn="l">
              <a:spcBef>
                <a:spcPts val="0"/>
              </a:spcBef>
              <a:spcAft>
                <a:spcPts val="0"/>
              </a:spcAft>
              <a:buSzPts val="1400"/>
              <a:buChar char="●"/>
            </a:pPr>
            <a:r>
              <a:rPr lang="en"/>
              <a:t>Design &amp; develop the bulk of submarine software</a:t>
            </a:r>
            <a:endParaRPr/>
          </a:p>
          <a:p>
            <a:pPr indent="-317500" lvl="0" marL="457200" rtl="0" algn="l">
              <a:spcBef>
                <a:spcPts val="0"/>
              </a:spcBef>
              <a:spcAft>
                <a:spcPts val="0"/>
              </a:spcAft>
              <a:buSzPts val="1400"/>
              <a:buChar char="●"/>
            </a:pPr>
            <a:r>
              <a:rPr lang="en"/>
              <a:t>Support student org with software components &amp; development efforts on co-developed systems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Advisors &amp; Members</a:t>
            </a:r>
            <a:endParaRPr>
              <a:solidFill>
                <a:srgbClr val="FFD966"/>
              </a:solidFill>
              <a:latin typeface="Comfortaa SemiBold"/>
              <a:ea typeface="Comfortaa SemiBold"/>
              <a:cs typeface="Comfortaa SemiBold"/>
              <a:sym typeface="Comfortaa SemiBold"/>
            </a:endParaRPr>
          </a:p>
        </p:txBody>
      </p:sp>
      <p:sp>
        <p:nvSpPr>
          <p:cNvPr id="69" name="Google Shape;69;p1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u="sng">
                <a:solidFill>
                  <a:schemeClr val="lt1"/>
                </a:solidFill>
              </a:rPr>
              <a:t>Advisors</a:t>
            </a:r>
            <a:r>
              <a:rPr lang="en">
                <a:solidFill>
                  <a:schemeClr val="lt1"/>
                </a:solidFill>
              </a:rPr>
              <a:t>: </a:t>
            </a:r>
            <a:endParaRPr>
              <a:solidFill>
                <a:schemeClr val="lt1"/>
              </a:solidFill>
            </a:endParaRPr>
          </a:p>
          <a:p>
            <a:pPr indent="0" lvl="0" marL="0" rtl="0" algn="l">
              <a:spcBef>
                <a:spcPts val="1200"/>
              </a:spcBef>
              <a:spcAft>
                <a:spcPts val="0"/>
              </a:spcAft>
              <a:buNone/>
            </a:pPr>
            <a:r>
              <a:rPr lang="en">
                <a:solidFill>
                  <a:schemeClr val="lt1"/>
                </a:solidFill>
              </a:rPr>
              <a:t>Richard Cross</a:t>
            </a:r>
            <a:endParaRPr/>
          </a:p>
          <a:p>
            <a:pPr indent="0" lvl="0" marL="0" rtl="0" algn="l">
              <a:spcBef>
                <a:spcPts val="1200"/>
              </a:spcBef>
              <a:spcAft>
                <a:spcPts val="0"/>
              </a:spcAft>
              <a:buNone/>
            </a:pPr>
            <a:r>
              <a:rPr lang="en" u="sng"/>
              <a:t>Special Thanks</a:t>
            </a:r>
            <a:r>
              <a:rPr lang="en"/>
              <a:t>:</a:t>
            </a:r>
            <a:endParaRPr/>
          </a:p>
          <a:p>
            <a:pPr indent="0" lvl="0" marL="0" rtl="0" algn="l">
              <a:spcBef>
                <a:spcPts val="1200"/>
              </a:spcBef>
              <a:spcAft>
                <a:spcPts val="0"/>
              </a:spcAft>
              <a:buNone/>
            </a:pPr>
            <a:r>
              <a:rPr lang="en">
                <a:solidFill>
                  <a:schemeClr val="lt1"/>
                </a:solidFill>
              </a:rPr>
              <a:t>Michael Thorburn, Mark Tufenkjian</a:t>
            </a:r>
            <a:endParaRPr>
              <a:solidFill>
                <a:schemeClr val="lt1"/>
              </a:solidFill>
            </a:endParaRPr>
          </a:p>
          <a:p>
            <a:pPr indent="0" lvl="0" marL="0" rtl="0" algn="l">
              <a:spcBef>
                <a:spcPts val="1200"/>
              </a:spcBef>
              <a:spcAft>
                <a:spcPts val="0"/>
              </a:spcAft>
              <a:buNone/>
            </a:pPr>
            <a:r>
              <a:rPr lang="en" u="sng">
                <a:solidFill>
                  <a:schemeClr val="lt1"/>
                </a:solidFill>
              </a:rPr>
              <a:t>Members</a:t>
            </a:r>
            <a:r>
              <a:rPr lang="en">
                <a:solidFill>
                  <a:schemeClr val="lt1"/>
                </a:solidFill>
              </a:rPr>
              <a:t>: </a:t>
            </a:r>
            <a:endParaRPr sz="600">
              <a:solidFill>
                <a:schemeClr val="lt1"/>
              </a:solidFill>
            </a:endParaRPr>
          </a:p>
          <a:p>
            <a:pPr indent="0" lvl="0" marL="0" rtl="0" algn="l">
              <a:spcBef>
                <a:spcPts val="1200"/>
              </a:spcBef>
              <a:spcAft>
                <a:spcPts val="0"/>
              </a:spcAft>
              <a:buNone/>
            </a:pPr>
            <a:r>
              <a:rPr lang="en">
                <a:solidFill>
                  <a:schemeClr val="lt1"/>
                </a:solidFill>
              </a:rPr>
              <a:t>Alexandra Barahona Amador, Joshua Chavez,  Kevin Chun Celis, Jordan Doose, Edward </a:t>
            </a:r>
            <a:r>
              <a:rPr lang="en">
                <a:solidFill>
                  <a:schemeClr val="lt1"/>
                </a:solidFill>
              </a:rPr>
              <a:t>Eckle</a:t>
            </a:r>
            <a:r>
              <a:rPr lang="en">
                <a:solidFill>
                  <a:schemeClr val="lt1"/>
                </a:solidFill>
              </a:rPr>
              <a:t>, Justin Guerra, Jason Ha, Daniel Jimenez Dexter Kale, Sebastian Luna, Minh Ngo, Lizbeth Vargas-Martinez</a:t>
            </a:r>
            <a:endParaRPr>
              <a:solidFill>
                <a:schemeClr val="lt1"/>
              </a:solidFill>
            </a:endParaRPr>
          </a:p>
          <a:p>
            <a:pPr indent="0" lvl="0" marL="0" rtl="0" algn="l">
              <a:spcBef>
                <a:spcPts val="1200"/>
              </a:spcBef>
              <a:spcAft>
                <a:spcPts val="1200"/>
              </a:spcAft>
              <a:buNone/>
            </a:pPr>
            <a:r>
              <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Submarine Hardware</a:t>
            </a:r>
            <a:endParaRPr/>
          </a:p>
        </p:txBody>
      </p:sp>
      <p:sp>
        <p:nvSpPr>
          <p:cNvPr id="179" name="Google Shape;179;p32"/>
          <p:cNvSpPr txBox="1"/>
          <p:nvPr>
            <p:ph idx="1" type="body"/>
          </p:nvPr>
        </p:nvSpPr>
        <p:spPr>
          <a:xfrm>
            <a:off x="311700" y="13048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Wailord</a:t>
            </a:r>
            <a:endParaRPr/>
          </a:p>
        </p:txBody>
      </p:sp>
      <p:sp>
        <p:nvSpPr>
          <p:cNvPr id="180" name="Google Shape;180;p32"/>
          <p:cNvSpPr txBox="1"/>
          <p:nvPr>
            <p:ph idx="2" type="body"/>
          </p:nvPr>
        </p:nvSpPr>
        <p:spPr>
          <a:xfrm>
            <a:off x="4527600" y="13048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Lanturn</a:t>
            </a:r>
            <a:endParaRPr/>
          </a:p>
        </p:txBody>
      </p:sp>
      <p:pic>
        <p:nvPicPr>
          <p:cNvPr id="181" name="Google Shape;181;p32"/>
          <p:cNvPicPr preferRelativeResize="0"/>
          <p:nvPr/>
        </p:nvPicPr>
        <p:blipFill>
          <a:blip r:embed="rId3">
            <a:alphaModFix/>
          </a:blip>
          <a:stretch>
            <a:fillRect/>
          </a:stretch>
        </p:blipFill>
        <p:spPr>
          <a:xfrm>
            <a:off x="311700" y="1707525"/>
            <a:ext cx="4163076" cy="2816101"/>
          </a:xfrm>
          <a:prstGeom prst="rect">
            <a:avLst/>
          </a:prstGeom>
          <a:noFill/>
          <a:ln cap="flat" cmpd="sng" w="19050">
            <a:solidFill>
              <a:schemeClr val="lt1"/>
            </a:solidFill>
            <a:prstDash val="solid"/>
            <a:round/>
            <a:headEnd len="sm" w="sm" type="none"/>
            <a:tailEnd len="sm" w="sm" type="none"/>
          </a:ln>
        </p:spPr>
      </p:pic>
      <p:pic>
        <p:nvPicPr>
          <p:cNvPr id="182" name="Google Shape;182;p32"/>
          <p:cNvPicPr preferRelativeResize="0"/>
          <p:nvPr/>
        </p:nvPicPr>
        <p:blipFill>
          <a:blip r:embed="rId4">
            <a:alphaModFix/>
          </a:blip>
          <a:stretch>
            <a:fillRect/>
          </a:stretch>
        </p:blipFill>
        <p:spPr>
          <a:xfrm>
            <a:off x="4474775" y="1707525"/>
            <a:ext cx="4450140" cy="2816101"/>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Computer Science Sub Teams</a:t>
            </a:r>
            <a:endParaRPr>
              <a:solidFill>
                <a:srgbClr val="FFD966"/>
              </a:solidFill>
              <a:latin typeface="Comfortaa SemiBold"/>
              <a:ea typeface="Comfortaa SemiBold"/>
              <a:cs typeface="Comfortaa SemiBold"/>
              <a:sym typeface="Comfortaa SemiBold"/>
            </a:endParaRPr>
          </a:p>
        </p:txBody>
      </p:sp>
      <p:pic>
        <p:nvPicPr>
          <p:cNvPr id="188" name="Google Shape;188;p33"/>
          <p:cNvPicPr preferRelativeResize="0"/>
          <p:nvPr/>
        </p:nvPicPr>
        <p:blipFill>
          <a:blip r:embed="rId3">
            <a:alphaModFix/>
          </a:blip>
          <a:stretch>
            <a:fillRect/>
          </a:stretch>
        </p:blipFill>
        <p:spPr>
          <a:xfrm>
            <a:off x="4162097" y="3537924"/>
            <a:ext cx="1053225" cy="792325"/>
          </a:xfrm>
          <a:prstGeom prst="rect">
            <a:avLst/>
          </a:prstGeom>
          <a:noFill/>
          <a:ln>
            <a:noFill/>
          </a:ln>
        </p:spPr>
      </p:pic>
      <p:pic>
        <p:nvPicPr>
          <p:cNvPr id="189" name="Google Shape;189;p33"/>
          <p:cNvPicPr preferRelativeResize="0"/>
          <p:nvPr/>
        </p:nvPicPr>
        <p:blipFill>
          <a:blip r:embed="rId4">
            <a:alphaModFix/>
          </a:blip>
          <a:stretch>
            <a:fillRect/>
          </a:stretch>
        </p:blipFill>
        <p:spPr>
          <a:xfrm>
            <a:off x="3682019" y="1947513"/>
            <a:ext cx="897877" cy="572700"/>
          </a:xfrm>
          <a:prstGeom prst="rect">
            <a:avLst/>
          </a:prstGeom>
          <a:noFill/>
          <a:ln>
            <a:noFill/>
          </a:ln>
        </p:spPr>
      </p:pic>
      <p:sp>
        <p:nvSpPr>
          <p:cNvPr id="190" name="Google Shape;190;p33"/>
          <p:cNvSpPr txBox="1"/>
          <p:nvPr/>
        </p:nvSpPr>
        <p:spPr>
          <a:xfrm>
            <a:off x="2916538" y="1485650"/>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Computer Vision</a:t>
            </a:r>
            <a:endParaRPr sz="2000">
              <a:solidFill>
                <a:schemeClr val="lt1"/>
              </a:solidFill>
              <a:latin typeface="Ubuntu"/>
              <a:ea typeface="Ubuntu"/>
              <a:cs typeface="Ubuntu"/>
              <a:sym typeface="Ubuntu"/>
            </a:endParaRPr>
          </a:p>
        </p:txBody>
      </p:sp>
      <p:pic>
        <p:nvPicPr>
          <p:cNvPr id="191" name="Google Shape;191;p33"/>
          <p:cNvPicPr preferRelativeResize="0"/>
          <p:nvPr/>
        </p:nvPicPr>
        <p:blipFill>
          <a:blip r:embed="rId5">
            <a:alphaModFix/>
          </a:blip>
          <a:stretch>
            <a:fillRect/>
          </a:stretch>
        </p:blipFill>
        <p:spPr>
          <a:xfrm>
            <a:off x="1125537" y="1897475"/>
            <a:ext cx="1021175" cy="975900"/>
          </a:xfrm>
          <a:prstGeom prst="rect">
            <a:avLst/>
          </a:prstGeom>
          <a:noFill/>
          <a:ln>
            <a:noFill/>
          </a:ln>
        </p:spPr>
      </p:pic>
      <p:sp>
        <p:nvSpPr>
          <p:cNvPr id="192" name="Google Shape;192;p33"/>
          <p:cNvSpPr txBox="1"/>
          <p:nvPr/>
        </p:nvSpPr>
        <p:spPr>
          <a:xfrm>
            <a:off x="421713" y="1535675"/>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Localization</a:t>
            </a:r>
            <a:endParaRPr sz="2000">
              <a:solidFill>
                <a:schemeClr val="lt1"/>
              </a:solidFill>
              <a:latin typeface="Ubuntu"/>
              <a:ea typeface="Ubuntu"/>
              <a:cs typeface="Ubuntu"/>
              <a:sym typeface="Ubuntu"/>
            </a:endParaRPr>
          </a:p>
        </p:txBody>
      </p:sp>
      <p:pic>
        <p:nvPicPr>
          <p:cNvPr id="193" name="Google Shape;193;p33"/>
          <p:cNvPicPr preferRelativeResize="0"/>
          <p:nvPr/>
        </p:nvPicPr>
        <p:blipFill>
          <a:blip r:embed="rId6">
            <a:alphaModFix/>
          </a:blip>
          <a:stretch>
            <a:fillRect/>
          </a:stretch>
        </p:blipFill>
        <p:spPr>
          <a:xfrm>
            <a:off x="1892700" y="3536752"/>
            <a:ext cx="897875" cy="762289"/>
          </a:xfrm>
          <a:prstGeom prst="rect">
            <a:avLst/>
          </a:prstGeom>
          <a:noFill/>
          <a:ln>
            <a:noFill/>
          </a:ln>
        </p:spPr>
      </p:pic>
      <p:sp>
        <p:nvSpPr>
          <p:cNvPr id="194" name="Google Shape;194;p33"/>
          <p:cNvSpPr txBox="1"/>
          <p:nvPr/>
        </p:nvSpPr>
        <p:spPr>
          <a:xfrm>
            <a:off x="1127225" y="3019325"/>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Mapping</a:t>
            </a:r>
            <a:endParaRPr sz="2000">
              <a:solidFill>
                <a:schemeClr val="lt1"/>
              </a:solidFill>
              <a:latin typeface="Ubuntu"/>
              <a:ea typeface="Ubuntu"/>
              <a:cs typeface="Ubuntu"/>
              <a:sym typeface="Ubuntu"/>
            </a:endParaRPr>
          </a:p>
        </p:txBody>
      </p:sp>
      <p:sp>
        <p:nvSpPr>
          <p:cNvPr id="195" name="Google Shape;195;p33"/>
          <p:cNvSpPr txBox="1"/>
          <p:nvPr/>
        </p:nvSpPr>
        <p:spPr>
          <a:xfrm>
            <a:off x="3980713" y="2988138"/>
            <a:ext cx="14160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Autonomy</a:t>
            </a:r>
            <a:endParaRPr sz="2000">
              <a:solidFill>
                <a:schemeClr val="lt1"/>
              </a:solidFill>
              <a:latin typeface="Ubuntu"/>
              <a:ea typeface="Ubuntu"/>
              <a:cs typeface="Ubuntu"/>
              <a:sym typeface="Ubuntu"/>
            </a:endParaRPr>
          </a:p>
        </p:txBody>
      </p:sp>
      <p:sp>
        <p:nvSpPr>
          <p:cNvPr id="196" name="Google Shape;196;p33"/>
          <p:cNvSpPr txBox="1"/>
          <p:nvPr/>
        </p:nvSpPr>
        <p:spPr>
          <a:xfrm>
            <a:off x="6258825" y="3019325"/>
            <a:ext cx="2025000" cy="440400"/>
          </a:xfrm>
          <a:prstGeom prst="rect">
            <a:avLst/>
          </a:prstGeom>
          <a:noFill/>
          <a:ln>
            <a:noFill/>
          </a:ln>
        </p:spPr>
        <p:txBody>
          <a:bodyPr anchorCtr="0" anchor="t" bIns="91425" lIns="114300"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Simulation</a:t>
            </a:r>
            <a:endParaRPr sz="2000">
              <a:solidFill>
                <a:schemeClr val="lt1"/>
              </a:solidFill>
              <a:latin typeface="Ubuntu"/>
              <a:ea typeface="Ubuntu"/>
              <a:cs typeface="Ubuntu"/>
              <a:sym typeface="Ubuntu"/>
            </a:endParaRPr>
          </a:p>
        </p:txBody>
      </p:sp>
      <p:sp>
        <p:nvSpPr>
          <p:cNvPr id="197" name="Google Shape;197;p33"/>
          <p:cNvSpPr txBox="1"/>
          <p:nvPr/>
        </p:nvSpPr>
        <p:spPr>
          <a:xfrm>
            <a:off x="6053325" y="1454850"/>
            <a:ext cx="18342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Test Fixtures</a:t>
            </a:r>
            <a:endParaRPr sz="2000">
              <a:solidFill>
                <a:schemeClr val="lt1"/>
              </a:solidFill>
              <a:latin typeface="Ubuntu"/>
              <a:ea typeface="Ubuntu"/>
              <a:cs typeface="Ubuntu"/>
              <a:sym typeface="Ubuntu"/>
            </a:endParaRPr>
          </a:p>
        </p:txBody>
      </p:sp>
      <p:pic>
        <p:nvPicPr>
          <p:cNvPr id="198" name="Google Shape;198;p33"/>
          <p:cNvPicPr preferRelativeResize="0"/>
          <p:nvPr/>
        </p:nvPicPr>
        <p:blipFill>
          <a:blip r:embed="rId7">
            <a:alphaModFix/>
          </a:blip>
          <a:stretch>
            <a:fillRect/>
          </a:stretch>
        </p:blipFill>
        <p:spPr>
          <a:xfrm>
            <a:off x="6424612" y="1978000"/>
            <a:ext cx="1311734" cy="958575"/>
          </a:xfrm>
          <a:prstGeom prst="rect">
            <a:avLst/>
          </a:prstGeom>
          <a:noFill/>
          <a:ln>
            <a:noFill/>
          </a:ln>
        </p:spPr>
      </p:pic>
      <p:pic>
        <p:nvPicPr>
          <p:cNvPr id="199" name="Google Shape;199;p33"/>
          <p:cNvPicPr preferRelativeResize="0"/>
          <p:nvPr/>
        </p:nvPicPr>
        <p:blipFill>
          <a:blip r:embed="rId8">
            <a:alphaModFix/>
          </a:blip>
          <a:stretch>
            <a:fillRect/>
          </a:stretch>
        </p:blipFill>
        <p:spPr>
          <a:xfrm>
            <a:off x="6600713" y="3555100"/>
            <a:ext cx="1341213" cy="105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Localization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omfortaa SemiBold"/>
                <a:ea typeface="Comfortaa SemiBold"/>
                <a:cs typeface="Comfortaa SemiBold"/>
                <a:sym typeface="Comfortaa SemiBold"/>
              </a:rPr>
              <a:t>What is </a:t>
            </a:r>
            <a:r>
              <a:rPr lang="en">
                <a:solidFill>
                  <a:srgbClr val="FFD966"/>
                </a:solidFill>
                <a:latin typeface="Comfortaa SemiBold"/>
                <a:ea typeface="Comfortaa SemiBold"/>
                <a:cs typeface="Comfortaa SemiBold"/>
                <a:sym typeface="Comfortaa SemiBold"/>
              </a:rPr>
              <a:t>Localization</a:t>
            </a:r>
            <a:endParaRPr>
              <a:solidFill>
                <a:srgbClr val="FFD966"/>
              </a:solidFill>
              <a:latin typeface="Comfortaa SemiBold"/>
              <a:ea typeface="Comfortaa SemiBold"/>
              <a:cs typeface="Comfortaa SemiBold"/>
              <a:sym typeface="Comfortaa SemiBold"/>
            </a:endParaRPr>
          </a:p>
        </p:txBody>
      </p:sp>
      <p:sp>
        <p:nvSpPr>
          <p:cNvPr id="210" name="Google Shape;210;p35"/>
          <p:cNvSpPr txBox="1"/>
          <p:nvPr>
            <p:ph idx="1" type="body"/>
          </p:nvPr>
        </p:nvSpPr>
        <p:spPr>
          <a:xfrm>
            <a:off x="311700" y="1381075"/>
            <a:ext cx="8460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Localization is a process that gathers information from sensors to continually determine a submarine's precise condition, including its location, direction, and velocity. This data is then shared with mapping and autonomy systems, likely implemented in C++, and can run on either desktop or embedded platforms.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Research</a:t>
            </a:r>
            <a:endParaRPr>
              <a:solidFill>
                <a:srgbClr val="FFD966"/>
              </a:solidFill>
              <a:latin typeface="Comfortaa SemiBold"/>
              <a:ea typeface="Comfortaa SemiBold"/>
              <a:cs typeface="Comfortaa SemiBold"/>
              <a:sym typeface="Comfortaa SemiBold"/>
            </a:endParaRPr>
          </a:p>
        </p:txBody>
      </p:sp>
      <p:sp>
        <p:nvSpPr>
          <p:cNvPr id="216" name="Google Shape;216;p36"/>
          <p:cNvSpPr txBox="1"/>
          <p:nvPr>
            <p:ph idx="1" type="body"/>
          </p:nvPr>
        </p:nvSpPr>
        <p:spPr>
          <a:xfrm>
            <a:off x="311700" y="1381075"/>
            <a:ext cx="5258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we have</a:t>
            </a:r>
            <a:endParaRPr/>
          </a:p>
          <a:p>
            <a:pPr indent="0" lvl="0" marL="0" rtl="0" algn="l">
              <a:spcBef>
                <a:spcPts val="1200"/>
              </a:spcBef>
              <a:spcAft>
                <a:spcPts val="0"/>
              </a:spcAft>
              <a:buNone/>
            </a:pPr>
            <a:r>
              <a:rPr lang="en"/>
              <a:t>As we are starting fresh with </a:t>
            </a:r>
            <a:r>
              <a:rPr lang="en"/>
              <a:t>localization</a:t>
            </a:r>
            <a:r>
              <a:rPr lang="en"/>
              <a:t> we started with heavy research, setup a ROS and environment and currently working on usable code.</a:t>
            </a:r>
            <a:endParaRPr/>
          </a:p>
          <a:p>
            <a:pPr indent="0" lvl="0" marL="0" rtl="0" algn="l">
              <a:spcBef>
                <a:spcPts val="1200"/>
              </a:spcBef>
              <a:spcAft>
                <a:spcPts val="1200"/>
              </a:spcAft>
              <a:buNone/>
            </a:pPr>
            <a:r>
              <a:t/>
            </a:r>
            <a:endParaRPr/>
          </a:p>
        </p:txBody>
      </p:sp>
      <p:sp>
        <p:nvSpPr>
          <p:cNvPr id="217" name="Google Shape;217;p36"/>
          <p:cNvSpPr txBox="1"/>
          <p:nvPr/>
        </p:nvSpPr>
        <p:spPr>
          <a:xfrm>
            <a:off x="6469525" y="1381075"/>
            <a:ext cx="1908000" cy="20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Code</a:t>
            </a:r>
            <a:endParaRPr sz="2000">
              <a:solidFill>
                <a:schemeClr val="lt1"/>
              </a:solidFill>
              <a:latin typeface="Ubuntu"/>
              <a:ea typeface="Ubuntu"/>
              <a:cs typeface="Ubuntu"/>
              <a:sym typeface="Ubuntu"/>
            </a:endParaRPr>
          </a:p>
        </p:txBody>
      </p:sp>
      <p:pic>
        <p:nvPicPr>
          <p:cNvPr id="218" name="Google Shape;218;p36"/>
          <p:cNvPicPr preferRelativeResize="0"/>
          <p:nvPr/>
        </p:nvPicPr>
        <p:blipFill>
          <a:blip r:embed="rId3">
            <a:alphaModFix/>
          </a:blip>
          <a:stretch>
            <a:fillRect/>
          </a:stretch>
        </p:blipFill>
        <p:spPr>
          <a:xfrm>
            <a:off x="5855225" y="1880976"/>
            <a:ext cx="3174474" cy="2654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Goals </a:t>
            </a:r>
            <a:endParaRPr>
              <a:solidFill>
                <a:srgbClr val="FFD966"/>
              </a:solidFill>
              <a:latin typeface="Comfortaa SemiBold"/>
              <a:ea typeface="Comfortaa SemiBold"/>
              <a:cs typeface="Comfortaa SemiBold"/>
              <a:sym typeface="Comfortaa SemiBold"/>
            </a:endParaRPr>
          </a:p>
        </p:txBody>
      </p:sp>
      <p:sp>
        <p:nvSpPr>
          <p:cNvPr id="224" name="Google Shape;224;p37"/>
          <p:cNvSpPr txBox="1"/>
          <p:nvPr>
            <p:ph idx="1" type="body"/>
          </p:nvPr>
        </p:nvSpPr>
        <p:spPr>
          <a:xfrm>
            <a:off x="4948100" y="1417875"/>
            <a:ext cx="33900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Some of our primary goals are, but not limited to: </a:t>
            </a:r>
            <a:endParaRPr/>
          </a:p>
          <a:p>
            <a:pPr indent="-355600" lvl="0" marL="457200" rtl="0" algn="l">
              <a:spcBef>
                <a:spcPts val="1200"/>
              </a:spcBef>
              <a:spcAft>
                <a:spcPts val="0"/>
              </a:spcAft>
              <a:buSzPts val="2000"/>
              <a:buChar char="●"/>
            </a:pPr>
            <a:r>
              <a:rPr lang="en"/>
              <a:t>Precise Location</a:t>
            </a:r>
            <a:endParaRPr/>
          </a:p>
          <a:p>
            <a:pPr indent="-355600" lvl="0" marL="457200" rtl="0" algn="l">
              <a:spcBef>
                <a:spcPts val="0"/>
              </a:spcBef>
              <a:spcAft>
                <a:spcPts val="0"/>
              </a:spcAft>
              <a:buSzPts val="2000"/>
              <a:buChar char="●"/>
            </a:pPr>
            <a:r>
              <a:rPr lang="en"/>
              <a:t>Integration</a:t>
            </a:r>
            <a:endParaRPr/>
          </a:p>
          <a:p>
            <a:pPr indent="-355600" lvl="0" marL="457200" rtl="0" algn="l">
              <a:spcBef>
                <a:spcPts val="0"/>
              </a:spcBef>
              <a:spcAft>
                <a:spcPts val="0"/>
              </a:spcAft>
              <a:buSzPts val="2000"/>
              <a:buChar char="●"/>
            </a:pPr>
            <a:r>
              <a:rPr lang="en"/>
              <a:t>Real-Time Performance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25" name="Google Shape;225;p37"/>
          <p:cNvSpPr txBox="1"/>
          <p:nvPr/>
        </p:nvSpPr>
        <p:spPr>
          <a:xfrm>
            <a:off x="735950" y="1286625"/>
            <a:ext cx="3000000" cy="36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Our main goal is to provide the submarine with an accurate understanding of its position and orientation within the underwater environment to enable safe, effective, and precise navigation and mission execution.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Sensors</a:t>
            </a:r>
            <a:endParaRPr>
              <a:solidFill>
                <a:srgbClr val="FFD966"/>
              </a:solidFill>
              <a:latin typeface="Comfortaa SemiBold"/>
              <a:ea typeface="Comfortaa SemiBold"/>
              <a:cs typeface="Comfortaa SemiBold"/>
              <a:sym typeface="Comfortaa SemiBold"/>
            </a:endParaRPr>
          </a:p>
        </p:txBody>
      </p:sp>
      <p:sp>
        <p:nvSpPr>
          <p:cNvPr id="231" name="Google Shape;231;p38"/>
          <p:cNvSpPr txBox="1"/>
          <p:nvPr>
            <p:ph idx="1" type="body"/>
          </p:nvPr>
        </p:nvSpPr>
        <p:spPr>
          <a:xfrm>
            <a:off x="311700" y="1414925"/>
            <a:ext cx="3898800" cy="1635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900"/>
              <a:t>We are actively working on the implementation of sensors, specifically, the VN-100 which will significantly contribute to achieve our established goals.</a:t>
            </a:r>
            <a:endParaRPr sz="1900"/>
          </a:p>
        </p:txBody>
      </p:sp>
      <p:sp>
        <p:nvSpPr>
          <p:cNvPr id="232" name="Google Shape;232;p38"/>
          <p:cNvSpPr txBox="1"/>
          <p:nvPr/>
        </p:nvSpPr>
        <p:spPr>
          <a:xfrm>
            <a:off x="4422150" y="1285625"/>
            <a:ext cx="4632600" cy="327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lt1"/>
                </a:solidFill>
                <a:latin typeface="Ubuntu"/>
                <a:ea typeface="Ubuntu"/>
                <a:cs typeface="Ubuntu"/>
                <a:sym typeface="Ubuntu"/>
              </a:rPr>
              <a:t>Some of the tasks we want to perform using the VN-100:</a:t>
            </a:r>
            <a:endParaRPr sz="2000">
              <a:solidFill>
                <a:schemeClr val="lt1"/>
              </a:solidFill>
              <a:latin typeface="Ubuntu"/>
              <a:ea typeface="Ubuntu"/>
              <a:cs typeface="Ubuntu"/>
              <a:sym typeface="Ubuntu"/>
            </a:endParaRPr>
          </a:p>
          <a:p>
            <a:pPr indent="-355600" lvl="0" marL="457200" rtl="0" algn="l">
              <a:lnSpc>
                <a:spcPct val="115000"/>
              </a:lnSpc>
              <a:spcBef>
                <a:spcPts val="1200"/>
              </a:spcBef>
              <a:spcAft>
                <a:spcPts val="0"/>
              </a:spcAft>
              <a:buClr>
                <a:schemeClr val="lt1"/>
              </a:buClr>
              <a:buSzPts val="2000"/>
              <a:buFont typeface="Ubuntu"/>
              <a:buChar char="●"/>
            </a:pPr>
            <a:r>
              <a:rPr lang="en" sz="2000">
                <a:solidFill>
                  <a:schemeClr val="lt1"/>
                </a:solidFill>
                <a:latin typeface="Ubuntu"/>
                <a:ea typeface="Ubuntu"/>
                <a:cs typeface="Ubuntu"/>
                <a:sym typeface="Ubuntu"/>
              </a:rPr>
              <a:t>Sensor Fusion and Data Integration</a:t>
            </a:r>
            <a:endParaRPr sz="2000">
              <a:solidFill>
                <a:schemeClr val="lt1"/>
              </a:solidFill>
              <a:latin typeface="Ubuntu"/>
              <a:ea typeface="Ubuntu"/>
              <a:cs typeface="Ubuntu"/>
              <a:sym typeface="Ubuntu"/>
            </a:endParaRPr>
          </a:p>
          <a:p>
            <a:pPr indent="-355600" lvl="0" marL="457200" rtl="0" algn="l">
              <a:lnSpc>
                <a:spcPct val="115000"/>
              </a:lnSpc>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Kalman Filtering</a:t>
            </a:r>
            <a:endParaRPr sz="2000">
              <a:solidFill>
                <a:schemeClr val="lt1"/>
              </a:solidFill>
              <a:latin typeface="Ubuntu"/>
              <a:ea typeface="Ubuntu"/>
              <a:cs typeface="Ubuntu"/>
              <a:sym typeface="Ubuntu"/>
            </a:endParaRPr>
          </a:p>
          <a:p>
            <a:pPr indent="-355600" lvl="0" marL="457200" rtl="0" algn="l">
              <a:lnSpc>
                <a:spcPct val="115000"/>
              </a:lnSpc>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Continuous Sampling and Real-Time Processing</a:t>
            </a:r>
            <a:r>
              <a:rPr lang="en" sz="2000">
                <a:solidFill>
                  <a:schemeClr val="lt1"/>
                </a:solidFill>
                <a:latin typeface="Ubuntu"/>
                <a:ea typeface="Ubuntu"/>
                <a:cs typeface="Ubuntu"/>
                <a:sym typeface="Ubuntu"/>
              </a:rPr>
              <a:t> </a:t>
            </a:r>
            <a:endParaRPr sz="2000">
              <a:solidFill>
                <a:schemeClr val="lt1"/>
              </a:solidFill>
              <a:latin typeface="Ubuntu"/>
              <a:ea typeface="Ubuntu"/>
              <a:cs typeface="Ubuntu"/>
              <a:sym typeface="Ubuntu"/>
            </a:endParaRPr>
          </a:p>
          <a:p>
            <a:pPr indent="0" lvl="0" marL="0" rtl="0" algn="l">
              <a:lnSpc>
                <a:spcPct val="115000"/>
              </a:lnSpc>
              <a:spcBef>
                <a:spcPts val="1200"/>
              </a:spcBef>
              <a:spcAft>
                <a:spcPts val="1200"/>
              </a:spcAft>
              <a:buNone/>
            </a:pPr>
            <a:r>
              <a:t/>
            </a:r>
            <a:endParaRPr sz="2000">
              <a:solidFill>
                <a:schemeClr val="lt1"/>
              </a:solidFill>
              <a:latin typeface="Ubuntu"/>
              <a:ea typeface="Ubuntu"/>
              <a:cs typeface="Ubuntu"/>
              <a:sym typeface="Ubuntu"/>
            </a:endParaRPr>
          </a:p>
        </p:txBody>
      </p:sp>
      <p:pic>
        <p:nvPicPr>
          <p:cNvPr id="233" name="Google Shape;233;p38"/>
          <p:cNvPicPr preferRelativeResize="0"/>
          <p:nvPr/>
        </p:nvPicPr>
        <p:blipFill>
          <a:blip r:embed="rId3">
            <a:alphaModFix/>
          </a:blip>
          <a:stretch>
            <a:fillRect/>
          </a:stretch>
        </p:blipFill>
        <p:spPr>
          <a:xfrm>
            <a:off x="1174550" y="3104750"/>
            <a:ext cx="2173093" cy="1788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Mapping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Mapping</a:t>
            </a:r>
            <a:endParaRPr>
              <a:solidFill>
                <a:srgbClr val="FFD966"/>
              </a:solidFill>
              <a:latin typeface="Comfortaa SemiBold"/>
              <a:ea typeface="Comfortaa SemiBold"/>
              <a:cs typeface="Comfortaa SemiBold"/>
              <a:sym typeface="Comfortaa SemiBold"/>
            </a:endParaRPr>
          </a:p>
        </p:txBody>
      </p:sp>
      <p:sp>
        <p:nvSpPr>
          <p:cNvPr id="244" name="Google Shape;244;p40"/>
          <p:cNvSpPr txBox="1"/>
          <p:nvPr>
            <p:ph idx="1" type="body"/>
          </p:nvPr>
        </p:nvSpPr>
        <p:spPr>
          <a:xfrm>
            <a:off x="311700" y="1381075"/>
            <a:ext cx="60555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Our Job: </a:t>
            </a:r>
            <a:endParaRPr/>
          </a:p>
          <a:p>
            <a:pPr indent="0" lvl="0" marL="0" rtl="0" algn="l">
              <a:spcBef>
                <a:spcPts val="1200"/>
              </a:spcBef>
              <a:spcAft>
                <a:spcPts val="0"/>
              </a:spcAft>
              <a:buNone/>
            </a:pPr>
            <a:r>
              <a:rPr lang="en"/>
              <a:t>Collect data from localization and computer vision modules, use them to create a map to navigate the Arena</a:t>
            </a:r>
            <a:endParaRPr/>
          </a:p>
          <a:p>
            <a:pPr indent="0" lvl="0" marL="0" rtl="0" algn="l">
              <a:spcBef>
                <a:spcPts val="1200"/>
              </a:spcBef>
              <a:spcAft>
                <a:spcPts val="0"/>
              </a:spcAft>
              <a:buNone/>
            </a:pPr>
            <a:r>
              <a:rPr lang="en"/>
              <a:t>Spatial Map - a map representing the physical space </a:t>
            </a:r>
            <a:endParaRPr/>
          </a:p>
          <a:p>
            <a:pPr indent="457200" lvl="0" marL="0" rtl="0" algn="l">
              <a:spcBef>
                <a:spcPts val="1200"/>
              </a:spcBef>
              <a:spcAft>
                <a:spcPts val="0"/>
              </a:spcAft>
              <a:buNone/>
            </a:pPr>
            <a:r>
              <a:rPr lang="en"/>
              <a:t>(e.g. Goal 2 meters away, in direction v)</a:t>
            </a:r>
            <a:endParaRPr/>
          </a:p>
          <a:p>
            <a:pPr indent="0" lvl="0" marL="0" rtl="0" algn="l">
              <a:spcBef>
                <a:spcPts val="1200"/>
              </a:spcBef>
              <a:spcAft>
                <a:spcPts val="0"/>
              </a:spcAft>
              <a:buNone/>
            </a:pPr>
            <a:r>
              <a:rPr lang="en"/>
              <a:t>Contextual Map - a map representing the abstract space</a:t>
            </a:r>
            <a:endParaRPr/>
          </a:p>
          <a:p>
            <a:pPr indent="0" lvl="0" marL="0" rtl="0" algn="l">
              <a:spcBef>
                <a:spcPts val="1200"/>
              </a:spcBef>
              <a:spcAft>
                <a:spcPts val="0"/>
              </a:spcAft>
              <a:buNone/>
            </a:pPr>
            <a:r>
              <a:rPr lang="en"/>
              <a:t>	(e.g. Closest </a:t>
            </a:r>
            <a:r>
              <a:rPr lang="en"/>
              <a:t>element</a:t>
            </a:r>
            <a:r>
              <a:rPr lang="en"/>
              <a:t> is Wall, Closest objective is Goal)</a:t>
            </a:r>
            <a:endParaRPr/>
          </a:p>
          <a:p>
            <a:pPr indent="0" lvl="0" marL="0" rtl="0" algn="l">
              <a:spcBef>
                <a:spcPts val="1200"/>
              </a:spcBef>
              <a:spcAft>
                <a:spcPts val="1200"/>
              </a:spcAft>
              <a:buNone/>
            </a:pPr>
            <a:br>
              <a:rPr lang="en"/>
            </a:br>
            <a:endParaRPr/>
          </a:p>
        </p:txBody>
      </p:sp>
      <p:pic>
        <p:nvPicPr>
          <p:cNvPr id="245" name="Google Shape;245;p40"/>
          <p:cNvPicPr preferRelativeResize="0"/>
          <p:nvPr/>
        </p:nvPicPr>
        <p:blipFill>
          <a:blip r:embed="rId3">
            <a:alphaModFix/>
          </a:blip>
          <a:stretch>
            <a:fillRect/>
          </a:stretch>
        </p:blipFill>
        <p:spPr>
          <a:xfrm rot="-5400000">
            <a:off x="6154075" y="2281473"/>
            <a:ext cx="3305325" cy="17267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Research</a:t>
            </a:r>
            <a:endParaRPr/>
          </a:p>
        </p:txBody>
      </p:sp>
      <p:sp>
        <p:nvSpPr>
          <p:cNvPr id="251" name="Google Shape;251;p41"/>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a:t>Different sensors and data structures to store a map</a:t>
            </a:r>
            <a:endParaRPr/>
          </a:p>
          <a:p>
            <a:pPr indent="0" lvl="0" marL="0" rtl="0" algn="l">
              <a:spcBef>
                <a:spcPts val="1200"/>
              </a:spcBef>
              <a:spcAft>
                <a:spcPts val="1200"/>
              </a:spcAft>
              <a:buNone/>
            </a:pPr>
            <a:r>
              <a:t/>
            </a:r>
            <a:endParaRPr/>
          </a:p>
        </p:txBody>
      </p:sp>
      <p:pic>
        <p:nvPicPr>
          <p:cNvPr id="252" name="Google Shape;252;p41"/>
          <p:cNvPicPr preferRelativeResize="0"/>
          <p:nvPr/>
        </p:nvPicPr>
        <p:blipFill>
          <a:blip r:embed="rId3">
            <a:alphaModFix/>
          </a:blip>
          <a:stretch>
            <a:fillRect/>
          </a:stretch>
        </p:blipFill>
        <p:spPr>
          <a:xfrm>
            <a:off x="229625" y="3401588"/>
            <a:ext cx="2601476" cy="1517525"/>
          </a:xfrm>
          <a:prstGeom prst="rect">
            <a:avLst/>
          </a:prstGeom>
          <a:noFill/>
          <a:ln>
            <a:noFill/>
          </a:ln>
        </p:spPr>
      </p:pic>
      <p:sp>
        <p:nvSpPr>
          <p:cNvPr id="253" name="Google Shape;253;p41"/>
          <p:cNvSpPr txBox="1"/>
          <p:nvPr/>
        </p:nvSpPr>
        <p:spPr>
          <a:xfrm>
            <a:off x="304800" y="1972050"/>
            <a:ext cx="2569500" cy="134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2000">
                <a:solidFill>
                  <a:schemeClr val="lt1"/>
                </a:solidFill>
                <a:latin typeface="Ubuntu"/>
                <a:ea typeface="Ubuntu"/>
                <a:cs typeface="Ubuntu"/>
                <a:sym typeface="Ubuntu"/>
              </a:rPr>
              <a:t>Lidar is commonly used to create point cloud maps</a:t>
            </a:r>
            <a:endParaRPr sz="2000">
              <a:solidFill>
                <a:schemeClr val="lt1"/>
              </a:solidFill>
              <a:latin typeface="Ubuntu"/>
              <a:ea typeface="Ubuntu"/>
              <a:cs typeface="Ubuntu"/>
              <a:sym typeface="Ubuntu"/>
            </a:endParaRPr>
          </a:p>
        </p:txBody>
      </p:sp>
      <p:pic>
        <p:nvPicPr>
          <p:cNvPr id="254" name="Google Shape;254;p41"/>
          <p:cNvPicPr preferRelativeResize="0"/>
          <p:nvPr/>
        </p:nvPicPr>
        <p:blipFill>
          <a:blip r:embed="rId4">
            <a:alphaModFix/>
          </a:blip>
          <a:stretch>
            <a:fillRect/>
          </a:stretch>
        </p:blipFill>
        <p:spPr>
          <a:xfrm>
            <a:off x="5489275" y="3447275"/>
            <a:ext cx="3447450" cy="1517525"/>
          </a:xfrm>
          <a:prstGeom prst="rect">
            <a:avLst/>
          </a:prstGeom>
          <a:noFill/>
          <a:ln>
            <a:noFill/>
          </a:ln>
        </p:spPr>
      </p:pic>
      <p:sp>
        <p:nvSpPr>
          <p:cNvPr id="255" name="Google Shape;255;p41"/>
          <p:cNvSpPr txBox="1"/>
          <p:nvPr/>
        </p:nvSpPr>
        <p:spPr>
          <a:xfrm>
            <a:off x="2959125" y="1899600"/>
            <a:ext cx="2569500" cy="134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Many land autonomous </a:t>
            </a:r>
            <a:r>
              <a:rPr lang="en" sz="2000">
                <a:solidFill>
                  <a:schemeClr val="lt1"/>
                </a:solidFill>
                <a:latin typeface="Ubuntu"/>
                <a:ea typeface="Ubuntu"/>
                <a:cs typeface="Ubuntu"/>
                <a:sym typeface="Ubuntu"/>
              </a:rPr>
              <a:t>vehicles</a:t>
            </a:r>
            <a:r>
              <a:rPr lang="en" sz="2000">
                <a:solidFill>
                  <a:schemeClr val="lt1"/>
                </a:solidFill>
                <a:latin typeface="Ubuntu"/>
                <a:ea typeface="Ubuntu"/>
                <a:cs typeface="Ubuntu"/>
                <a:sym typeface="Ubuntu"/>
              </a:rPr>
              <a:t> can go 2D</a:t>
            </a:r>
            <a:endParaRPr sz="2000">
              <a:solidFill>
                <a:schemeClr val="lt1"/>
              </a:solidFill>
              <a:latin typeface="Ubuntu"/>
              <a:ea typeface="Ubuntu"/>
              <a:cs typeface="Ubuntu"/>
              <a:sym typeface="Ubuntu"/>
            </a:endParaRPr>
          </a:p>
        </p:txBody>
      </p:sp>
      <p:pic>
        <p:nvPicPr>
          <p:cNvPr id="256" name="Google Shape;256;p41"/>
          <p:cNvPicPr preferRelativeResize="0"/>
          <p:nvPr/>
        </p:nvPicPr>
        <p:blipFill>
          <a:blip r:embed="rId5">
            <a:alphaModFix/>
          </a:blip>
          <a:stretch>
            <a:fillRect/>
          </a:stretch>
        </p:blipFill>
        <p:spPr>
          <a:xfrm>
            <a:off x="2959125" y="3297000"/>
            <a:ext cx="2402126" cy="1726700"/>
          </a:xfrm>
          <a:prstGeom prst="rect">
            <a:avLst/>
          </a:prstGeom>
          <a:noFill/>
          <a:ln>
            <a:noFill/>
          </a:ln>
          <a:effectLst>
            <a:outerShdw blurRad="57150" rotWithShape="0" algn="bl" dir="5400000" dist="19050">
              <a:srgbClr val="000000">
                <a:alpha val="50000"/>
              </a:srgbClr>
            </a:outerShdw>
          </a:effectLst>
        </p:spPr>
      </p:pic>
      <p:sp>
        <p:nvSpPr>
          <p:cNvPr id="257" name="Google Shape;257;p41"/>
          <p:cNvSpPr txBox="1"/>
          <p:nvPr/>
        </p:nvSpPr>
        <p:spPr>
          <a:xfrm>
            <a:off x="5516875" y="1935475"/>
            <a:ext cx="3246000" cy="12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Traditional</a:t>
            </a:r>
            <a:r>
              <a:rPr lang="en" sz="2000">
                <a:solidFill>
                  <a:schemeClr val="lt1"/>
                </a:solidFill>
                <a:latin typeface="Ubuntu"/>
                <a:ea typeface="Ubuntu"/>
                <a:cs typeface="Ubuntu"/>
                <a:sym typeface="Ubuntu"/>
              </a:rPr>
              <a:t> Geometric approach, </a:t>
            </a:r>
            <a:r>
              <a:rPr lang="en" sz="2000">
                <a:solidFill>
                  <a:schemeClr val="lt1"/>
                </a:solidFill>
                <a:latin typeface="Ubuntu"/>
                <a:ea typeface="Ubuntu"/>
                <a:cs typeface="Ubuntu"/>
                <a:sym typeface="Ubuntu"/>
              </a:rPr>
              <a:t>dynamically</a:t>
            </a:r>
            <a:r>
              <a:rPr lang="en" sz="2000">
                <a:solidFill>
                  <a:schemeClr val="lt1"/>
                </a:solidFill>
                <a:latin typeface="Ubuntu"/>
                <a:ea typeface="Ubuntu"/>
                <a:cs typeface="Ubuntu"/>
                <a:sym typeface="Ubuntu"/>
              </a:rPr>
              <a:t> drawing triangles and meshes.</a:t>
            </a:r>
            <a:endParaRPr sz="2000">
              <a:solidFill>
                <a:schemeClr val="lt1"/>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t>
            </a:r>
            <a:r>
              <a:rPr lang="en" sz="2750">
                <a:solidFill>
                  <a:schemeClr val="lt1"/>
                </a:solidFill>
                <a:latin typeface="Comfortaa SemiBold"/>
                <a:ea typeface="Comfortaa SemiBold"/>
                <a:cs typeface="Comfortaa SemiBold"/>
                <a:sym typeface="Comfortaa SemiBold"/>
              </a:rPr>
              <a:t>Robo</a:t>
            </a:r>
            <a:r>
              <a:rPr lang="en" sz="2750">
                <a:solidFill>
                  <a:srgbClr val="5AD2FF"/>
                </a:solidFill>
                <a:latin typeface="Comfortaa SemiBold"/>
                <a:ea typeface="Comfortaa SemiBold"/>
                <a:cs typeface="Comfortaa SemiBold"/>
                <a:sym typeface="Comfortaa SemiBold"/>
              </a:rPr>
              <a:t>Sub</a:t>
            </a:r>
            <a:r>
              <a:rPr lang="en" sz="2750">
                <a:latin typeface="Comfortaa SemiBold"/>
                <a:ea typeface="Comfortaa SemiBold"/>
                <a:cs typeface="Comfortaa SemiBold"/>
                <a:sym typeface="Comfortaa SemiBold"/>
              </a:rPr>
              <a:t>LA</a:t>
            </a:r>
            <a:r>
              <a:rPr lang="en"/>
              <a:t>?</a:t>
            </a:r>
            <a:endParaRPr/>
          </a:p>
        </p:txBody>
      </p:sp>
      <p:sp>
        <p:nvSpPr>
          <p:cNvPr id="75" name="Google Shape;75;p1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Purpose - To strengthen engineering skills and encourage interdisciplinary experience in young engineers, and foster ties to organizations developing autonomous underwater vehicles (AUVs)</a:t>
            </a:r>
            <a:endParaRPr/>
          </a:p>
          <a:p>
            <a:pPr indent="-355600" lvl="0" marL="457200" rtl="0" algn="l">
              <a:spcBef>
                <a:spcPts val="0"/>
              </a:spcBef>
              <a:spcAft>
                <a:spcPts val="0"/>
              </a:spcAft>
              <a:buSzPts val="2000"/>
              <a:buChar char="●"/>
            </a:pPr>
            <a:r>
              <a:rPr lang="en"/>
              <a:t>Competition Goal - Design &amp; develop an AUV, demonstrate its abilities and autonomous </a:t>
            </a:r>
            <a:r>
              <a:rPr lang="en"/>
              <a:t>capabilities</a:t>
            </a:r>
            <a:r>
              <a:rPr lang="en"/>
              <a:t> by performing a series of tasks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High Level Design</a:t>
            </a:r>
            <a:endParaRPr/>
          </a:p>
        </p:txBody>
      </p:sp>
      <p:sp>
        <p:nvSpPr>
          <p:cNvPr id="263" name="Google Shape;263;p42"/>
          <p:cNvSpPr txBox="1"/>
          <p:nvPr/>
        </p:nvSpPr>
        <p:spPr>
          <a:xfrm>
            <a:off x="40200" y="1250375"/>
            <a:ext cx="2975400" cy="11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ROS2 OpenGL Eigen</a:t>
            </a:r>
            <a:endParaRPr sz="2000">
              <a:solidFill>
                <a:schemeClr val="lt1"/>
              </a:solidFill>
              <a:latin typeface="Ubuntu"/>
              <a:ea typeface="Ubuntu"/>
              <a:cs typeface="Ubuntu"/>
              <a:sym typeface="Ubuntu"/>
            </a:endParaRPr>
          </a:p>
        </p:txBody>
      </p:sp>
      <p:sp>
        <p:nvSpPr>
          <p:cNvPr id="264" name="Google Shape;264;p42"/>
          <p:cNvSpPr txBox="1"/>
          <p:nvPr/>
        </p:nvSpPr>
        <p:spPr>
          <a:xfrm>
            <a:off x="1506013" y="1900675"/>
            <a:ext cx="2253000" cy="8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Spatial Map</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p:txBody>
      </p:sp>
      <p:sp>
        <p:nvSpPr>
          <p:cNvPr id="265" name="Google Shape;265;p42"/>
          <p:cNvSpPr txBox="1"/>
          <p:nvPr/>
        </p:nvSpPr>
        <p:spPr>
          <a:xfrm>
            <a:off x="7294425" y="1984400"/>
            <a:ext cx="11625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MapCell</a:t>
            </a:r>
            <a:endParaRPr sz="2000">
              <a:solidFill>
                <a:schemeClr val="lt1"/>
              </a:solidFill>
              <a:latin typeface="Ubuntu"/>
              <a:ea typeface="Ubuntu"/>
              <a:cs typeface="Ubuntu"/>
              <a:sym typeface="Ubuntu"/>
            </a:endParaRPr>
          </a:p>
        </p:txBody>
      </p:sp>
      <p:sp>
        <p:nvSpPr>
          <p:cNvPr id="266" name="Google Shape;266;p42"/>
          <p:cNvSpPr txBox="1"/>
          <p:nvPr/>
        </p:nvSpPr>
        <p:spPr>
          <a:xfrm>
            <a:off x="5275100" y="2634525"/>
            <a:ext cx="16659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SharedData</a:t>
            </a:r>
            <a:endParaRPr sz="2000">
              <a:solidFill>
                <a:schemeClr val="lt1"/>
              </a:solidFill>
              <a:latin typeface="Ubuntu"/>
              <a:ea typeface="Ubuntu"/>
              <a:cs typeface="Ubuntu"/>
              <a:sym typeface="Ubuntu"/>
            </a:endParaRPr>
          </a:p>
        </p:txBody>
      </p:sp>
      <p:sp>
        <p:nvSpPr>
          <p:cNvPr id="267" name="Google Shape;267;p42"/>
          <p:cNvSpPr txBox="1"/>
          <p:nvPr/>
        </p:nvSpPr>
        <p:spPr>
          <a:xfrm>
            <a:off x="1506025" y="3218975"/>
            <a:ext cx="2253000" cy="8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Ubuntu"/>
                <a:ea typeface="Ubuntu"/>
                <a:cs typeface="Ubuntu"/>
                <a:sym typeface="Ubuntu"/>
              </a:rPr>
              <a:t>Contextual Map</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p:txBody>
      </p:sp>
      <p:sp>
        <p:nvSpPr>
          <p:cNvPr id="268" name="Google Shape;268;p42"/>
          <p:cNvSpPr txBox="1"/>
          <p:nvPr/>
        </p:nvSpPr>
        <p:spPr>
          <a:xfrm>
            <a:off x="7510150" y="2388875"/>
            <a:ext cx="1258500" cy="9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Ubuntu"/>
                <a:ea typeface="Ubuntu"/>
                <a:cs typeface="Ubuntu"/>
                <a:sym typeface="Ubuntu"/>
              </a:rPr>
              <a:t>SDF type</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Transform</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Next Cell</a:t>
            </a:r>
            <a:endParaRPr sz="1200">
              <a:solidFill>
                <a:schemeClr val="lt1"/>
              </a:solidFill>
              <a:latin typeface="Ubuntu"/>
              <a:ea typeface="Ubuntu"/>
              <a:cs typeface="Ubuntu"/>
              <a:sym typeface="Ubuntu"/>
            </a:endParaRPr>
          </a:p>
        </p:txBody>
      </p:sp>
      <p:sp>
        <p:nvSpPr>
          <p:cNvPr id="269" name="Google Shape;269;p42"/>
          <p:cNvSpPr txBox="1"/>
          <p:nvPr/>
        </p:nvSpPr>
        <p:spPr>
          <a:xfrm>
            <a:off x="5526775" y="3036025"/>
            <a:ext cx="1258500" cy="6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Ubuntu"/>
                <a:ea typeface="Ubuntu"/>
                <a:cs typeface="Ubuntu"/>
                <a:sym typeface="Ubuntu"/>
              </a:rPr>
              <a:t>Std::vector</a:t>
            </a:r>
            <a:endParaRPr sz="1200">
              <a:solidFill>
                <a:schemeClr val="lt1"/>
              </a:solidFill>
              <a:latin typeface="Ubuntu"/>
              <a:ea typeface="Ubuntu"/>
              <a:cs typeface="Ubuntu"/>
              <a:sym typeface="Ubuntu"/>
            </a:endParaRPr>
          </a:p>
        </p:txBody>
      </p:sp>
      <p:sp>
        <p:nvSpPr>
          <p:cNvPr id="270" name="Google Shape;270;p42"/>
          <p:cNvSpPr txBox="1"/>
          <p:nvPr/>
        </p:nvSpPr>
        <p:spPr>
          <a:xfrm>
            <a:off x="1643850" y="2266000"/>
            <a:ext cx="21750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Ubuntu"/>
                <a:ea typeface="Ubuntu"/>
                <a:cs typeface="Ubuntu"/>
                <a:sym typeface="Ubuntu"/>
              </a:rPr>
              <a:t>Resolution 1 cubic meter</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3D array through indexing</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The Pointer points to the pointed thing that we point...</a:t>
            </a:r>
            <a:endParaRPr sz="1200">
              <a:solidFill>
                <a:schemeClr val="lt1"/>
              </a:solidFill>
              <a:latin typeface="Ubuntu"/>
              <a:ea typeface="Ubuntu"/>
              <a:cs typeface="Ubuntu"/>
              <a:sym typeface="Ubuntu"/>
            </a:endParaRPr>
          </a:p>
        </p:txBody>
      </p:sp>
      <p:sp>
        <p:nvSpPr>
          <p:cNvPr id="271" name="Google Shape;271;p42"/>
          <p:cNvSpPr txBox="1"/>
          <p:nvPr/>
        </p:nvSpPr>
        <p:spPr>
          <a:xfrm>
            <a:off x="1769675" y="3551325"/>
            <a:ext cx="1815600" cy="6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Ubuntu"/>
                <a:ea typeface="Ubuntu"/>
                <a:cs typeface="Ubuntu"/>
                <a:sym typeface="Ubuntu"/>
              </a:rPr>
              <a:t>Graph data structure</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Rules based</a:t>
            </a:r>
            <a:endParaRPr sz="1200">
              <a:solidFill>
                <a:schemeClr val="lt1"/>
              </a:solidFill>
              <a:latin typeface="Ubuntu"/>
              <a:ea typeface="Ubuntu"/>
              <a:cs typeface="Ubuntu"/>
              <a:sym typeface="Ubuntu"/>
            </a:endParaRPr>
          </a:p>
          <a:p>
            <a:pPr indent="0" lvl="0" marL="0" rtl="0" algn="l">
              <a:spcBef>
                <a:spcPts val="0"/>
              </a:spcBef>
              <a:spcAft>
                <a:spcPts val="0"/>
              </a:spcAft>
              <a:buNone/>
            </a:pPr>
            <a:r>
              <a:rPr lang="en" sz="1200">
                <a:solidFill>
                  <a:schemeClr val="lt1"/>
                </a:solidFill>
                <a:latin typeface="Ubuntu"/>
                <a:ea typeface="Ubuntu"/>
                <a:cs typeface="Ubuntu"/>
                <a:sym typeface="Ubuntu"/>
              </a:rPr>
              <a:t>More research needed</a:t>
            </a:r>
            <a:endParaRPr sz="1200">
              <a:solidFill>
                <a:schemeClr val="lt1"/>
              </a:solidFill>
              <a:latin typeface="Ubuntu"/>
              <a:ea typeface="Ubuntu"/>
              <a:cs typeface="Ubuntu"/>
              <a:sym typeface="Ubuntu"/>
            </a:endParaRPr>
          </a:p>
        </p:txBody>
      </p:sp>
      <p:pic>
        <p:nvPicPr>
          <p:cNvPr id="272" name="Google Shape;272;p42"/>
          <p:cNvPicPr preferRelativeResize="0"/>
          <p:nvPr/>
        </p:nvPicPr>
        <p:blipFill rotWithShape="1">
          <a:blip r:embed="rId3">
            <a:alphaModFix/>
          </a:blip>
          <a:srcRect b="0" l="17856" r="18618" t="0"/>
          <a:stretch/>
        </p:blipFill>
        <p:spPr>
          <a:xfrm rot="461240">
            <a:off x="3897333" y="2872858"/>
            <a:ext cx="1219513" cy="479932"/>
          </a:xfrm>
          <a:prstGeom prst="rect">
            <a:avLst/>
          </a:prstGeom>
          <a:noFill/>
          <a:ln>
            <a:noFill/>
          </a:ln>
        </p:spPr>
      </p:pic>
      <p:sp>
        <p:nvSpPr>
          <p:cNvPr id="273" name="Google Shape;273;p42"/>
          <p:cNvSpPr/>
          <p:nvPr/>
        </p:nvSpPr>
        <p:spPr>
          <a:xfrm>
            <a:off x="3171825" y="1778681"/>
            <a:ext cx="1120550" cy="760000"/>
          </a:xfrm>
          <a:custGeom>
            <a:rect b="b" l="l" r="r" t="t"/>
            <a:pathLst>
              <a:path extrusionOk="0" h="30400" w="44822">
                <a:moveTo>
                  <a:pt x="0" y="14820"/>
                </a:moveTo>
                <a:cubicBezTo>
                  <a:pt x="5547" y="14820"/>
                  <a:pt x="11861" y="14792"/>
                  <a:pt x="16299" y="11465"/>
                </a:cubicBezTo>
                <a:cubicBezTo>
                  <a:pt x="19636" y="8963"/>
                  <a:pt x="20393" y="3901"/>
                  <a:pt x="23729" y="1398"/>
                </a:cubicBezTo>
                <a:cubicBezTo>
                  <a:pt x="26548" y="-717"/>
                  <a:pt x="30813" y="30"/>
                  <a:pt x="34276" y="679"/>
                </a:cubicBezTo>
                <a:cubicBezTo>
                  <a:pt x="44608" y="2616"/>
                  <a:pt x="44822" y="19888"/>
                  <a:pt x="44822" y="30400"/>
                </a:cubicBezTo>
              </a:path>
            </a:pathLst>
          </a:custGeom>
          <a:noFill/>
          <a:ln cap="flat" cmpd="sng" w="38100">
            <a:solidFill>
              <a:srgbClr val="FFD966"/>
            </a:solidFill>
            <a:prstDash val="solid"/>
            <a:round/>
            <a:headEnd len="med" w="med" type="none"/>
            <a:tailEnd len="med" w="med" type="triangle"/>
          </a:ln>
        </p:spPr>
      </p:sp>
      <p:sp>
        <p:nvSpPr>
          <p:cNvPr id="274" name="Google Shape;274;p42"/>
          <p:cNvSpPr/>
          <p:nvPr/>
        </p:nvSpPr>
        <p:spPr>
          <a:xfrm>
            <a:off x="3549350" y="3527375"/>
            <a:ext cx="923350" cy="884825"/>
          </a:xfrm>
          <a:custGeom>
            <a:rect b="b" l="l" r="r" t="t"/>
            <a:pathLst>
              <a:path extrusionOk="0" h="35393" w="36934">
                <a:moveTo>
                  <a:pt x="0" y="14860"/>
                </a:moveTo>
                <a:cubicBezTo>
                  <a:pt x="7442" y="13716"/>
                  <a:pt x="17014" y="16122"/>
                  <a:pt x="21332" y="22291"/>
                </a:cubicBezTo>
                <a:cubicBezTo>
                  <a:pt x="23210" y="24975"/>
                  <a:pt x="24431" y="28741"/>
                  <a:pt x="23489" y="31878"/>
                </a:cubicBezTo>
                <a:cubicBezTo>
                  <a:pt x="22631" y="34735"/>
                  <a:pt x="17870" y="36102"/>
                  <a:pt x="15100" y="34994"/>
                </a:cubicBezTo>
                <a:cubicBezTo>
                  <a:pt x="11984" y="33747"/>
                  <a:pt x="12067" y="26789"/>
                  <a:pt x="14860" y="24927"/>
                </a:cubicBezTo>
                <a:cubicBezTo>
                  <a:pt x="19540" y="21807"/>
                  <a:pt x="26940" y="25002"/>
                  <a:pt x="31398" y="21572"/>
                </a:cubicBezTo>
                <a:cubicBezTo>
                  <a:pt x="37281" y="17047"/>
                  <a:pt x="36911" y="7422"/>
                  <a:pt x="36911" y="0"/>
                </a:cubicBezTo>
              </a:path>
            </a:pathLst>
          </a:custGeom>
          <a:noFill/>
          <a:ln cap="flat" cmpd="sng" w="38100">
            <a:solidFill>
              <a:srgbClr val="FFD966"/>
            </a:solidFill>
            <a:prstDash val="solid"/>
            <a:round/>
            <a:headEnd len="med" w="med" type="none"/>
            <a:tailEnd len="med" w="med" type="triangle"/>
          </a:ln>
        </p:spPr>
      </p:sp>
      <p:sp>
        <p:nvSpPr>
          <p:cNvPr id="275" name="Google Shape;275;p42"/>
          <p:cNvSpPr/>
          <p:nvPr/>
        </p:nvSpPr>
        <p:spPr>
          <a:xfrm>
            <a:off x="4831650" y="1859786"/>
            <a:ext cx="1492050" cy="744800"/>
          </a:xfrm>
          <a:custGeom>
            <a:rect b="b" l="l" r="r" t="t"/>
            <a:pathLst>
              <a:path extrusionOk="0" h="29792" w="59682">
                <a:moveTo>
                  <a:pt x="0" y="29792"/>
                </a:moveTo>
                <a:cubicBezTo>
                  <a:pt x="1142" y="22949"/>
                  <a:pt x="11305" y="19114"/>
                  <a:pt x="18216" y="19725"/>
                </a:cubicBezTo>
                <a:cubicBezTo>
                  <a:pt x="26452" y="20453"/>
                  <a:pt x="34972" y="24454"/>
                  <a:pt x="42904" y="22122"/>
                </a:cubicBezTo>
                <a:cubicBezTo>
                  <a:pt x="49031" y="20321"/>
                  <a:pt x="54378" y="14374"/>
                  <a:pt x="56087" y="8221"/>
                </a:cubicBezTo>
                <a:cubicBezTo>
                  <a:pt x="56930" y="5184"/>
                  <a:pt x="54394" y="-493"/>
                  <a:pt x="51293" y="71"/>
                </a:cubicBezTo>
                <a:cubicBezTo>
                  <a:pt x="46544" y="935"/>
                  <a:pt x="45600" y="10132"/>
                  <a:pt x="48177" y="14213"/>
                </a:cubicBezTo>
                <a:cubicBezTo>
                  <a:pt x="51624" y="19671"/>
                  <a:pt x="59682" y="23336"/>
                  <a:pt x="59682" y="29792"/>
                </a:cubicBezTo>
              </a:path>
            </a:pathLst>
          </a:custGeom>
          <a:noFill/>
          <a:ln cap="flat" cmpd="sng" w="38100">
            <a:solidFill>
              <a:srgbClr val="FFD966"/>
            </a:solidFill>
            <a:prstDash val="solid"/>
            <a:round/>
            <a:headEnd len="med" w="med" type="none"/>
            <a:tailEnd len="med" w="med" type="triangle"/>
          </a:ln>
        </p:spPr>
      </p:sp>
      <p:sp>
        <p:nvSpPr>
          <p:cNvPr id="276" name="Google Shape;276;p42"/>
          <p:cNvSpPr/>
          <p:nvPr/>
        </p:nvSpPr>
        <p:spPr>
          <a:xfrm>
            <a:off x="6173900" y="3263725"/>
            <a:ext cx="1689225" cy="951425"/>
          </a:xfrm>
          <a:custGeom>
            <a:rect b="b" l="l" r="r" t="t"/>
            <a:pathLst>
              <a:path extrusionOk="0" h="38057" w="67569">
                <a:moveTo>
                  <a:pt x="63277" y="0"/>
                </a:moveTo>
                <a:cubicBezTo>
                  <a:pt x="67750" y="11183"/>
                  <a:pt x="71439" y="33341"/>
                  <a:pt x="59682" y="35952"/>
                </a:cubicBezTo>
                <a:cubicBezTo>
                  <a:pt x="51777" y="37708"/>
                  <a:pt x="46877" y="24383"/>
                  <a:pt x="38829" y="23489"/>
                </a:cubicBezTo>
                <a:cubicBezTo>
                  <a:pt x="32584" y="22796"/>
                  <a:pt x="29800" y="32299"/>
                  <a:pt x="24688" y="35952"/>
                </a:cubicBezTo>
                <a:cubicBezTo>
                  <a:pt x="21845" y="37984"/>
                  <a:pt x="17861" y="38186"/>
                  <a:pt x="14381" y="37870"/>
                </a:cubicBezTo>
                <a:cubicBezTo>
                  <a:pt x="9635" y="37439"/>
                  <a:pt x="4143" y="34241"/>
                  <a:pt x="2636" y="29721"/>
                </a:cubicBezTo>
                <a:cubicBezTo>
                  <a:pt x="995" y="24799"/>
                  <a:pt x="2318" y="19023"/>
                  <a:pt x="0" y="14381"/>
                </a:cubicBezTo>
              </a:path>
            </a:pathLst>
          </a:custGeom>
          <a:noFill/>
          <a:ln cap="flat" cmpd="sng" w="38100">
            <a:solidFill>
              <a:srgbClr val="FFD966"/>
            </a:solidFill>
            <a:prstDash val="solid"/>
            <a:round/>
            <a:headEnd len="med" w="med" type="none"/>
            <a:tailEnd len="med" w="med" type="triangle"/>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SDF Spatial Map</a:t>
            </a:r>
            <a:endParaRPr/>
          </a:p>
        </p:txBody>
      </p:sp>
      <p:sp>
        <p:nvSpPr>
          <p:cNvPr id="282" name="Google Shape;282;p43"/>
          <p:cNvSpPr txBox="1"/>
          <p:nvPr>
            <p:ph idx="1" type="body"/>
          </p:nvPr>
        </p:nvSpPr>
        <p:spPr>
          <a:xfrm>
            <a:off x="311700" y="13810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Using SDF’s to create the map</a:t>
            </a:r>
            <a:endParaRPr/>
          </a:p>
          <a:p>
            <a:pPr indent="0" lvl="0" marL="0" rtl="0" algn="l">
              <a:spcBef>
                <a:spcPts val="1200"/>
              </a:spcBef>
              <a:spcAft>
                <a:spcPts val="0"/>
              </a:spcAft>
              <a:buNone/>
            </a:pPr>
            <a:r>
              <a:rPr lang="en"/>
              <a:t>SDF - Signed Distance Function (or Fields)</a:t>
            </a:r>
            <a:endParaRPr/>
          </a:p>
          <a:p>
            <a:pPr indent="0" lvl="0" marL="0" rtl="0" algn="l">
              <a:spcBef>
                <a:spcPts val="1200"/>
              </a:spcBef>
              <a:spcAft>
                <a:spcPts val="0"/>
              </a:spcAft>
              <a:buNone/>
            </a:pPr>
            <a:r>
              <a:rPr lang="en"/>
              <a:t>Can be </a:t>
            </a:r>
            <a:r>
              <a:rPr lang="en"/>
              <a:t>parallelized on GPU (OpenGL Shaders)</a:t>
            </a:r>
            <a:endParaRPr/>
          </a:p>
          <a:p>
            <a:pPr indent="0" lvl="0" marL="0" rtl="0" algn="l">
              <a:spcBef>
                <a:spcPts val="1200"/>
              </a:spcBef>
              <a:spcAft>
                <a:spcPts val="0"/>
              </a:spcAft>
              <a:buNone/>
            </a:pPr>
            <a:r>
              <a:rPr lang="en"/>
              <a:t>Data is shared between Map Types</a:t>
            </a:r>
            <a:endParaRPr/>
          </a:p>
          <a:p>
            <a:pPr indent="0" lvl="0" marL="0" rtl="0" algn="l">
              <a:spcBef>
                <a:spcPts val="1200"/>
              </a:spcBef>
              <a:spcAft>
                <a:spcPts val="0"/>
              </a:spcAft>
              <a:buNone/>
            </a:pPr>
            <a:r>
              <a:rPr lang="en"/>
              <a:t>Saves space, can be as inexpensive as we need.</a:t>
            </a:r>
            <a:endParaRPr/>
          </a:p>
          <a:p>
            <a:pPr indent="0" lvl="0" marL="0" rtl="0" algn="l">
              <a:spcBef>
                <a:spcPts val="1200"/>
              </a:spcBef>
              <a:spcAft>
                <a:spcPts val="0"/>
              </a:spcAft>
              <a:buNone/>
            </a:pPr>
            <a:r>
              <a:rPr lang="en"/>
              <a:t>Create one “EmptyCell”</a:t>
            </a:r>
            <a:endParaRPr/>
          </a:p>
          <a:p>
            <a:pPr indent="0" lvl="0" marL="0" rtl="0" algn="l">
              <a:spcBef>
                <a:spcPts val="1200"/>
              </a:spcBef>
              <a:spcAft>
                <a:spcPts val="1200"/>
              </a:spcAft>
              <a:buClr>
                <a:schemeClr val="dk1"/>
              </a:buClr>
              <a:buSzPts val="1100"/>
              <a:buFont typeface="Arial"/>
              <a:buNone/>
            </a:pPr>
            <a:r>
              <a:rPr lang="en"/>
              <a:t>point every Empty spot To it!!!</a:t>
            </a:r>
            <a:endParaRPr/>
          </a:p>
        </p:txBody>
      </p:sp>
      <p:pic>
        <p:nvPicPr>
          <p:cNvPr id="283" name="Google Shape;283;p43"/>
          <p:cNvPicPr preferRelativeResize="0"/>
          <p:nvPr/>
        </p:nvPicPr>
        <p:blipFill>
          <a:blip r:embed="rId3">
            <a:alphaModFix/>
          </a:blip>
          <a:stretch>
            <a:fillRect/>
          </a:stretch>
        </p:blipFill>
        <p:spPr>
          <a:xfrm rot="-2">
            <a:off x="5791174" y="2674574"/>
            <a:ext cx="2901900" cy="653900"/>
          </a:xfrm>
          <a:prstGeom prst="rect">
            <a:avLst/>
          </a:prstGeom>
          <a:noFill/>
          <a:ln>
            <a:noFill/>
          </a:ln>
        </p:spPr>
      </p:pic>
      <p:pic>
        <p:nvPicPr>
          <p:cNvPr id="284" name="Google Shape;284;p43"/>
          <p:cNvPicPr preferRelativeResize="0"/>
          <p:nvPr/>
        </p:nvPicPr>
        <p:blipFill>
          <a:blip r:embed="rId4">
            <a:alphaModFix/>
          </a:blip>
          <a:stretch>
            <a:fillRect/>
          </a:stretch>
        </p:blipFill>
        <p:spPr>
          <a:xfrm>
            <a:off x="5882525" y="3458176"/>
            <a:ext cx="3093701" cy="1571825"/>
          </a:xfrm>
          <a:prstGeom prst="rect">
            <a:avLst/>
          </a:prstGeom>
          <a:noFill/>
          <a:ln>
            <a:noFill/>
          </a:ln>
        </p:spPr>
      </p:pic>
      <p:pic>
        <p:nvPicPr>
          <p:cNvPr id="285" name="Google Shape;285;p43"/>
          <p:cNvPicPr preferRelativeResize="0"/>
          <p:nvPr/>
        </p:nvPicPr>
        <p:blipFill>
          <a:blip r:embed="rId5">
            <a:alphaModFix/>
          </a:blip>
          <a:stretch>
            <a:fillRect/>
          </a:stretch>
        </p:blipFill>
        <p:spPr>
          <a:xfrm>
            <a:off x="5791174" y="1602221"/>
            <a:ext cx="2956574" cy="8821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Mapping - Pathfinding</a:t>
            </a:r>
            <a:endParaRPr/>
          </a:p>
        </p:txBody>
      </p:sp>
      <p:sp>
        <p:nvSpPr>
          <p:cNvPr id="291" name="Google Shape;291;p44"/>
          <p:cNvSpPr txBox="1"/>
          <p:nvPr>
            <p:ph idx="1" type="body"/>
          </p:nvPr>
        </p:nvSpPr>
        <p:spPr>
          <a:xfrm>
            <a:off x="311700" y="12796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Using SDF, we can always know how far away we are from any obstacles</a:t>
            </a:r>
            <a:endParaRPr/>
          </a:p>
        </p:txBody>
      </p:sp>
      <p:pic>
        <p:nvPicPr>
          <p:cNvPr id="292" name="Google Shape;292;p44"/>
          <p:cNvPicPr preferRelativeResize="0"/>
          <p:nvPr/>
        </p:nvPicPr>
        <p:blipFill>
          <a:blip r:embed="rId3">
            <a:alphaModFix/>
          </a:blip>
          <a:stretch>
            <a:fillRect/>
          </a:stretch>
        </p:blipFill>
        <p:spPr>
          <a:xfrm>
            <a:off x="140212" y="1694700"/>
            <a:ext cx="2702424" cy="2586250"/>
          </a:xfrm>
          <a:prstGeom prst="rect">
            <a:avLst/>
          </a:prstGeom>
          <a:noFill/>
          <a:ln>
            <a:noFill/>
          </a:ln>
        </p:spPr>
      </p:pic>
      <p:sp>
        <p:nvSpPr>
          <p:cNvPr id="293" name="Google Shape;293;p44"/>
          <p:cNvSpPr txBox="1"/>
          <p:nvPr/>
        </p:nvSpPr>
        <p:spPr>
          <a:xfrm>
            <a:off x="350225" y="4076900"/>
            <a:ext cx="2282400" cy="8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Simple point sampling</a:t>
            </a:r>
            <a:endParaRPr sz="2000">
              <a:solidFill>
                <a:schemeClr val="lt1"/>
              </a:solidFill>
              <a:latin typeface="Ubuntu"/>
              <a:ea typeface="Ubuntu"/>
              <a:cs typeface="Ubuntu"/>
              <a:sym typeface="Ubuntu"/>
            </a:endParaRPr>
          </a:p>
        </p:txBody>
      </p:sp>
      <p:pic>
        <p:nvPicPr>
          <p:cNvPr id="294" name="Google Shape;294;p44"/>
          <p:cNvPicPr preferRelativeResize="0"/>
          <p:nvPr/>
        </p:nvPicPr>
        <p:blipFill>
          <a:blip r:embed="rId4">
            <a:alphaModFix/>
          </a:blip>
          <a:stretch>
            <a:fillRect/>
          </a:stretch>
        </p:blipFill>
        <p:spPr>
          <a:xfrm>
            <a:off x="6096000" y="3457300"/>
            <a:ext cx="2736300" cy="1452400"/>
          </a:xfrm>
          <a:prstGeom prst="rect">
            <a:avLst/>
          </a:prstGeom>
          <a:noFill/>
          <a:ln>
            <a:noFill/>
          </a:ln>
        </p:spPr>
      </p:pic>
      <p:sp>
        <p:nvSpPr>
          <p:cNvPr id="295" name="Google Shape;295;p44"/>
          <p:cNvSpPr txBox="1"/>
          <p:nvPr/>
        </p:nvSpPr>
        <p:spPr>
          <a:xfrm>
            <a:off x="6204675" y="2048100"/>
            <a:ext cx="2514300" cy="12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Alternatively</a:t>
            </a:r>
            <a:r>
              <a:rPr lang="en" sz="2000">
                <a:solidFill>
                  <a:schemeClr val="lt1"/>
                </a:solidFill>
                <a:latin typeface="Ubuntu"/>
                <a:ea typeface="Ubuntu"/>
                <a:cs typeface="Ubuntu"/>
                <a:sym typeface="Ubuntu"/>
              </a:rPr>
              <a:t> use the Spatial Map Layout to perform A* Search</a:t>
            </a:r>
            <a:endParaRPr sz="2000">
              <a:solidFill>
                <a:schemeClr val="lt1"/>
              </a:solidFill>
              <a:latin typeface="Ubuntu"/>
              <a:ea typeface="Ubuntu"/>
              <a:cs typeface="Ubuntu"/>
              <a:sym typeface="Ubuntu"/>
            </a:endParaRPr>
          </a:p>
        </p:txBody>
      </p:sp>
      <p:pic>
        <p:nvPicPr>
          <p:cNvPr id="296" name="Google Shape;296;p44"/>
          <p:cNvPicPr preferRelativeResize="0"/>
          <p:nvPr/>
        </p:nvPicPr>
        <p:blipFill>
          <a:blip r:embed="rId5">
            <a:alphaModFix/>
          </a:blip>
          <a:stretch>
            <a:fillRect/>
          </a:stretch>
        </p:blipFill>
        <p:spPr>
          <a:xfrm>
            <a:off x="2751499" y="3153500"/>
            <a:ext cx="3056950" cy="1756200"/>
          </a:xfrm>
          <a:prstGeom prst="rect">
            <a:avLst/>
          </a:prstGeom>
          <a:noFill/>
          <a:ln>
            <a:noFill/>
          </a:ln>
        </p:spPr>
      </p:pic>
      <p:sp>
        <p:nvSpPr>
          <p:cNvPr id="297" name="Google Shape;297;p44"/>
          <p:cNvSpPr txBox="1"/>
          <p:nvPr/>
        </p:nvSpPr>
        <p:spPr>
          <a:xfrm>
            <a:off x="2876250" y="2003100"/>
            <a:ext cx="2702400" cy="10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Sphere Tracing Accelerated Ray Marching</a:t>
            </a:r>
            <a:endParaRPr sz="2000">
              <a:solidFill>
                <a:schemeClr val="lt1"/>
              </a:solidFill>
              <a:latin typeface="Ubuntu"/>
              <a:ea typeface="Ubuntu"/>
              <a:cs typeface="Ubuntu"/>
              <a:sym typeface="Ubuntu"/>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Computer Vision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Computer Vision</a:t>
            </a:r>
            <a:endParaRPr>
              <a:solidFill>
                <a:srgbClr val="FFD966"/>
              </a:solidFill>
              <a:latin typeface="Comfortaa SemiBold"/>
              <a:ea typeface="Comfortaa SemiBold"/>
              <a:cs typeface="Comfortaa SemiBold"/>
              <a:sym typeface="Comfortaa SemiBold"/>
            </a:endParaRPr>
          </a:p>
        </p:txBody>
      </p:sp>
      <p:sp>
        <p:nvSpPr>
          <p:cNvPr id="308" name="Google Shape;308;p4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Our mission: if we choose to accept it </a:t>
            </a:r>
            <a:endParaRPr/>
          </a:p>
          <a:p>
            <a:pPr indent="-355600" lvl="0" marL="457200" rtl="0" algn="l">
              <a:spcBef>
                <a:spcPts val="1200"/>
              </a:spcBef>
              <a:spcAft>
                <a:spcPts val="0"/>
              </a:spcAft>
              <a:buSzPts val="2000"/>
              <a:buChar char="●"/>
            </a:pPr>
            <a:r>
              <a:rPr lang="en"/>
              <a:t>Adapt computer vision for object detection to wailord </a:t>
            </a:r>
            <a:endParaRPr/>
          </a:p>
          <a:p>
            <a:pPr indent="-355600" lvl="0" marL="457200" rtl="0" algn="l">
              <a:spcBef>
                <a:spcPts val="0"/>
              </a:spcBef>
              <a:spcAft>
                <a:spcPts val="0"/>
              </a:spcAft>
              <a:buSzPts val="2000"/>
              <a:buChar char="●"/>
            </a:pPr>
            <a:r>
              <a:rPr lang="en"/>
              <a:t>Implemented the latest computer vision technology YOLOV7 for image detection in ROS environment</a:t>
            </a:r>
            <a:endParaRPr/>
          </a:p>
          <a:p>
            <a:pPr indent="-355600" lvl="0" marL="457200" rtl="0" algn="l">
              <a:spcBef>
                <a:spcPts val="0"/>
              </a:spcBef>
              <a:spcAft>
                <a:spcPts val="0"/>
              </a:spcAft>
              <a:buSzPts val="2000"/>
              <a:buChar char="●"/>
            </a:pPr>
            <a:r>
              <a:rPr lang="en"/>
              <a:t>Annotated 300 images and trained custom dataset for image recognition </a:t>
            </a:r>
            <a:endParaRPr/>
          </a:p>
          <a:p>
            <a:pPr indent="-317500" lvl="1" marL="1371600" rtl="0" algn="l">
              <a:spcBef>
                <a:spcPts val="0"/>
              </a:spcBef>
              <a:spcAft>
                <a:spcPts val="0"/>
              </a:spcAft>
              <a:buSzPts val="1400"/>
              <a:buChar char="○"/>
            </a:pPr>
            <a:r>
              <a:rPr lang="en"/>
              <a:t>Using Roboflow- Box and label x-amount of images </a:t>
            </a:r>
            <a:endParaRPr/>
          </a:p>
          <a:p>
            <a:pPr indent="-317500" lvl="1" marL="1371600" rtl="0" algn="l">
              <a:spcBef>
                <a:spcPts val="0"/>
              </a:spcBef>
              <a:spcAft>
                <a:spcPts val="0"/>
              </a:spcAft>
              <a:buSzPts val="1400"/>
              <a:buChar char="○"/>
            </a:pPr>
            <a:r>
              <a:rPr lang="en"/>
              <a:t>Train Yolov7 on custom dataset </a:t>
            </a:r>
            <a:endParaRPr/>
          </a:p>
          <a:p>
            <a:pPr indent="-355600" lvl="0" marL="457200" rtl="0" algn="l">
              <a:spcBef>
                <a:spcPts val="0"/>
              </a:spcBef>
              <a:spcAft>
                <a:spcPts val="0"/>
              </a:spcAft>
              <a:buSzPts val="2000"/>
              <a:buChar char="●"/>
            </a:pPr>
            <a:r>
              <a:rPr lang="en"/>
              <a:t>Research methods on different platforms, images, video, and live feed </a:t>
            </a:r>
            <a:endParaRPr/>
          </a:p>
          <a:p>
            <a:pPr indent="-355600" lvl="0" marL="457200" rtl="0" algn="l">
              <a:spcBef>
                <a:spcPts val="0"/>
              </a:spcBef>
              <a:spcAft>
                <a:spcPts val="0"/>
              </a:spcAft>
              <a:buSzPts val="2000"/>
              <a:buChar char="●"/>
            </a:pPr>
            <a:r>
              <a:rPr lang="en"/>
              <a:t>Compose ROS output interface with C++ modules</a:t>
            </a:r>
            <a:endParaRPr/>
          </a:p>
        </p:txBody>
      </p:sp>
      <p:pic>
        <p:nvPicPr>
          <p:cNvPr id="309" name="Google Shape;309;p46"/>
          <p:cNvPicPr preferRelativeResize="0"/>
          <p:nvPr/>
        </p:nvPicPr>
        <p:blipFill rotWithShape="1">
          <a:blip r:embed="rId3">
            <a:alphaModFix/>
          </a:blip>
          <a:srcRect b="29876" l="0" r="0" t="25304"/>
          <a:stretch/>
        </p:blipFill>
        <p:spPr>
          <a:xfrm>
            <a:off x="6860675" y="271775"/>
            <a:ext cx="1629701" cy="1543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Comfortaa SemiBold"/>
                <a:ea typeface="Comfortaa SemiBold"/>
                <a:cs typeface="Comfortaa SemiBold"/>
                <a:sym typeface="Comfortaa SemiBold"/>
              </a:rPr>
              <a:t>Computer Vision</a:t>
            </a:r>
            <a:endParaRPr>
              <a:latin typeface="Comfortaa SemiBold"/>
              <a:ea typeface="Comfortaa SemiBold"/>
              <a:cs typeface="Comfortaa SemiBold"/>
              <a:sym typeface="Comfortaa SemiBold"/>
            </a:endParaRPr>
          </a:p>
          <a:p>
            <a:pPr indent="0" lvl="0" marL="0" rtl="0" algn="l">
              <a:spcBef>
                <a:spcPts val="0"/>
              </a:spcBef>
              <a:spcAft>
                <a:spcPts val="0"/>
              </a:spcAft>
              <a:buNone/>
            </a:pPr>
            <a:r>
              <a:t/>
            </a:r>
            <a:endParaRPr/>
          </a:p>
        </p:txBody>
      </p:sp>
      <p:sp>
        <p:nvSpPr>
          <p:cNvPr id="315" name="Google Shape;315;p47"/>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Sample custom dataset</a:t>
            </a:r>
            <a:endParaRPr/>
          </a:p>
        </p:txBody>
      </p:sp>
      <p:pic>
        <p:nvPicPr>
          <p:cNvPr id="316" name="Google Shape;316;p47"/>
          <p:cNvPicPr preferRelativeResize="0"/>
          <p:nvPr/>
        </p:nvPicPr>
        <p:blipFill>
          <a:blip r:embed="rId3">
            <a:alphaModFix/>
          </a:blip>
          <a:stretch>
            <a:fillRect/>
          </a:stretch>
        </p:blipFill>
        <p:spPr>
          <a:xfrm>
            <a:off x="144450" y="1770225"/>
            <a:ext cx="3443149" cy="3159699"/>
          </a:xfrm>
          <a:prstGeom prst="rect">
            <a:avLst/>
          </a:prstGeom>
          <a:noFill/>
          <a:ln>
            <a:noFill/>
          </a:ln>
        </p:spPr>
      </p:pic>
      <p:pic>
        <p:nvPicPr>
          <p:cNvPr id="317" name="Google Shape;317;p47"/>
          <p:cNvPicPr preferRelativeResize="0"/>
          <p:nvPr/>
        </p:nvPicPr>
        <p:blipFill>
          <a:blip r:embed="rId4">
            <a:alphaModFix/>
          </a:blip>
          <a:stretch>
            <a:fillRect/>
          </a:stretch>
        </p:blipFill>
        <p:spPr>
          <a:xfrm>
            <a:off x="3646550" y="1770225"/>
            <a:ext cx="5348649" cy="3159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Autonomy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Autonomy</a:t>
            </a:r>
            <a:endParaRPr/>
          </a:p>
        </p:txBody>
      </p:sp>
      <p:sp>
        <p:nvSpPr>
          <p:cNvPr id="328" name="Google Shape;328;p49"/>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Job:</a:t>
            </a:r>
            <a:endParaRPr/>
          </a:p>
          <a:p>
            <a:pPr indent="-355600" lvl="0" marL="457200" rtl="0" algn="l">
              <a:spcBef>
                <a:spcPts val="1200"/>
              </a:spcBef>
              <a:spcAft>
                <a:spcPts val="0"/>
              </a:spcAft>
              <a:buSzPts val="2000"/>
              <a:buChar char="●"/>
            </a:pPr>
            <a:r>
              <a:rPr lang="en"/>
              <a:t>Gather all relevant sensor &amp; estimator data</a:t>
            </a:r>
            <a:endParaRPr/>
          </a:p>
          <a:p>
            <a:pPr indent="-355600" lvl="0" marL="457200" rtl="0" algn="l">
              <a:spcBef>
                <a:spcPts val="0"/>
              </a:spcBef>
              <a:spcAft>
                <a:spcPts val="0"/>
              </a:spcAft>
              <a:buSzPts val="2000"/>
              <a:buChar char="●"/>
            </a:pPr>
            <a:r>
              <a:rPr lang="en"/>
              <a:t>Keep track of the robot’s current state</a:t>
            </a:r>
            <a:endParaRPr/>
          </a:p>
          <a:p>
            <a:pPr indent="-355600" lvl="0" marL="457200" rtl="0" algn="l">
              <a:spcBef>
                <a:spcPts val="0"/>
              </a:spcBef>
              <a:spcAft>
                <a:spcPts val="0"/>
              </a:spcAft>
              <a:buSzPts val="2000"/>
              <a:buChar char="●"/>
            </a:pPr>
            <a:r>
              <a:rPr lang="en"/>
              <a:t>Make high-level decisions on robot’s next action</a:t>
            </a:r>
            <a:endParaRPr/>
          </a:p>
          <a:p>
            <a:pPr indent="-355600" lvl="0" marL="457200" rtl="0" algn="l">
              <a:spcBef>
                <a:spcPts val="0"/>
              </a:spcBef>
              <a:spcAft>
                <a:spcPts val="0"/>
              </a:spcAft>
              <a:buSzPts val="2000"/>
              <a:buChar char="●"/>
            </a:pPr>
            <a:r>
              <a:rPr lang="en"/>
              <a:t>Send required commands to achieve that action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Communication</a:t>
            </a:r>
            <a:endParaRPr/>
          </a:p>
        </p:txBody>
      </p:sp>
      <p:sp>
        <p:nvSpPr>
          <p:cNvPr id="334" name="Google Shape;334;p50"/>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Data in:</a:t>
            </a:r>
            <a:endParaRPr/>
          </a:p>
          <a:p>
            <a:pPr indent="-355600" lvl="0" marL="457200" rtl="0" algn="l">
              <a:spcBef>
                <a:spcPts val="1200"/>
              </a:spcBef>
              <a:spcAft>
                <a:spcPts val="0"/>
              </a:spcAft>
              <a:buSzPts val="2000"/>
              <a:buChar char="●"/>
            </a:pPr>
            <a:r>
              <a:rPr lang="en"/>
              <a:t>Position, orientation, rates (from Localization)</a:t>
            </a:r>
            <a:endParaRPr/>
          </a:p>
          <a:p>
            <a:pPr indent="-355600" lvl="0" marL="457200" rtl="0" algn="l">
              <a:spcBef>
                <a:spcPts val="0"/>
              </a:spcBef>
              <a:spcAft>
                <a:spcPts val="0"/>
              </a:spcAft>
              <a:buSzPts val="2000"/>
              <a:buChar char="●"/>
            </a:pPr>
            <a:r>
              <a:rPr lang="en"/>
              <a:t>Hardware telemetry (from Controls)</a:t>
            </a:r>
            <a:endParaRPr/>
          </a:p>
          <a:p>
            <a:pPr indent="-355600" lvl="0" marL="457200" rtl="0" algn="l">
              <a:spcBef>
                <a:spcPts val="0"/>
              </a:spcBef>
              <a:spcAft>
                <a:spcPts val="0"/>
              </a:spcAft>
              <a:buSzPts val="2000"/>
              <a:buChar char="●"/>
            </a:pPr>
            <a:r>
              <a:rPr lang="en"/>
              <a:t>Contextual map (from Mapping)</a:t>
            </a:r>
            <a:endParaRPr/>
          </a:p>
          <a:p>
            <a:pPr indent="-355600" lvl="0" marL="457200" rtl="0" algn="l">
              <a:spcBef>
                <a:spcPts val="0"/>
              </a:spcBef>
              <a:spcAft>
                <a:spcPts val="0"/>
              </a:spcAft>
              <a:buSzPts val="2000"/>
              <a:buChar char="●"/>
            </a:pPr>
            <a:r>
              <a:rPr lang="en"/>
              <a:t>Currently visible objects (from Computer Vision)</a:t>
            </a:r>
            <a:endParaRPr/>
          </a:p>
          <a:p>
            <a:pPr indent="0" lvl="0" marL="0" rtl="0" algn="l">
              <a:spcBef>
                <a:spcPts val="1200"/>
              </a:spcBef>
              <a:spcAft>
                <a:spcPts val="0"/>
              </a:spcAft>
              <a:buNone/>
            </a:pPr>
            <a:r>
              <a:rPr lang="en"/>
              <a:t>Data out:</a:t>
            </a:r>
            <a:endParaRPr/>
          </a:p>
          <a:p>
            <a:pPr indent="-355600" lvl="0" marL="457200" rtl="0" algn="l">
              <a:spcBef>
                <a:spcPts val="1200"/>
              </a:spcBef>
              <a:spcAft>
                <a:spcPts val="0"/>
              </a:spcAft>
              <a:buSzPts val="2000"/>
              <a:buChar char="●"/>
            </a:pPr>
            <a:r>
              <a:rPr lang="en"/>
              <a:t>Controller setpoints (to Controls)</a:t>
            </a:r>
            <a:endParaRPr/>
          </a:p>
          <a:p>
            <a:pPr indent="-355600" lvl="0" marL="457200" rtl="0" algn="l">
              <a:spcBef>
                <a:spcPts val="0"/>
              </a:spcBef>
              <a:spcAft>
                <a:spcPts val="0"/>
              </a:spcAft>
              <a:buSzPts val="2000"/>
              <a:buChar char="●"/>
            </a:pPr>
            <a:r>
              <a:rPr lang="en"/>
              <a:t>State (to hardware indicators)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BehaviorTree.CPP</a:t>
            </a:r>
            <a:endParaRPr/>
          </a:p>
        </p:txBody>
      </p:sp>
      <p:sp>
        <p:nvSpPr>
          <p:cNvPr id="340" name="Google Shape;340;p51"/>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Library framework for building behavior trees</a:t>
            </a:r>
            <a:endParaRPr/>
          </a:p>
          <a:p>
            <a:pPr indent="-355600" lvl="0" marL="457200" rtl="0" algn="l">
              <a:spcBef>
                <a:spcPts val="0"/>
              </a:spcBef>
              <a:spcAft>
                <a:spcPts val="0"/>
              </a:spcAft>
              <a:buSzPts val="2000"/>
              <a:buChar char="●"/>
            </a:pPr>
            <a:r>
              <a:rPr lang="en"/>
              <a:t>Only need to develop simple actions/conditions</a:t>
            </a:r>
            <a:endParaRPr/>
          </a:p>
          <a:p>
            <a:pPr indent="-355600" lvl="0" marL="457200" rtl="0" algn="l">
              <a:spcBef>
                <a:spcPts val="0"/>
              </a:spcBef>
              <a:spcAft>
                <a:spcPts val="0"/>
              </a:spcAft>
              <a:buSzPts val="2000"/>
              <a:buChar char="●"/>
            </a:pPr>
            <a:r>
              <a:rPr lang="en"/>
              <a:t>Complex behavior results from tree structure</a:t>
            </a:r>
            <a:endParaRPr/>
          </a:p>
          <a:p>
            <a:pPr indent="-355600" lvl="0" marL="457200" rtl="0" algn="l">
              <a:spcBef>
                <a:spcPts val="0"/>
              </a:spcBef>
              <a:spcAft>
                <a:spcPts val="0"/>
              </a:spcAft>
              <a:buSzPts val="2000"/>
              <a:buChar char="●"/>
            </a:pPr>
            <a:r>
              <a:rPr lang="en"/>
              <a:t>ROS built-in!</a:t>
            </a:r>
            <a:endParaRPr/>
          </a:p>
        </p:txBody>
      </p:sp>
      <p:pic>
        <p:nvPicPr>
          <p:cNvPr id="341" name="Google Shape;341;p51"/>
          <p:cNvPicPr preferRelativeResize="0"/>
          <p:nvPr/>
        </p:nvPicPr>
        <p:blipFill>
          <a:blip r:embed="rId3">
            <a:alphaModFix/>
          </a:blip>
          <a:stretch>
            <a:fillRect/>
          </a:stretch>
        </p:blipFill>
        <p:spPr>
          <a:xfrm>
            <a:off x="3926825" y="2738300"/>
            <a:ext cx="5064774" cy="225280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Tasks</a:t>
            </a:r>
            <a:endParaRPr/>
          </a:p>
        </p:txBody>
      </p:sp>
      <p:sp>
        <p:nvSpPr>
          <p:cNvPr id="81" name="Google Shape;81;p1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Based on last year’s competition </a:t>
            </a:r>
            <a:r>
              <a:rPr lang="en"/>
              <a:t>handbook, develop a software package capable of driving submarine hardware through all competition tasks</a:t>
            </a:r>
            <a:endParaRPr/>
          </a:p>
          <a:p>
            <a:pPr indent="-355600" lvl="0" marL="457200" rtl="0" algn="l">
              <a:spcBef>
                <a:spcPts val="0"/>
              </a:spcBef>
              <a:spcAft>
                <a:spcPts val="0"/>
              </a:spcAft>
              <a:buSzPts val="2000"/>
              <a:buChar char="●"/>
            </a:pPr>
            <a:r>
              <a:rPr lang="en"/>
              <a:t>When this year’s competition handbook is released, modify and continue to develop software to accommodate new challenges</a:t>
            </a:r>
            <a:endParaRPr/>
          </a:p>
          <a:p>
            <a:pPr indent="-355600" lvl="0" marL="457200" rtl="0" algn="l">
              <a:spcBef>
                <a:spcPts val="0"/>
              </a:spcBef>
              <a:spcAft>
                <a:spcPts val="0"/>
              </a:spcAft>
              <a:buSzPts val="2000"/>
              <a:buChar char="●"/>
            </a:pPr>
            <a:r>
              <a:rPr lang="en"/>
              <a:t>Ensure compatibility between various software subcomponents by using a common communications library (ROS2 Iron)</a:t>
            </a:r>
            <a:endParaRPr/>
          </a:p>
          <a:p>
            <a:pPr indent="-355600" lvl="0" marL="457200" rtl="0" algn="l">
              <a:spcBef>
                <a:spcPts val="0"/>
              </a:spcBef>
              <a:spcAft>
                <a:spcPts val="0"/>
              </a:spcAft>
              <a:buSzPts val="2000"/>
              <a:buChar char="●"/>
            </a:pPr>
            <a:r>
              <a:rPr lang="en"/>
              <a:t>Test software intensively both on and off actual vehicle hardware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Actions &amp; Conditions</a:t>
            </a:r>
            <a:endParaRPr/>
          </a:p>
        </p:txBody>
      </p:sp>
      <p:sp>
        <p:nvSpPr>
          <p:cNvPr id="347" name="Google Shape;347;p52"/>
          <p:cNvSpPr txBox="1"/>
          <p:nvPr>
            <p:ph idx="1" type="body"/>
          </p:nvPr>
        </p:nvSpPr>
        <p:spPr>
          <a:xfrm>
            <a:off x="311700" y="1304875"/>
            <a:ext cx="3999900" cy="34164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SzPts val="1400"/>
              <a:buChar char="●"/>
            </a:pPr>
            <a:r>
              <a:rPr lang="en"/>
              <a:t>Move to Pose</a:t>
            </a:r>
            <a:endParaRPr/>
          </a:p>
          <a:p>
            <a:pPr indent="-304800" lvl="1" marL="914400" rtl="0" algn="l">
              <a:spcBef>
                <a:spcPts val="0"/>
              </a:spcBef>
              <a:spcAft>
                <a:spcPts val="0"/>
              </a:spcAft>
              <a:buSzPts val="1200"/>
              <a:buChar char="○"/>
            </a:pPr>
            <a:r>
              <a:rPr lang="en"/>
              <a:t>Go to a given position &amp; orientation</a:t>
            </a:r>
            <a:endParaRPr/>
          </a:p>
          <a:p>
            <a:pPr indent="-304800" lvl="1" marL="914400" rtl="0" algn="l">
              <a:spcBef>
                <a:spcPts val="0"/>
              </a:spcBef>
              <a:spcAft>
                <a:spcPts val="0"/>
              </a:spcAft>
              <a:buSzPts val="1200"/>
              <a:buChar char="○"/>
            </a:pPr>
            <a:r>
              <a:rPr lang="en"/>
              <a:t>Configurable mask for axes</a:t>
            </a:r>
            <a:endParaRPr/>
          </a:p>
          <a:p>
            <a:pPr indent="-304800" lvl="1" marL="914400" rtl="0" algn="l">
              <a:spcBef>
                <a:spcPts val="0"/>
              </a:spcBef>
              <a:spcAft>
                <a:spcPts val="0"/>
              </a:spcAft>
              <a:buSzPts val="1200"/>
              <a:buChar char="○"/>
            </a:pPr>
            <a:r>
              <a:rPr lang="en"/>
              <a:t>Relative/absolute modes</a:t>
            </a:r>
            <a:endParaRPr/>
          </a:p>
          <a:p>
            <a:pPr indent="-317500" lvl="0" marL="457200" rtl="0" algn="l">
              <a:spcBef>
                <a:spcPts val="0"/>
              </a:spcBef>
              <a:spcAft>
                <a:spcPts val="0"/>
              </a:spcAft>
              <a:buSzPts val="1400"/>
              <a:buChar char="●"/>
            </a:pPr>
            <a:r>
              <a:rPr lang="en"/>
              <a:t>Move at Twist</a:t>
            </a:r>
            <a:endParaRPr/>
          </a:p>
          <a:p>
            <a:pPr indent="-304800" lvl="1" marL="914400" rtl="0" algn="l">
              <a:spcBef>
                <a:spcPts val="0"/>
              </a:spcBef>
              <a:spcAft>
                <a:spcPts val="0"/>
              </a:spcAft>
              <a:buSzPts val="1200"/>
              <a:buChar char="○"/>
            </a:pPr>
            <a:r>
              <a:rPr lang="en"/>
              <a:t>Translate at a given speed/spin</a:t>
            </a:r>
            <a:endParaRPr/>
          </a:p>
          <a:p>
            <a:pPr indent="-304800" lvl="1" marL="914400" rtl="0" algn="l">
              <a:spcBef>
                <a:spcPts val="0"/>
              </a:spcBef>
              <a:spcAft>
                <a:spcPts val="0"/>
              </a:spcAft>
              <a:buSzPts val="1200"/>
              <a:buChar char="○"/>
            </a:pPr>
            <a:r>
              <a:rPr lang="en"/>
              <a:t>Configurable mask for axes</a:t>
            </a:r>
            <a:endParaRPr/>
          </a:p>
          <a:p>
            <a:pPr indent="-304800" lvl="1" marL="914400" rtl="0" algn="l">
              <a:spcBef>
                <a:spcPts val="0"/>
              </a:spcBef>
              <a:spcAft>
                <a:spcPts val="0"/>
              </a:spcAft>
              <a:buSzPts val="1200"/>
              <a:buChar char="○"/>
            </a:pPr>
            <a:r>
              <a:rPr lang="en"/>
              <a:t>Relative/absolute modes</a:t>
            </a:r>
            <a:endParaRPr/>
          </a:p>
          <a:p>
            <a:pPr indent="-317500" lvl="0" marL="457200" rtl="0" algn="l">
              <a:spcBef>
                <a:spcPts val="0"/>
              </a:spcBef>
              <a:spcAft>
                <a:spcPts val="0"/>
              </a:spcAft>
              <a:buSzPts val="1400"/>
              <a:buChar char="●"/>
            </a:pPr>
            <a:r>
              <a:rPr lang="en"/>
              <a:t>Move to object</a:t>
            </a:r>
            <a:endParaRPr/>
          </a:p>
          <a:p>
            <a:pPr indent="-304800" lvl="1" marL="914400" rtl="0" algn="l">
              <a:spcBef>
                <a:spcPts val="0"/>
              </a:spcBef>
              <a:spcAft>
                <a:spcPts val="0"/>
              </a:spcAft>
              <a:buSzPts val="1200"/>
              <a:buChar char="○"/>
            </a:pPr>
            <a:r>
              <a:rPr lang="en"/>
              <a:t>Position relative to a given object</a:t>
            </a:r>
            <a:endParaRPr/>
          </a:p>
          <a:p>
            <a:pPr indent="-304800" lvl="1" marL="914400" rtl="0" algn="l">
              <a:spcBef>
                <a:spcPts val="0"/>
              </a:spcBef>
              <a:spcAft>
                <a:spcPts val="0"/>
              </a:spcAft>
              <a:buSzPts val="1200"/>
              <a:buChar char="○"/>
            </a:pPr>
            <a:r>
              <a:rPr lang="en"/>
              <a:t>Configurable mask, object class</a:t>
            </a:r>
            <a:endParaRPr/>
          </a:p>
          <a:p>
            <a:pPr indent="-304800" lvl="1" marL="914400" rtl="0" algn="l">
              <a:spcBef>
                <a:spcPts val="0"/>
              </a:spcBef>
              <a:spcAft>
                <a:spcPts val="0"/>
              </a:spcAft>
              <a:buSzPts val="1200"/>
              <a:buChar char="○"/>
            </a:pPr>
            <a:r>
              <a:rPr lang="en"/>
              <a:t>Relative to object orientation or no</a:t>
            </a:r>
            <a:endParaRPr/>
          </a:p>
          <a:p>
            <a:pPr indent="-317500" lvl="0" marL="457200" rtl="0" algn="l">
              <a:spcBef>
                <a:spcPts val="0"/>
              </a:spcBef>
              <a:spcAft>
                <a:spcPts val="0"/>
              </a:spcAft>
              <a:buSzPts val="1400"/>
              <a:buChar char="●"/>
            </a:pPr>
            <a:r>
              <a:rPr lang="en"/>
              <a:t>Set gripper angle</a:t>
            </a:r>
            <a:endParaRPr/>
          </a:p>
          <a:p>
            <a:pPr indent="-317500" lvl="0" marL="457200" rtl="0" algn="l">
              <a:spcBef>
                <a:spcPts val="0"/>
              </a:spcBef>
              <a:spcAft>
                <a:spcPts val="0"/>
              </a:spcAft>
              <a:buSzPts val="1400"/>
              <a:buChar char="●"/>
            </a:pPr>
            <a:r>
              <a:rPr lang="en"/>
              <a:t>Drop ball</a:t>
            </a:r>
            <a:endParaRPr/>
          </a:p>
          <a:p>
            <a:pPr indent="-304800" lvl="1" marL="914400" rtl="0" algn="l">
              <a:spcBef>
                <a:spcPts val="0"/>
              </a:spcBef>
              <a:spcAft>
                <a:spcPts val="0"/>
              </a:spcAft>
              <a:buSzPts val="1200"/>
              <a:buChar char="○"/>
            </a:pPr>
            <a:r>
              <a:rPr lang="en"/>
              <a:t>Selectable by index</a:t>
            </a:r>
            <a:endParaRPr/>
          </a:p>
          <a:p>
            <a:pPr indent="-317500" lvl="0" marL="457200" rtl="0" algn="l">
              <a:spcBef>
                <a:spcPts val="0"/>
              </a:spcBef>
              <a:spcAft>
                <a:spcPts val="0"/>
              </a:spcAft>
              <a:buSzPts val="1400"/>
              <a:buChar char="●"/>
            </a:pPr>
            <a:r>
              <a:rPr lang="en"/>
              <a:t>Fire torpedo</a:t>
            </a:r>
            <a:endParaRPr/>
          </a:p>
          <a:p>
            <a:pPr indent="-304800" lvl="1" marL="914400" rtl="0" algn="l">
              <a:spcBef>
                <a:spcPts val="0"/>
              </a:spcBef>
              <a:spcAft>
                <a:spcPts val="0"/>
              </a:spcAft>
              <a:buSzPts val="1200"/>
              <a:buChar char="○"/>
            </a:pPr>
            <a:r>
              <a:rPr lang="en"/>
              <a:t>Selectable by index</a:t>
            </a:r>
            <a:endParaRPr/>
          </a:p>
        </p:txBody>
      </p:sp>
      <p:sp>
        <p:nvSpPr>
          <p:cNvPr id="348" name="Google Shape;348;p52"/>
          <p:cNvSpPr txBox="1"/>
          <p:nvPr>
            <p:ph idx="2" type="body"/>
          </p:nvPr>
        </p:nvSpPr>
        <p:spPr>
          <a:xfrm>
            <a:off x="4832400" y="13048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Can see object?</a:t>
            </a:r>
            <a:endParaRPr/>
          </a:p>
          <a:p>
            <a:pPr indent="-304800" lvl="1" marL="914400" rtl="0" algn="l">
              <a:spcBef>
                <a:spcPts val="0"/>
              </a:spcBef>
              <a:spcAft>
                <a:spcPts val="0"/>
              </a:spcAft>
              <a:buSzPts val="1200"/>
              <a:buChar char="○"/>
            </a:pPr>
            <a:r>
              <a:rPr lang="en"/>
              <a:t>Reports if object is currently seen</a:t>
            </a:r>
            <a:endParaRPr/>
          </a:p>
          <a:p>
            <a:pPr indent="-304800" lvl="1" marL="914400" rtl="0" algn="l">
              <a:spcBef>
                <a:spcPts val="0"/>
              </a:spcBef>
              <a:spcAft>
                <a:spcPts val="0"/>
              </a:spcAft>
              <a:buSzPts val="1200"/>
              <a:buChar char="○"/>
            </a:pPr>
            <a:r>
              <a:rPr lang="en"/>
              <a:t>Configurable confidence threshold</a:t>
            </a:r>
            <a:endParaRPr/>
          </a:p>
          <a:p>
            <a:pPr indent="-317500" lvl="0" marL="457200" rtl="0" algn="l">
              <a:spcBef>
                <a:spcPts val="0"/>
              </a:spcBef>
              <a:spcAft>
                <a:spcPts val="0"/>
              </a:spcAft>
              <a:buSzPts val="1400"/>
              <a:buChar char="●"/>
            </a:pPr>
            <a:r>
              <a:rPr lang="en"/>
              <a:t>Have seen object?</a:t>
            </a:r>
            <a:endParaRPr/>
          </a:p>
          <a:p>
            <a:pPr indent="-304800" lvl="1" marL="914400" rtl="0" algn="l">
              <a:spcBef>
                <a:spcPts val="0"/>
              </a:spcBef>
              <a:spcAft>
                <a:spcPts val="0"/>
              </a:spcAft>
              <a:buSzPts val="1200"/>
              <a:buChar char="○"/>
            </a:pPr>
            <a:r>
              <a:rPr lang="en"/>
              <a:t>Reports if object has ever been seen</a:t>
            </a:r>
            <a:endParaRPr/>
          </a:p>
          <a:p>
            <a:pPr indent="-304800" lvl="1" marL="914400" rtl="0" algn="l">
              <a:spcBef>
                <a:spcPts val="0"/>
              </a:spcBef>
              <a:spcAft>
                <a:spcPts val="0"/>
              </a:spcAft>
              <a:buSzPts val="1200"/>
              <a:buChar char="○"/>
            </a:pPr>
            <a:r>
              <a:rPr lang="en"/>
              <a:t>Configurable confidence threshold</a:t>
            </a:r>
            <a:endParaRPr/>
          </a:p>
          <a:p>
            <a:pPr indent="-317500" lvl="0" marL="457200" rtl="0" algn="l">
              <a:spcBef>
                <a:spcPts val="0"/>
              </a:spcBef>
              <a:spcAft>
                <a:spcPts val="0"/>
              </a:spcAft>
              <a:buSzPts val="1400"/>
              <a:buChar char="●"/>
            </a:pPr>
            <a:r>
              <a:rPr lang="en"/>
              <a:t>Have remaining markers?</a:t>
            </a:r>
            <a:endParaRPr/>
          </a:p>
          <a:p>
            <a:pPr indent="-304800" lvl="1" marL="914400" rtl="0" algn="l">
              <a:spcBef>
                <a:spcPts val="0"/>
              </a:spcBef>
              <a:spcAft>
                <a:spcPts val="0"/>
              </a:spcAft>
              <a:buSzPts val="1200"/>
              <a:buChar char="○"/>
            </a:pPr>
            <a:r>
              <a:rPr lang="en"/>
              <a:t>Reports if more than N markers remain</a:t>
            </a:r>
            <a:endParaRPr/>
          </a:p>
          <a:p>
            <a:pPr indent="-304800" lvl="1" marL="914400" rtl="0" algn="l">
              <a:spcBef>
                <a:spcPts val="0"/>
              </a:spcBef>
              <a:spcAft>
                <a:spcPts val="0"/>
              </a:spcAft>
              <a:buSzPts val="1200"/>
              <a:buChar char="○"/>
            </a:pPr>
            <a:r>
              <a:rPr lang="en"/>
              <a:t>Configurable threshold</a:t>
            </a:r>
            <a:endParaRPr/>
          </a:p>
          <a:p>
            <a:pPr indent="-317500" lvl="0" marL="457200" rtl="0" algn="l">
              <a:spcBef>
                <a:spcPts val="0"/>
              </a:spcBef>
              <a:spcAft>
                <a:spcPts val="0"/>
              </a:spcAft>
              <a:buSzPts val="1400"/>
              <a:buChar char="●"/>
            </a:pPr>
            <a:r>
              <a:rPr lang="en"/>
              <a:t>Have remaining torpedoes?</a:t>
            </a:r>
            <a:endParaRPr/>
          </a:p>
          <a:p>
            <a:pPr indent="-304800" lvl="1" marL="914400" rtl="0" algn="l">
              <a:spcBef>
                <a:spcPts val="0"/>
              </a:spcBef>
              <a:spcAft>
                <a:spcPts val="0"/>
              </a:spcAft>
              <a:buSzPts val="1200"/>
              <a:buChar char="○"/>
            </a:pPr>
            <a:r>
              <a:rPr lang="en"/>
              <a:t>Reports if more than N torpedoes remain</a:t>
            </a:r>
            <a:endParaRPr/>
          </a:p>
          <a:p>
            <a:pPr indent="-304800" lvl="1" marL="914400" rtl="0" algn="l">
              <a:spcBef>
                <a:spcPts val="0"/>
              </a:spcBef>
              <a:spcAft>
                <a:spcPts val="0"/>
              </a:spcAft>
              <a:buSzPts val="1200"/>
              <a:buChar char="○"/>
            </a:pPr>
            <a:r>
              <a:rPr lang="en"/>
              <a:t>Configurable threshold</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3"/>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Behavior Trees - Gate Task</a:t>
            </a:r>
            <a:endParaRPr/>
          </a:p>
        </p:txBody>
      </p:sp>
      <p:sp>
        <p:nvSpPr>
          <p:cNvPr id="354" name="Google Shape;354;p5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AutoNum type="arabicPeriod"/>
            </a:pPr>
            <a:r>
              <a:rPr lang="en"/>
              <a:t>Dive 0.5 meters</a:t>
            </a:r>
            <a:endParaRPr/>
          </a:p>
          <a:p>
            <a:pPr indent="-304800" lvl="0" marL="457200" rtl="0" algn="l">
              <a:spcBef>
                <a:spcPts val="0"/>
              </a:spcBef>
              <a:spcAft>
                <a:spcPts val="0"/>
              </a:spcAft>
              <a:buSzPts val="1200"/>
              <a:buAutoNum type="arabicPeriod"/>
            </a:pPr>
            <a:r>
              <a:rPr lang="en"/>
              <a:t>Can we see the gate?</a:t>
            </a:r>
            <a:endParaRPr/>
          </a:p>
          <a:p>
            <a:pPr indent="-304800" lvl="0" marL="457200" rtl="0" algn="l">
              <a:spcBef>
                <a:spcPts val="0"/>
              </a:spcBef>
              <a:spcAft>
                <a:spcPts val="0"/>
              </a:spcAft>
              <a:buSzPts val="1200"/>
              <a:buAutoNum type="arabicPeriod"/>
            </a:pPr>
            <a:r>
              <a:rPr lang="en"/>
              <a:t>If no, turn right until we do</a:t>
            </a:r>
            <a:endParaRPr/>
          </a:p>
          <a:p>
            <a:pPr indent="-304800" lvl="0" marL="457200" rtl="0" algn="l">
              <a:spcBef>
                <a:spcPts val="0"/>
              </a:spcBef>
              <a:spcAft>
                <a:spcPts val="0"/>
              </a:spcAft>
              <a:buSzPts val="1200"/>
              <a:buAutoNum type="arabicPeriod"/>
            </a:pPr>
            <a:r>
              <a:rPr lang="en"/>
              <a:t>Look directly at the gate</a:t>
            </a:r>
            <a:endParaRPr/>
          </a:p>
          <a:p>
            <a:pPr indent="-304800" lvl="0" marL="457200" rtl="0" algn="l">
              <a:spcBef>
                <a:spcPts val="0"/>
              </a:spcBef>
              <a:spcAft>
                <a:spcPts val="0"/>
              </a:spcAft>
              <a:buSzPts val="1200"/>
              <a:buAutoNum type="arabicPeriod"/>
            </a:pPr>
            <a:r>
              <a:rPr lang="en"/>
              <a:t>Move forwards until we can see the gate posters</a:t>
            </a:r>
            <a:endParaRPr/>
          </a:p>
          <a:p>
            <a:pPr indent="-304800" lvl="0" marL="457200" rtl="0" algn="l">
              <a:spcBef>
                <a:spcPts val="0"/>
              </a:spcBef>
              <a:spcAft>
                <a:spcPts val="0"/>
              </a:spcAft>
              <a:buSzPts val="1200"/>
              <a:buAutoNum type="arabicPeriod"/>
            </a:pPr>
            <a:r>
              <a:rPr lang="en"/>
              <a:t>Position 1 meter in front of the gate poster and 0.5 meters below to avoid gate poster</a:t>
            </a:r>
            <a:endParaRPr/>
          </a:p>
          <a:p>
            <a:pPr indent="-304800" lvl="0" marL="457200" rtl="0" algn="l">
              <a:spcBef>
                <a:spcPts val="0"/>
              </a:spcBef>
              <a:spcAft>
                <a:spcPts val="0"/>
              </a:spcAft>
              <a:buSzPts val="1200"/>
              <a:buAutoNum type="arabicPeriod"/>
            </a:pPr>
            <a:r>
              <a:rPr lang="en"/>
              <a:t>Spin 2 times</a:t>
            </a:r>
            <a:endParaRPr/>
          </a:p>
          <a:p>
            <a:pPr indent="-304800" lvl="0" marL="457200" rtl="0" algn="l">
              <a:spcBef>
                <a:spcPts val="0"/>
              </a:spcBef>
              <a:spcAft>
                <a:spcPts val="0"/>
              </a:spcAft>
              <a:buSzPts val="1200"/>
              <a:buAutoNum type="arabicPeriod"/>
            </a:pPr>
            <a:r>
              <a:rPr lang="en"/>
              <a:t>Move through the gate</a:t>
            </a:r>
            <a:endParaRPr/>
          </a:p>
        </p:txBody>
      </p:sp>
      <p:pic>
        <p:nvPicPr>
          <p:cNvPr id="355" name="Google Shape;355;p53"/>
          <p:cNvPicPr preferRelativeResize="0"/>
          <p:nvPr/>
        </p:nvPicPr>
        <p:blipFill>
          <a:blip r:embed="rId3">
            <a:alphaModFix/>
          </a:blip>
          <a:stretch>
            <a:fillRect/>
          </a:stretch>
        </p:blipFill>
        <p:spPr>
          <a:xfrm>
            <a:off x="3257525" y="1401513"/>
            <a:ext cx="5719501" cy="3155587"/>
          </a:xfrm>
          <a:prstGeom prst="rect">
            <a:avLst/>
          </a:prstGeom>
          <a:noFill/>
          <a:ln cap="flat" cmpd="sng" w="19050">
            <a:solidFill>
              <a:schemeClr val="lt1"/>
            </a:solidFill>
            <a:prstDash val="solid"/>
            <a:round/>
            <a:headEnd len="sm" w="sm" type="none"/>
            <a:tailEnd len="sm" w="sm" type="none"/>
          </a:ln>
        </p:spPr>
      </p:pic>
      <p:sp>
        <p:nvSpPr>
          <p:cNvPr id="356" name="Google Shape;356;p5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4"/>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Behavior Trees - Buoy Task</a:t>
            </a:r>
            <a:endParaRPr/>
          </a:p>
        </p:txBody>
      </p:sp>
      <p:sp>
        <p:nvSpPr>
          <p:cNvPr id="362" name="Google Shape;362;p54"/>
          <p:cNvSpPr txBox="1"/>
          <p:nvPr>
            <p:ph idx="1" type="body"/>
          </p:nvPr>
        </p:nvSpPr>
        <p:spPr>
          <a:xfrm>
            <a:off x="311700" y="1389600"/>
            <a:ext cx="37956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AutoNum type="arabicPeriod"/>
            </a:pPr>
            <a:r>
              <a:rPr lang="en"/>
              <a:t>Dive 0.5 meters</a:t>
            </a:r>
            <a:endParaRPr/>
          </a:p>
          <a:p>
            <a:pPr indent="-304800" lvl="0" marL="457200" rtl="0" algn="l">
              <a:spcBef>
                <a:spcPts val="0"/>
              </a:spcBef>
              <a:spcAft>
                <a:spcPts val="0"/>
              </a:spcAft>
              <a:buSzPts val="1200"/>
              <a:buAutoNum type="arabicPeriod"/>
            </a:pPr>
            <a:r>
              <a:rPr lang="en"/>
              <a:t>Can we see the symbol [Hard-Coded]?</a:t>
            </a:r>
            <a:endParaRPr/>
          </a:p>
          <a:p>
            <a:pPr indent="-304800" lvl="1" marL="914400" rtl="0" algn="l">
              <a:spcBef>
                <a:spcPts val="0"/>
              </a:spcBef>
              <a:spcAft>
                <a:spcPts val="0"/>
              </a:spcAft>
              <a:buSzPts val="1200"/>
              <a:buAutoNum type="alphaLcPeriod"/>
            </a:pPr>
            <a:r>
              <a:rPr lang="en"/>
              <a:t>(Should always be yes)</a:t>
            </a:r>
            <a:endParaRPr/>
          </a:p>
          <a:p>
            <a:pPr indent="-304800" lvl="0" marL="457200" rtl="0" algn="l">
              <a:spcBef>
                <a:spcPts val="0"/>
              </a:spcBef>
              <a:spcAft>
                <a:spcPts val="0"/>
              </a:spcAft>
              <a:buSzPts val="1200"/>
              <a:buAutoNum type="arabicPeriod"/>
            </a:pPr>
            <a:r>
              <a:rPr lang="en"/>
              <a:t>Look directly at the symbol</a:t>
            </a:r>
            <a:endParaRPr/>
          </a:p>
          <a:p>
            <a:pPr indent="-304800" lvl="0" marL="457200" rtl="0" algn="l">
              <a:spcBef>
                <a:spcPts val="0"/>
              </a:spcBef>
              <a:spcAft>
                <a:spcPts val="0"/>
              </a:spcAft>
              <a:buSzPts val="1200"/>
              <a:buAutoNum type="arabicPeriod"/>
            </a:pPr>
            <a:r>
              <a:rPr lang="en"/>
              <a:t>Move forwards until we can see the symbol</a:t>
            </a:r>
            <a:endParaRPr/>
          </a:p>
          <a:p>
            <a:pPr indent="-304800" lvl="0" marL="457200" rtl="0" algn="l">
              <a:spcBef>
                <a:spcPts val="0"/>
              </a:spcBef>
              <a:spcAft>
                <a:spcPts val="0"/>
              </a:spcAft>
              <a:buSzPts val="1200"/>
              <a:buAutoNum type="arabicPeriod"/>
            </a:pPr>
            <a:r>
              <a:rPr lang="en"/>
              <a:t>Move towards symbol till it’s touched </a:t>
            </a:r>
            <a:endParaRPr/>
          </a:p>
          <a:p>
            <a:pPr indent="-304800" lvl="1" marL="914400" rtl="0" algn="l">
              <a:spcBef>
                <a:spcPts val="0"/>
              </a:spcBef>
              <a:spcAft>
                <a:spcPts val="0"/>
              </a:spcAft>
              <a:buSzPts val="1200"/>
              <a:buAutoNum type="alphaLcPeriod"/>
            </a:pPr>
            <a:r>
              <a:rPr lang="en"/>
              <a:t>(2 meters for ensuring it does)</a:t>
            </a:r>
            <a:endParaRPr/>
          </a:p>
        </p:txBody>
      </p:sp>
      <p:sp>
        <p:nvSpPr>
          <p:cNvPr id="363" name="Google Shape;363;p5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364" name="Google Shape;364;p54"/>
          <p:cNvPicPr preferRelativeResize="0"/>
          <p:nvPr/>
        </p:nvPicPr>
        <p:blipFill>
          <a:blip r:embed="rId3">
            <a:alphaModFix/>
          </a:blip>
          <a:stretch>
            <a:fillRect/>
          </a:stretch>
        </p:blipFill>
        <p:spPr>
          <a:xfrm>
            <a:off x="4391374" y="1195402"/>
            <a:ext cx="3385676" cy="3373600"/>
          </a:xfrm>
          <a:prstGeom prst="rect">
            <a:avLst/>
          </a:prstGeom>
          <a:noFill/>
          <a:ln cap="flat" cmpd="sng" w="19050">
            <a:solidFill>
              <a:schemeClr val="lt1"/>
            </a:solidFill>
            <a:prstDash val="solid"/>
            <a:round/>
            <a:headEnd len="sm" w="sm" type="none"/>
            <a:tailEnd len="sm" w="sm" type="none"/>
          </a:ln>
        </p:spPr>
      </p:pic>
      <p:sp>
        <p:nvSpPr>
          <p:cNvPr id="365" name="Google Shape;365;p54"/>
          <p:cNvSpPr txBox="1"/>
          <p:nvPr/>
        </p:nvSpPr>
        <p:spPr>
          <a:xfrm>
            <a:off x="4763200" y="2733000"/>
            <a:ext cx="3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1</a:t>
            </a:r>
            <a:endParaRPr sz="2000">
              <a:solidFill>
                <a:schemeClr val="lt1"/>
              </a:solidFill>
              <a:latin typeface="Ubuntu"/>
              <a:ea typeface="Ubuntu"/>
              <a:cs typeface="Ubuntu"/>
              <a:sym typeface="Ubuntu"/>
            </a:endParaRPr>
          </a:p>
        </p:txBody>
      </p:sp>
      <p:sp>
        <p:nvSpPr>
          <p:cNvPr id="366" name="Google Shape;366;p54"/>
          <p:cNvSpPr txBox="1"/>
          <p:nvPr/>
        </p:nvSpPr>
        <p:spPr>
          <a:xfrm>
            <a:off x="5305400" y="2733000"/>
            <a:ext cx="3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2</a:t>
            </a:r>
            <a:endParaRPr sz="2000">
              <a:solidFill>
                <a:schemeClr val="lt1"/>
              </a:solidFill>
              <a:latin typeface="Ubuntu"/>
              <a:ea typeface="Ubuntu"/>
              <a:cs typeface="Ubuntu"/>
              <a:sym typeface="Ubuntu"/>
            </a:endParaRPr>
          </a:p>
        </p:txBody>
      </p:sp>
      <p:sp>
        <p:nvSpPr>
          <p:cNvPr id="367" name="Google Shape;367;p54"/>
          <p:cNvSpPr txBox="1"/>
          <p:nvPr/>
        </p:nvSpPr>
        <p:spPr>
          <a:xfrm>
            <a:off x="5652700" y="2871125"/>
            <a:ext cx="3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3</a:t>
            </a:r>
            <a:endParaRPr sz="2000">
              <a:solidFill>
                <a:schemeClr val="lt1"/>
              </a:solidFill>
              <a:latin typeface="Ubuntu"/>
              <a:ea typeface="Ubuntu"/>
              <a:cs typeface="Ubuntu"/>
              <a:sym typeface="Ubuntu"/>
            </a:endParaRPr>
          </a:p>
        </p:txBody>
      </p:sp>
      <p:sp>
        <p:nvSpPr>
          <p:cNvPr id="368" name="Google Shape;368;p54"/>
          <p:cNvSpPr txBox="1"/>
          <p:nvPr/>
        </p:nvSpPr>
        <p:spPr>
          <a:xfrm>
            <a:off x="6418325" y="2325450"/>
            <a:ext cx="3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4</a:t>
            </a:r>
            <a:endParaRPr sz="2000">
              <a:solidFill>
                <a:schemeClr val="lt1"/>
              </a:solidFill>
              <a:latin typeface="Ubuntu"/>
              <a:ea typeface="Ubuntu"/>
              <a:cs typeface="Ubuntu"/>
              <a:sym typeface="Ubuntu"/>
            </a:endParaRPr>
          </a:p>
        </p:txBody>
      </p:sp>
      <p:sp>
        <p:nvSpPr>
          <p:cNvPr id="369" name="Google Shape;369;p54"/>
          <p:cNvSpPr txBox="1"/>
          <p:nvPr/>
        </p:nvSpPr>
        <p:spPr>
          <a:xfrm>
            <a:off x="7326575" y="2871125"/>
            <a:ext cx="3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5</a:t>
            </a:r>
            <a:endParaRPr sz="2000">
              <a:solidFill>
                <a:schemeClr val="lt1"/>
              </a:solidFill>
              <a:latin typeface="Ubuntu"/>
              <a:ea typeface="Ubuntu"/>
              <a:cs typeface="Ubuntu"/>
              <a:sym typeface="Ubuntu"/>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Year’s Lessons Learned</a:t>
            </a:r>
            <a:endParaRPr/>
          </a:p>
        </p:txBody>
      </p:sp>
      <p:sp>
        <p:nvSpPr>
          <p:cNvPr id="375" name="Google Shape;375;p5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Write as little code as possible</a:t>
            </a:r>
            <a:endParaRPr/>
          </a:p>
          <a:p>
            <a:pPr indent="-355600" lvl="0" marL="457200" rtl="0" algn="l">
              <a:spcBef>
                <a:spcPts val="0"/>
              </a:spcBef>
              <a:spcAft>
                <a:spcPts val="0"/>
              </a:spcAft>
              <a:buSzPts val="2000"/>
              <a:buChar char="●"/>
            </a:pPr>
            <a:r>
              <a:rPr lang="en"/>
              <a:t>Create complexity within trees, not nodes</a:t>
            </a:r>
            <a:endParaRPr/>
          </a:p>
          <a:p>
            <a:pPr indent="-355600" lvl="0" marL="457200" rtl="0" algn="l">
              <a:spcBef>
                <a:spcPts val="0"/>
              </a:spcBef>
              <a:spcAft>
                <a:spcPts val="0"/>
              </a:spcAft>
              <a:buSzPts val="2000"/>
              <a:buChar char="●"/>
            </a:pPr>
            <a:r>
              <a:rPr lang="en"/>
              <a:t>Full system testing is </a:t>
            </a:r>
            <a:r>
              <a:rPr b="1" lang="en"/>
              <a:t>vital</a:t>
            </a:r>
            <a:r>
              <a:rPr lang="en"/>
              <a:t>, complete with arm/disarm actions</a:t>
            </a:r>
            <a:endParaRPr/>
          </a:p>
          <a:p>
            <a:pPr indent="-355600" lvl="0" marL="457200" rtl="0" algn="l">
              <a:spcBef>
                <a:spcPts val="0"/>
              </a:spcBef>
              <a:spcAft>
                <a:spcPts val="0"/>
              </a:spcAft>
              <a:buSzPts val="2000"/>
              <a:buChar char="●"/>
            </a:pPr>
            <a:r>
              <a:rPr lang="en"/>
              <a:t>Full system testing is </a:t>
            </a:r>
            <a:r>
              <a:rPr b="1" lang="en"/>
              <a:t>difficult</a:t>
            </a:r>
            <a:r>
              <a:rPr lang="en"/>
              <a:t> and requires a pool</a:t>
            </a:r>
            <a:endParaRPr/>
          </a:p>
          <a:p>
            <a:pPr indent="-317500" lvl="1" marL="914400" rtl="0" algn="l">
              <a:spcBef>
                <a:spcPts val="0"/>
              </a:spcBef>
              <a:spcAft>
                <a:spcPts val="0"/>
              </a:spcAft>
              <a:buSzPts val="1400"/>
              <a:buChar char="○"/>
            </a:pPr>
            <a:r>
              <a:rPr lang="en"/>
              <a:t>We will also be making a simplified simulator for testing autonomous functions only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Test Fixtures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Test Fixtures</a:t>
            </a:r>
            <a:endParaRPr>
              <a:solidFill>
                <a:srgbClr val="FFD966"/>
              </a:solidFill>
              <a:latin typeface="Comfortaa SemiBold"/>
              <a:ea typeface="Comfortaa SemiBold"/>
              <a:cs typeface="Comfortaa SemiBold"/>
              <a:sym typeface="Comfortaa SemiBold"/>
            </a:endParaRPr>
          </a:p>
        </p:txBody>
      </p:sp>
      <p:sp>
        <p:nvSpPr>
          <p:cNvPr id="386" name="Google Shape;386;p57"/>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-Established a connection with EE</a:t>
            </a:r>
            <a:endParaRPr/>
          </a:p>
          <a:p>
            <a:pPr indent="0" lvl="0" marL="0" rtl="0" algn="l">
              <a:spcBef>
                <a:spcPts val="1200"/>
              </a:spcBef>
              <a:spcAft>
                <a:spcPts val="0"/>
              </a:spcAft>
              <a:buNone/>
            </a:pPr>
            <a:r>
              <a:rPr lang="en"/>
              <a:t>-Set Goals with EE</a:t>
            </a:r>
            <a:endParaRPr/>
          </a:p>
          <a:p>
            <a:pPr indent="0" lvl="0" marL="0" rtl="0" algn="l">
              <a:spcBef>
                <a:spcPts val="1200"/>
              </a:spcBef>
              <a:spcAft>
                <a:spcPts val="0"/>
              </a:spcAft>
              <a:buNone/>
            </a:pPr>
            <a:r>
              <a:rPr lang="en"/>
              <a:t>-Established a Library were going to use for testing </a:t>
            </a:r>
            <a:r>
              <a:rPr lang="en"/>
              <a:t>fixtures</a:t>
            </a:r>
            <a:endParaRPr/>
          </a:p>
          <a:p>
            <a:pPr indent="0" lvl="0" marL="0" rtl="0" algn="l">
              <a:spcBef>
                <a:spcPts val="1200"/>
              </a:spcBef>
              <a:spcAft>
                <a:spcPts val="0"/>
              </a:spcAft>
              <a:buNone/>
            </a:pPr>
            <a:r>
              <a:rPr lang="en"/>
              <a:t>-Settled with what hardware were going to be using for testing fixture</a:t>
            </a:r>
            <a:endParaRPr/>
          </a:p>
          <a:p>
            <a:pPr indent="0" lvl="0" marL="0" rtl="0" algn="l">
              <a:spcBef>
                <a:spcPts val="1200"/>
              </a:spcBef>
              <a:spcAft>
                <a:spcPts val="1200"/>
              </a:spcAft>
              <a:buNone/>
            </a:pPr>
            <a:r>
              <a:rPr lang="en"/>
              <a:t>-Researched on how we would approach and complete goals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p:txBody>
      </p:sp>
      <p:sp>
        <p:nvSpPr>
          <p:cNvPr id="392" name="Google Shape;392;p5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A few goals we set with EE were</a:t>
            </a:r>
            <a:endParaRPr b="1" u="sng"/>
          </a:p>
          <a:p>
            <a:pPr indent="-355600" lvl="0" marL="457200" rtl="0" algn="l">
              <a:spcBef>
                <a:spcPts val="1200"/>
              </a:spcBef>
              <a:spcAft>
                <a:spcPts val="0"/>
              </a:spcAft>
              <a:buSzPts val="2000"/>
              <a:buChar char="●"/>
            </a:pPr>
            <a:r>
              <a:rPr lang="en"/>
              <a:t>Implementing led status indicators to visually have the status of robot</a:t>
            </a:r>
            <a:endParaRPr/>
          </a:p>
          <a:p>
            <a:pPr indent="-355600" lvl="0" marL="457200" rtl="0" algn="l">
              <a:spcBef>
                <a:spcPts val="0"/>
              </a:spcBef>
              <a:spcAft>
                <a:spcPts val="0"/>
              </a:spcAft>
              <a:buSzPts val="2000"/>
              <a:buChar char="●"/>
            </a:pPr>
            <a:r>
              <a:rPr lang="en"/>
              <a:t>Have arduino and micro ros work together(we</a:t>
            </a:r>
            <a:r>
              <a:rPr lang="en"/>
              <a:t>'ve achieved this by using Rosserial </a:t>
            </a:r>
            <a:r>
              <a:rPr lang="en"/>
              <a:t>)</a:t>
            </a:r>
            <a:endParaRPr/>
          </a:p>
          <a:p>
            <a:pPr indent="-355600" lvl="0" marL="457200" rtl="0" algn="l">
              <a:spcBef>
                <a:spcPts val="0"/>
              </a:spcBef>
              <a:spcAft>
                <a:spcPts val="0"/>
              </a:spcAft>
              <a:buSzPts val="2000"/>
              <a:buChar char="●"/>
            </a:pPr>
            <a:r>
              <a:rPr lang="en"/>
              <a:t>Build a test fixture to test components for ee team parts like torpedo</a:t>
            </a:r>
            <a:endParaRPr/>
          </a:p>
          <a:p>
            <a:pPr indent="0" lvl="0" marL="457200" rtl="0" algn="l">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a:p>
            <a:pPr indent="0" lvl="0" marL="0" rtl="0" algn="l">
              <a:spcBef>
                <a:spcPts val="0"/>
              </a:spcBef>
              <a:spcAft>
                <a:spcPts val="0"/>
              </a:spcAft>
              <a:buNone/>
            </a:pPr>
            <a:r>
              <a:t/>
            </a:r>
            <a:endParaRPr/>
          </a:p>
        </p:txBody>
      </p:sp>
      <p:sp>
        <p:nvSpPr>
          <p:cNvPr id="398" name="Google Shape;398;p59"/>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Library </a:t>
            </a:r>
            <a:r>
              <a:rPr b="1" lang="en" u="sng"/>
              <a:t>we've</a:t>
            </a:r>
            <a:r>
              <a:rPr b="1" lang="en" u="sng"/>
              <a:t> been using to accomplish this:</a:t>
            </a:r>
            <a:endParaRPr b="1" u="sng"/>
          </a:p>
          <a:p>
            <a:pPr indent="0" lvl="0" marL="0" rtl="0" algn="l">
              <a:spcBef>
                <a:spcPts val="1200"/>
              </a:spcBef>
              <a:spcAft>
                <a:spcPts val="0"/>
              </a:spcAft>
              <a:buNone/>
            </a:pPr>
            <a:r>
              <a:rPr b="1" lang="en"/>
              <a:t>Micro ROS</a:t>
            </a:r>
            <a:endParaRPr b="1"/>
          </a:p>
          <a:p>
            <a:pPr indent="0" lvl="0" marL="0" rtl="0" algn="l">
              <a:spcBef>
                <a:spcPts val="1200"/>
              </a:spcBef>
              <a:spcAft>
                <a:spcPts val="0"/>
              </a:spcAft>
              <a:buNone/>
            </a:pPr>
            <a:r>
              <a:rPr b="1" lang="en" u="sng"/>
              <a:t>What is Micro ROS?</a:t>
            </a:r>
            <a:endParaRPr b="1" u="sng"/>
          </a:p>
          <a:p>
            <a:pPr indent="-355600" lvl="0" marL="457200" rtl="0" algn="l">
              <a:spcBef>
                <a:spcPts val="1200"/>
              </a:spcBef>
              <a:spcAft>
                <a:spcPts val="0"/>
              </a:spcAft>
              <a:buSzPts val="2000"/>
              <a:buChar char="●"/>
            </a:pPr>
            <a:r>
              <a:rPr lang="en"/>
              <a:t>micro-ROS is a set of software libraries that allow robotic applications to be deployed on microcontrollers with limited computational resources</a:t>
            </a:r>
            <a:endParaRPr/>
          </a:p>
        </p:txBody>
      </p:sp>
      <p:pic>
        <p:nvPicPr>
          <p:cNvPr id="399" name="Google Shape;399;p59"/>
          <p:cNvPicPr preferRelativeResize="0"/>
          <p:nvPr/>
        </p:nvPicPr>
        <p:blipFill>
          <a:blip r:embed="rId3">
            <a:alphaModFix/>
          </a:blip>
          <a:stretch>
            <a:fillRect/>
          </a:stretch>
        </p:blipFill>
        <p:spPr>
          <a:xfrm>
            <a:off x="4104250" y="3762247"/>
            <a:ext cx="4083229" cy="1381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a:p>
            <a:pPr indent="0" lvl="0" marL="0" rtl="0" algn="l">
              <a:spcBef>
                <a:spcPts val="0"/>
              </a:spcBef>
              <a:spcAft>
                <a:spcPts val="0"/>
              </a:spcAft>
              <a:buNone/>
            </a:pPr>
            <a:r>
              <a:t/>
            </a:r>
            <a:endParaRPr/>
          </a:p>
        </p:txBody>
      </p:sp>
      <p:sp>
        <p:nvSpPr>
          <p:cNvPr id="405" name="Google Shape;405;p60"/>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What hardware is being used to accomplish this?</a:t>
            </a:r>
            <a:endParaRPr b="1" u="sng"/>
          </a:p>
          <a:p>
            <a:pPr indent="0" lvl="0" marL="0" rtl="0" algn="l">
              <a:spcBef>
                <a:spcPts val="1200"/>
              </a:spcBef>
              <a:spcAft>
                <a:spcPts val="0"/>
              </a:spcAft>
              <a:buNone/>
            </a:pPr>
            <a:r>
              <a:rPr b="1" lang="en"/>
              <a:t>Raspberry Pi Pico</a:t>
            </a:r>
            <a:endParaRPr b="1"/>
          </a:p>
          <a:p>
            <a:pPr indent="0" lvl="0" marL="0" rtl="0" algn="l">
              <a:spcBef>
                <a:spcPts val="1200"/>
              </a:spcBef>
              <a:spcAft>
                <a:spcPts val="0"/>
              </a:spcAft>
              <a:buNone/>
            </a:pPr>
            <a:r>
              <a:rPr b="1" lang="en" u="sng"/>
              <a:t>Why?</a:t>
            </a:r>
            <a:endParaRPr b="1" u="sng"/>
          </a:p>
          <a:p>
            <a:pPr indent="-355600" lvl="0" marL="457200" rtl="0" algn="l">
              <a:spcBef>
                <a:spcPts val="1200"/>
              </a:spcBef>
              <a:spcAft>
                <a:spcPts val="0"/>
              </a:spcAft>
              <a:buSzPts val="2000"/>
              <a:buChar char="●"/>
            </a:pPr>
            <a:r>
              <a:rPr lang="en"/>
              <a:t>Low-cost microcontroller with wireless capabilities</a:t>
            </a:r>
            <a:endParaRPr/>
          </a:p>
          <a:p>
            <a:pPr indent="-355600" lvl="0" marL="457200" rtl="0" algn="l">
              <a:spcBef>
                <a:spcPts val="0"/>
              </a:spcBef>
              <a:spcAft>
                <a:spcPts val="0"/>
              </a:spcAft>
              <a:buSzPts val="2000"/>
              <a:buChar char="●"/>
            </a:pPr>
            <a:r>
              <a:rPr lang="en"/>
              <a:t>Takes heavyweight computation</a:t>
            </a:r>
            <a:endParaRPr/>
          </a:p>
          <a:p>
            <a:pPr indent="-355600" lvl="0" marL="457200" rtl="0" algn="l">
              <a:spcBef>
                <a:spcPts val="0"/>
              </a:spcBef>
              <a:spcAft>
                <a:spcPts val="0"/>
              </a:spcAft>
              <a:buSzPts val="2000"/>
              <a:buChar char="●"/>
            </a:pPr>
            <a:r>
              <a:rPr lang="en"/>
              <a:t>Low Latency</a:t>
            </a:r>
            <a:endParaRPr/>
          </a:p>
          <a:p>
            <a:pPr indent="-355600" lvl="0" marL="457200" rtl="0" algn="l">
              <a:spcBef>
                <a:spcPts val="0"/>
              </a:spcBef>
              <a:spcAft>
                <a:spcPts val="0"/>
              </a:spcAft>
              <a:buSzPts val="2000"/>
              <a:buChar char="●"/>
            </a:pPr>
            <a:r>
              <a:rPr lang="en"/>
              <a:t>Energy efficient </a:t>
            </a:r>
            <a:endParaRPr/>
          </a:p>
        </p:txBody>
      </p:sp>
      <p:pic>
        <p:nvPicPr>
          <p:cNvPr id="406" name="Google Shape;406;p60"/>
          <p:cNvPicPr preferRelativeResize="0"/>
          <p:nvPr/>
        </p:nvPicPr>
        <p:blipFill>
          <a:blip r:embed="rId3">
            <a:alphaModFix/>
          </a:blip>
          <a:stretch>
            <a:fillRect/>
          </a:stretch>
        </p:blipFill>
        <p:spPr>
          <a:xfrm>
            <a:off x="6447672" y="552000"/>
            <a:ext cx="2834324" cy="18673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Simulation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Competition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417" name="Google Shape;417;p62"/>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Job: Our task is to develop a simulation of our submarine that will provide us with an estimate or idea of how our submarine would perform in a real-life environment.</a:t>
            </a:r>
            <a:endParaRPr/>
          </a:p>
          <a:p>
            <a:pPr indent="0" lvl="0" marL="0" rtl="0" algn="l">
              <a:spcBef>
                <a:spcPts val="1200"/>
              </a:spcBef>
              <a:spcAft>
                <a:spcPts val="0"/>
              </a:spcAft>
              <a:buNone/>
            </a:pPr>
            <a:r>
              <a:rPr lang="en" u="sng"/>
              <a:t>Goals </a:t>
            </a:r>
            <a:endParaRPr u="sng"/>
          </a:p>
          <a:p>
            <a:pPr indent="-355600" lvl="0" marL="457200" rtl="0" algn="l">
              <a:spcBef>
                <a:spcPts val="1200"/>
              </a:spcBef>
              <a:spcAft>
                <a:spcPts val="0"/>
              </a:spcAft>
              <a:buSzPts val="2000"/>
              <a:buChar char="●"/>
            </a:pPr>
            <a:r>
              <a:rPr lang="en"/>
              <a:t>Continue development of our world</a:t>
            </a:r>
            <a:endParaRPr/>
          </a:p>
          <a:p>
            <a:pPr indent="-355600" lvl="0" marL="457200" rtl="0" algn="l">
              <a:spcBef>
                <a:spcPts val="0"/>
              </a:spcBef>
              <a:spcAft>
                <a:spcPts val="0"/>
              </a:spcAft>
              <a:buSzPts val="2000"/>
              <a:buChar char="●"/>
            </a:pPr>
            <a:r>
              <a:rPr lang="en"/>
              <a:t>Make system autonomous</a:t>
            </a:r>
            <a:endParaRPr/>
          </a:p>
          <a:p>
            <a:pPr indent="-355600" lvl="0" marL="457200" rtl="0" algn="l">
              <a:spcBef>
                <a:spcPts val="0"/>
              </a:spcBef>
              <a:spcAft>
                <a:spcPts val="0"/>
              </a:spcAft>
              <a:buSzPts val="2000"/>
              <a:buChar char="●"/>
            </a:pPr>
            <a:r>
              <a:rPr lang="en"/>
              <a:t>Create models based on submarines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423" name="Google Shape;423;p63"/>
          <p:cNvSpPr txBox="1"/>
          <p:nvPr>
            <p:ph idx="1" type="body"/>
          </p:nvPr>
        </p:nvSpPr>
        <p:spPr>
          <a:xfrm>
            <a:off x="311700" y="1381075"/>
            <a:ext cx="6742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software is being used to make this:</a:t>
            </a:r>
            <a:endParaRPr/>
          </a:p>
          <a:p>
            <a:pPr indent="0" lvl="0" marL="0" rtl="0" algn="l">
              <a:spcBef>
                <a:spcPts val="1200"/>
              </a:spcBef>
              <a:spcAft>
                <a:spcPts val="0"/>
              </a:spcAft>
              <a:buNone/>
            </a:pPr>
            <a:r>
              <a:rPr lang="en" u="sng"/>
              <a:t>I</a:t>
            </a:r>
            <a:r>
              <a:rPr lang="en" u="sng"/>
              <a:t>gnition Gazebo</a:t>
            </a:r>
            <a:endParaRPr u="sng"/>
          </a:p>
          <a:p>
            <a:pPr indent="0" lvl="0" marL="0" rtl="0" algn="l">
              <a:spcBef>
                <a:spcPts val="1200"/>
              </a:spcBef>
              <a:spcAft>
                <a:spcPts val="1200"/>
              </a:spcAft>
              <a:buNone/>
            </a:pPr>
            <a:r>
              <a:rPr lang="en"/>
              <a:t>Ignition Gazebo is a simulation tool used for modeling and simulating robotic systems, including sensors, actuators, and environments.</a:t>
            </a:r>
            <a:endParaRPr/>
          </a:p>
        </p:txBody>
      </p:sp>
      <p:pic>
        <p:nvPicPr>
          <p:cNvPr id="424" name="Google Shape;424;p63"/>
          <p:cNvPicPr preferRelativeResize="0"/>
          <p:nvPr/>
        </p:nvPicPr>
        <p:blipFill>
          <a:blip r:embed="rId3">
            <a:alphaModFix/>
          </a:blip>
          <a:stretch>
            <a:fillRect/>
          </a:stretch>
        </p:blipFill>
        <p:spPr>
          <a:xfrm>
            <a:off x="7191170" y="2056425"/>
            <a:ext cx="1437750" cy="2065675"/>
          </a:xfrm>
          <a:prstGeom prst="rect">
            <a:avLst/>
          </a:prstGeom>
          <a:noFill/>
          <a:ln>
            <a:noFill/>
          </a:ln>
        </p:spPr>
      </p:pic>
      <p:pic>
        <p:nvPicPr>
          <p:cNvPr id="425" name="Google Shape;425;p63"/>
          <p:cNvPicPr preferRelativeResize="0"/>
          <p:nvPr/>
        </p:nvPicPr>
        <p:blipFill>
          <a:blip r:embed="rId4">
            <a:alphaModFix/>
          </a:blip>
          <a:stretch>
            <a:fillRect/>
          </a:stretch>
        </p:blipFill>
        <p:spPr>
          <a:xfrm>
            <a:off x="311700" y="3423425"/>
            <a:ext cx="2116250" cy="1430099"/>
          </a:xfrm>
          <a:prstGeom prst="rect">
            <a:avLst/>
          </a:prstGeom>
          <a:noFill/>
          <a:ln>
            <a:noFill/>
          </a:ln>
        </p:spPr>
      </p:pic>
      <p:pic>
        <p:nvPicPr>
          <p:cNvPr id="426" name="Google Shape;426;p63"/>
          <p:cNvPicPr preferRelativeResize="0"/>
          <p:nvPr/>
        </p:nvPicPr>
        <p:blipFill>
          <a:blip r:embed="rId5">
            <a:alphaModFix/>
          </a:blip>
          <a:stretch>
            <a:fillRect/>
          </a:stretch>
        </p:blipFill>
        <p:spPr>
          <a:xfrm>
            <a:off x="3820675" y="3256050"/>
            <a:ext cx="2312699" cy="15414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432" name="Google Shape;432;p64"/>
          <p:cNvSpPr txBox="1"/>
          <p:nvPr>
            <p:ph idx="1" type="body"/>
          </p:nvPr>
        </p:nvSpPr>
        <p:spPr>
          <a:xfrm>
            <a:off x="311700" y="1381075"/>
            <a:ext cx="6053400" cy="347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does it work?</a:t>
            </a:r>
            <a:endParaRPr/>
          </a:p>
          <a:p>
            <a:pPr indent="-355600" lvl="0" marL="457200" rtl="0" algn="l">
              <a:spcBef>
                <a:spcPts val="1200"/>
              </a:spcBef>
              <a:spcAft>
                <a:spcPts val="0"/>
              </a:spcAft>
              <a:buSzPts val="2000"/>
              <a:buChar char="●"/>
            </a:pPr>
            <a:r>
              <a:rPr lang="en"/>
              <a:t>Everything is loaded in as a plugin library</a:t>
            </a:r>
            <a:endParaRPr/>
          </a:p>
          <a:p>
            <a:pPr indent="-317500" lvl="1" marL="914400" rtl="0" algn="l">
              <a:spcBef>
                <a:spcPts val="0"/>
              </a:spcBef>
              <a:spcAft>
                <a:spcPts val="0"/>
              </a:spcAft>
              <a:buSzPts val="1400"/>
              <a:buChar char="○"/>
            </a:pPr>
            <a:r>
              <a:rPr lang="en"/>
              <a:t>User must define the properties in the world</a:t>
            </a:r>
            <a:endParaRPr/>
          </a:p>
          <a:p>
            <a:pPr indent="-355600" lvl="0" marL="457200" rtl="0" algn="l">
              <a:spcBef>
                <a:spcPts val="0"/>
              </a:spcBef>
              <a:spcAft>
                <a:spcPts val="0"/>
              </a:spcAft>
              <a:buSzPts val="2000"/>
              <a:buChar char="●"/>
            </a:pPr>
            <a:r>
              <a:rPr lang="en"/>
              <a:t>Real-time interactions</a:t>
            </a:r>
            <a:endParaRPr/>
          </a:p>
          <a:p>
            <a:pPr indent="-317500" lvl="1" marL="914400" rtl="0" algn="l">
              <a:spcBef>
                <a:spcPts val="0"/>
              </a:spcBef>
              <a:spcAft>
                <a:spcPts val="0"/>
              </a:spcAft>
              <a:buSzPts val="1400"/>
              <a:buChar char="○"/>
            </a:pPr>
            <a:r>
              <a:rPr lang="en"/>
              <a:t>User can control the robot or any sensors in real </a:t>
            </a:r>
            <a:r>
              <a:rPr lang="en"/>
              <a:t>time</a:t>
            </a:r>
            <a:endParaRPr/>
          </a:p>
          <a:p>
            <a:pPr indent="-355600" lvl="0" marL="457200" rtl="0" algn="l">
              <a:spcBef>
                <a:spcPts val="0"/>
              </a:spcBef>
              <a:spcAft>
                <a:spcPts val="0"/>
              </a:spcAft>
              <a:buSzPts val="2000"/>
              <a:buChar char="●"/>
            </a:pPr>
            <a:r>
              <a:rPr lang="en"/>
              <a:t>Integration with ROS</a:t>
            </a:r>
            <a:endParaRPr/>
          </a:p>
          <a:p>
            <a:pPr indent="-317500" lvl="1" marL="914400" rtl="0" algn="l">
              <a:spcBef>
                <a:spcPts val="0"/>
              </a:spcBef>
              <a:spcAft>
                <a:spcPts val="0"/>
              </a:spcAft>
              <a:buSzPts val="1400"/>
              <a:buChar char="○"/>
            </a:pPr>
            <a:r>
              <a:rPr lang="en"/>
              <a:t>Enables </a:t>
            </a:r>
            <a:r>
              <a:rPr lang="en"/>
              <a:t>communication</a:t>
            </a:r>
            <a:r>
              <a:rPr lang="en"/>
              <a:t> between environment and ROS</a:t>
            </a:r>
            <a:endParaRPr/>
          </a:p>
          <a:p>
            <a:pPr indent="-317500" lvl="1" marL="914400" rtl="0" algn="l">
              <a:spcBef>
                <a:spcPts val="0"/>
              </a:spcBef>
              <a:spcAft>
                <a:spcPts val="0"/>
              </a:spcAft>
              <a:buSzPts val="1400"/>
              <a:buChar char="○"/>
            </a:pPr>
            <a:r>
              <a:rPr lang="en"/>
              <a:t>Ignition plugins enable direct interaction with ROS topics and services which allows the user to send/</a:t>
            </a:r>
            <a:r>
              <a:rPr lang="en"/>
              <a:t>receive</a:t>
            </a:r>
            <a:r>
              <a:rPr lang="en"/>
              <a:t> commands to the robot in the simulation and allows user to receive more specific information.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438" name="Google Shape;438;p6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Our Current Autonomous Model</a:t>
            </a:r>
            <a:r>
              <a:rPr lang="en"/>
              <a:t>:</a:t>
            </a:r>
            <a:endParaRPr/>
          </a:p>
          <a:p>
            <a:pPr indent="0" lvl="0" marL="0" rtl="0" algn="l">
              <a:spcBef>
                <a:spcPts val="1200"/>
              </a:spcBef>
              <a:spcAft>
                <a:spcPts val="1200"/>
              </a:spcAft>
              <a:buNone/>
            </a:pPr>
            <a:r>
              <a:t/>
            </a:r>
            <a:endParaRPr u="sng"/>
          </a:p>
        </p:txBody>
      </p:sp>
      <p:pic>
        <p:nvPicPr>
          <p:cNvPr id="439" name="Google Shape;439;p65"/>
          <p:cNvPicPr preferRelativeResize="0"/>
          <p:nvPr/>
        </p:nvPicPr>
        <p:blipFill/>
        <p:spPr>
          <a:xfrm>
            <a:off x="2158263" y="2082025"/>
            <a:ext cx="4827475" cy="2715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RoboSub</a:t>
            </a:r>
            <a:endParaRPr/>
          </a:p>
        </p:txBody>
      </p:sp>
      <p:sp>
        <p:nvSpPr>
          <p:cNvPr id="92" name="Google Shape;92;p1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International competition hosted by RoboNation</a:t>
            </a:r>
            <a:endParaRPr/>
          </a:p>
          <a:p>
            <a:pPr indent="-355600" lvl="0" marL="457200" rtl="0" algn="l">
              <a:spcBef>
                <a:spcPts val="0"/>
              </a:spcBef>
              <a:spcAft>
                <a:spcPts val="0"/>
              </a:spcAft>
              <a:buSzPts val="2000"/>
              <a:buChar char="●"/>
            </a:pPr>
            <a:r>
              <a:rPr lang="en"/>
              <a:t>Collegiate &amp; high school teams from around the world</a:t>
            </a:r>
            <a:endParaRPr/>
          </a:p>
          <a:p>
            <a:pPr indent="-355600" lvl="0" marL="457200" rtl="0" algn="l">
              <a:spcBef>
                <a:spcPts val="0"/>
              </a:spcBef>
              <a:spcAft>
                <a:spcPts val="0"/>
              </a:spcAft>
              <a:buSzPts val="2000"/>
              <a:buChar char="●"/>
            </a:pPr>
            <a:r>
              <a:rPr lang="en"/>
              <a:t>Typically 30-40 teams in attendance (more online)</a:t>
            </a:r>
            <a:endParaRPr/>
          </a:p>
          <a:p>
            <a:pPr indent="-355600" lvl="0" marL="457200" rtl="0" algn="l">
              <a:spcBef>
                <a:spcPts val="0"/>
              </a:spcBef>
              <a:spcAft>
                <a:spcPts val="0"/>
              </a:spcAft>
              <a:buSzPts val="2000"/>
              <a:buChar char="●"/>
            </a:pPr>
            <a:r>
              <a:rPr lang="en"/>
              <a:t>Usually hosted at NIWC Pacific’s TRANSDEC facility in San Diego</a:t>
            </a:r>
            <a:endParaRPr/>
          </a:p>
          <a:p>
            <a:pPr indent="-355600" lvl="0" marL="457200" rtl="0" algn="l">
              <a:spcBef>
                <a:spcPts val="0"/>
              </a:spcBef>
              <a:spcAft>
                <a:spcPts val="0"/>
              </a:spcAft>
              <a:buSzPts val="2000"/>
              <a:buChar char="●"/>
            </a:pPr>
            <a:r>
              <a:rPr lang="en"/>
              <a:t>This year: Irvine!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RoboSub</a:t>
            </a:r>
            <a:endParaRPr/>
          </a:p>
        </p:txBody>
      </p:sp>
      <p:pic>
        <p:nvPicPr>
          <p:cNvPr id="98" name="Google Shape;98;p19"/>
          <p:cNvPicPr preferRelativeResize="0"/>
          <p:nvPr/>
        </p:nvPicPr>
        <p:blipFill>
          <a:blip r:embed="rId3">
            <a:alphaModFix/>
          </a:blip>
          <a:stretch>
            <a:fillRect/>
          </a:stretch>
        </p:blipFill>
        <p:spPr>
          <a:xfrm>
            <a:off x="1096400" y="1093925"/>
            <a:ext cx="1781753" cy="3820974"/>
          </a:xfrm>
          <a:prstGeom prst="rect">
            <a:avLst/>
          </a:prstGeom>
          <a:noFill/>
          <a:ln cap="flat" cmpd="sng" w="19050">
            <a:solidFill>
              <a:schemeClr val="lt1"/>
            </a:solidFill>
            <a:prstDash val="solid"/>
            <a:round/>
            <a:headEnd len="sm" w="sm" type="none"/>
            <a:tailEnd len="sm" w="sm" type="none"/>
          </a:ln>
        </p:spPr>
      </p:pic>
      <p:pic>
        <p:nvPicPr>
          <p:cNvPr id="99" name="Google Shape;99;p19"/>
          <p:cNvPicPr preferRelativeResize="0"/>
          <p:nvPr/>
        </p:nvPicPr>
        <p:blipFill>
          <a:blip r:embed="rId4">
            <a:alphaModFix/>
          </a:blip>
          <a:stretch>
            <a:fillRect/>
          </a:stretch>
        </p:blipFill>
        <p:spPr>
          <a:xfrm>
            <a:off x="2954353" y="1093925"/>
            <a:ext cx="5093253" cy="382097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Competition Layout</a:t>
            </a:r>
            <a:endParaRPr/>
          </a:p>
        </p:txBody>
      </p:sp>
      <p:pic>
        <p:nvPicPr>
          <p:cNvPr id="105" name="Google Shape;105;p20"/>
          <p:cNvPicPr preferRelativeResize="0"/>
          <p:nvPr/>
        </p:nvPicPr>
        <p:blipFill>
          <a:blip r:embed="rId3">
            <a:alphaModFix/>
          </a:blip>
          <a:stretch>
            <a:fillRect/>
          </a:stretch>
        </p:blipFill>
        <p:spPr>
          <a:xfrm>
            <a:off x="1191063" y="1093925"/>
            <a:ext cx="6761879" cy="382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 - Gate</a:t>
            </a:r>
            <a:endParaRPr/>
          </a:p>
        </p:txBody>
      </p:sp>
      <p:pic>
        <p:nvPicPr>
          <p:cNvPr id="111" name="Google Shape;111;p21"/>
          <p:cNvPicPr preferRelativeResize="0"/>
          <p:nvPr/>
        </p:nvPicPr>
        <p:blipFill>
          <a:blip r:embed="rId3">
            <a:alphaModFix/>
          </a:blip>
          <a:stretch>
            <a:fillRect/>
          </a:stretch>
        </p:blipFill>
        <p:spPr>
          <a:xfrm>
            <a:off x="956688" y="1093925"/>
            <a:ext cx="7230629" cy="3820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oboSubL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