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Proxima Nova"/>
      <p:regular r:id="rId25"/>
      <p:bold r:id="rId26"/>
      <p:italic r:id="rId27"/>
      <p:boldItalic r:id="rId28"/>
    </p:embeddedFont>
    <p:embeddedFont>
      <p:font typeface="Proxima Nova Semibold"/>
      <p:regular r:id="rId29"/>
      <p:bold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roximaNova-bold.fntdata"/><Relationship Id="rId25" Type="http://schemas.openxmlformats.org/officeDocument/2006/relationships/font" Target="fonts/ProximaNova-regular.fntdata"/><Relationship Id="rId28" Type="http://schemas.openxmlformats.org/officeDocument/2006/relationships/font" Target="fonts/ProximaNova-boldItalic.fntdata"/><Relationship Id="rId27" Type="http://schemas.openxmlformats.org/officeDocument/2006/relationships/font" Target="fonts/ProximaNov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roximaNovaSemibol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roximaNovaSemibold-boldItalic.fntdata"/><Relationship Id="rId30" Type="http://schemas.openxmlformats.org/officeDocument/2006/relationships/font" Target="fonts/ProximaNovaSemibold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Andy Munoz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ec57913463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ec57913463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Andy Munoz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9fc67a1af3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9fc67a1af3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Angel Penate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9fc67a1af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9fc67a1af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Andy Munoz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9bc20c0cd6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9bc20c0cd6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gabe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9fc67a1af3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9fc67a1af3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gabe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9bc20c0cd6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9bc20c0cd6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Angel</a:t>
            </a:r>
            <a:r>
              <a:rPr lang="en"/>
              <a:t> Serrano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9bc20c0cd6_6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9bc20c0cd6_6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9bc20c0cd6_6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9bc20c0cd6_6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Jorge Espana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9bc20c0cd6_6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9bc20c0cd6_6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Jorge Espana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9bc20c0cd6_6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9bc20c0cd6_6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9bc20c0cd6_6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9bc20c0cd6_6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Victor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9bc20c0cd6_3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9bc20c0cd6_3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Victor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9bc20c0cd6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9bc20c0cd6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Anthony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9bc20c0cd6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9bc20c0cd6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Brian Tang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9bc20c0cd6_3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9bc20c0cd6_3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Jason Schmidt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9bc20c0cd6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9bc20c0cd6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Anthony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a06bae4d0e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a06bae4d0e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Alex Raya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a06bae4d0e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a06bae4d0e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Alex Raya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011850"/>
            <a:ext cx="8520600" cy="287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latin typeface="Proxima Nova"/>
                <a:ea typeface="Proxima Nova"/>
                <a:cs typeface="Proxima Nova"/>
                <a:sym typeface="Proxima Nova"/>
              </a:rPr>
              <a:t>Secure Module/Key Management</a:t>
            </a:r>
            <a:r>
              <a:rPr b="1" lang="en" sz="5000">
                <a:latin typeface="Proxima Nova"/>
                <a:ea typeface="Proxima Nova"/>
                <a:cs typeface="Proxima Nova"/>
                <a:sym typeface="Proxima Nova"/>
              </a:rPr>
              <a:t> Application</a:t>
            </a:r>
            <a:endParaRPr b="1" sz="5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5225" y="1512600"/>
            <a:ext cx="1433550" cy="48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26635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Use Case 1 Continued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2" name="Google Shape;122;p22"/>
          <p:cNvSpPr txBox="1"/>
          <p:nvPr>
            <p:ph idx="1" type="body"/>
          </p:nvPr>
        </p:nvSpPr>
        <p:spPr>
          <a:xfrm>
            <a:off x="266350" y="1229875"/>
            <a:ext cx="2730600" cy="36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45">
                <a:solidFill>
                  <a:schemeClr val="dk1"/>
                </a:solidFill>
              </a:rPr>
              <a:t>Search Data </a:t>
            </a:r>
            <a:r>
              <a:rPr b="1" lang="en" sz="2345">
                <a:solidFill>
                  <a:schemeClr val="dk1"/>
                </a:solidFill>
              </a:rPr>
              <a:t>Overview</a:t>
            </a:r>
            <a:endParaRPr b="1" sz="2345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1. Login using user credentials.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2. Go to View Data Page.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3. Input Search Query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4. Select Data.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5. Press Send.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6. Encrypted Data is sent to application.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7. Application will ask for key to decrypt data.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23" name="Google Shape;12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8000" y="1063800"/>
            <a:ext cx="6295999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26635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Use Case 2 &amp; 3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9" name="Google Shape;129;p23"/>
          <p:cNvSpPr txBox="1"/>
          <p:nvPr>
            <p:ph idx="1" type="body"/>
          </p:nvPr>
        </p:nvSpPr>
        <p:spPr>
          <a:xfrm>
            <a:off x="311700" y="1229875"/>
            <a:ext cx="3597300" cy="37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Overview - Sending data on the fly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50">
                <a:solidFill>
                  <a:schemeClr val="dk1"/>
                </a:solidFill>
              </a:rPr>
              <a:t>1. Login using user credentials.</a:t>
            </a:r>
            <a:endParaRPr sz="12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50">
                <a:solidFill>
                  <a:schemeClr val="dk1"/>
                </a:solidFill>
              </a:rPr>
              <a:t>2. Input data.</a:t>
            </a:r>
            <a:endParaRPr sz="12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50">
                <a:solidFill>
                  <a:schemeClr val="dk1"/>
                </a:solidFill>
              </a:rPr>
              <a:t>3. Data encryption algorithm is determined based on the use case of the data.</a:t>
            </a:r>
            <a:endParaRPr sz="12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50">
                <a:solidFill>
                  <a:schemeClr val="dk1"/>
                </a:solidFill>
              </a:rPr>
              <a:t>4. Data is encrypted using an asymmetric key.</a:t>
            </a:r>
            <a:endParaRPr sz="12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50">
                <a:solidFill>
                  <a:schemeClr val="dk1"/>
                </a:solidFill>
              </a:rPr>
              <a:t>5. QTC and the 3rd party application will exchange SSL certificates.</a:t>
            </a:r>
            <a:endParaRPr sz="12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250">
                <a:solidFill>
                  <a:schemeClr val="dk1"/>
                </a:solidFill>
              </a:rPr>
              <a:t>6. Encrypted data is sent to the 3rd party application if certificates are authenticated.</a:t>
            </a:r>
            <a:endParaRPr sz="1250">
              <a:solidFill>
                <a:schemeClr val="dk1"/>
              </a:solidFill>
            </a:endParaRPr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3650" y="1056550"/>
            <a:ext cx="5209205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/>
          <p:nvPr>
            <p:ph type="title"/>
          </p:nvPr>
        </p:nvSpPr>
        <p:spPr>
          <a:xfrm>
            <a:off x="26635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Use Case 2 &amp; 3 Continued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6" name="Google Shape;136;p24"/>
          <p:cNvSpPr txBox="1"/>
          <p:nvPr>
            <p:ph idx="1" type="body"/>
          </p:nvPr>
        </p:nvSpPr>
        <p:spPr>
          <a:xfrm>
            <a:off x="311700" y="1229875"/>
            <a:ext cx="3473700" cy="386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Overview - Sending data that is already stored in the database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50">
                <a:solidFill>
                  <a:schemeClr val="dk1"/>
                </a:solidFill>
              </a:rPr>
              <a:t>1. Login using user credentials.</a:t>
            </a:r>
            <a:endParaRPr sz="12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50">
                <a:solidFill>
                  <a:schemeClr val="dk1"/>
                </a:solidFill>
              </a:rPr>
              <a:t>2. Search and select data you want to send.</a:t>
            </a:r>
            <a:endParaRPr sz="12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50">
                <a:solidFill>
                  <a:schemeClr val="dk1"/>
                </a:solidFill>
              </a:rPr>
              <a:t>3. Data is retrieved from database and decrypted.</a:t>
            </a:r>
            <a:endParaRPr sz="12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50">
                <a:solidFill>
                  <a:schemeClr val="dk1"/>
                </a:solidFill>
              </a:rPr>
              <a:t>4. Data is encrypted using asymmetric keys.</a:t>
            </a:r>
            <a:endParaRPr sz="12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50">
                <a:solidFill>
                  <a:schemeClr val="dk1"/>
                </a:solidFill>
              </a:rPr>
              <a:t>5. QTC and the 3rd party application will exchange SSL certificates.</a:t>
            </a:r>
            <a:endParaRPr sz="12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250">
                <a:solidFill>
                  <a:schemeClr val="dk1"/>
                </a:solidFill>
              </a:rPr>
              <a:t>6. Encrypted data is sent to the 3rd party application if certificates are authenticated.</a:t>
            </a:r>
            <a:endParaRPr sz="1250">
              <a:solidFill>
                <a:schemeClr val="dk1"/>
              </a:solidFill>
            </a:endParaRPr>
          </a:p>
        </p:txBody>
      </p:sp>
      <p:pic>
        <p:nvPicPr>
          <p:cNvPr id="137" name="Google Shape;13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5400" y="1017800"/>
            <a:ext cx="5209205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/>
        </p:nvSpPr>
        <p:spPr>
          <a:xfrm>
            <a:off x="934875" y="267850"/>
            <a:ext cx="71319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Input Data View</a:t>
            </a:r>
            <a:endParaRPr b="1" sz="1800">
              <a:solidFill>
                <a:schemeClr val="dk1"/>
              </a:solidFill>
            </a:endParaRPr>
          </a:p>
        </p:txBody>
      </p:sp>
      <p:pic>
        <p:nvPicPr>
          <p:cNvPr id="143" name="Google Shape;14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875" y="791950"/>
            <a:ext cx="7076398" cy="404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/>
          <p:nvPr/>
        </p:nvSpPr>
        <p:spPr>
          <a:xfrm>
            <a:off x="1051200" y="339025"/>
            <a:ext cx="70416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Patient Data Page</a:t>
            </a:r>
            <a:endParaRPr b="1" sz="1800">
              <a:solidFill>
                <a:schemeClr val="dk1"/>
              </a:solidFill>
            </a:endParaRPr>
          </a:p>
        </p:txBody>
      </p:sp>
      <p:pic>
        <p:nvPicPr>
          <p:cNvPr id="149" name="Google Shape;14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3500" y="843625"/>
            <a:ext cx="7157002" cy="4088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Challenges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5" name="Google Shape;155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Design and Apportioning of Requirements </a:t>
            </a:r>
            <a:endParaRPr strike="sngStrike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Application Security</a:t>
            </a:r>
            <a:r>
              <a:rPr lang="en">
                <a:solidFill>
                  <a:schemeClr val="dk1"/>
                </a:solidFill>
              </a:rPr>
              <a:t> </a:t>
            </a:r>
            <a:endParaRPr strike="sngStrike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User Authentication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Data Integrity </a:t>
            </a:r>
            <a:endParaRPr strike="sngStrike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Monitoring/Logging Application Activity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Level of Security for the data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56" name="Google Shape;15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7050" y="216725"/>
            <a:ext cx="1433550" cy="48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/>
          <p:nvPr>
            <p:ph type="title"/>
          </p:nvPr>
        </p:nvSpPr>
        <p:spPr>
          <a:xfrm>
            <a:off x="490250" y="2046450"/>
            <a:ext cx="6367800" cy="8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latin typeface="Proxima Nova"/>
                <a:ea typeface="Proxima Nova"/>
                <a:cs typeface="Proxima Nova"/>
                <a:sym typeface="Proxima Nova"/>
              </a:rPr>
              <a:t>Next Steps</a:t>
            </a:r>
            <a:endParaRPr b="1" sz="5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2" name="Google Shape;16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7050" y="216725"/>
            <a:ext cx="1433550" cy="48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Scrum In The Future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8" name="Google Shape;168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Jira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Sprints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Sprint Planning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Backlogs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Sprint Reviews.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User Stories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Stand Ups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Scrum Master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Retrospectives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Roles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69" name="Google Shape;16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7050" y="216725"/>
            <a:ext cx="1433550" cy="48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1150" y="1382875"/>
            <a:ext cx="2955601" cy="2955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Development Stage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6" name="Google Shape;176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Code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Test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Review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Continue Weekly Team Meetings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Continue Weekly Meetings with QTC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77" name="Google Shape;17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7050" y="216725"/>
            <a:ext cx="1433550" cy="48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 txBox="1"/>
          <p:nvPr>
            <p:ph type="title"/>
          </p:nvPr>
        </p:nvSpPr>
        <p:spPr>
          <a:xfrm>
            <a:off x="2494850" y="1806125"/>
            <a:ext cx="4000800" cy="8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latin typeface="Proxima Nova"/>
                <a:ea typeface="Proxima Nova"/>
                <a:cs typeface="Proxima Nova"/>
                <a:sym typeface="Proxima Nova"/>
              </a:rPr>
              <a:t>Thank you</a:t>
            </a:r>
            <a:endParaRPr b="1" sz="5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3" name="Google Shape;183;p31"/>
          <p:cNvSpPr txBox="1"/>
          <p:nvPr>
            <p:ph type="title"/>
          </p:nvPr>
        </p:nvSpPr>
        <p:spPr>
          <a:xfrm>
            <a:off x="3418200" y="2458900"/>
            <a:ext cx="2154000" cy="8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Proxima Nova Semibold"/>
                <a:ea typeface="Proxima Nova Semibold"/>
                <a:cs typeface="Proxima Nova Semibold"/>
                <a:sym typeface="Proxima Nova Semibold"/>
              </a:rPr>
              <a:t>Questions?</a:t>
            </a:r>
            <a:endParaRPr sz="28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4099050" y="2514602"/>
            <a:ext cx="2808000" cy="20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Design Team</a:t>
            </a:r>
            <a:endParaRPr b="1" sz="2300">
              <a:solidFill>
                <a:schemeClr val="dk1"/>
              </a:solidFill>
            </a:endParaRPr>
          </a:p>
          <a:p>
            <a:pPr indent="-344805" lvl="0" marL="45720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30"/>
              <a:buFont typeface="Proxima Nova"/>
              <a:buChar char="●"/>
            </a:pPr>
            <a:r>
              <a:rPr lang="en" sz="1829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Andy Muñoz</a:t>
            </a:r>
            <a:endParaRPr sz="1829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4805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30"/>
              <a:buFont typeface="Proxima Nova"/>
              <a:buChar char="●"/>
            </a:pPr>
            <a:r>
              <a:rPr lang="en" sz="1829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Alexander Raya</a:t>
            </a:r>
            <a:endParaRPr sz="1829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4805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30"/>
              <a:buFont typeface="Proxima Nova"/>
              <a:buChar char="●"/>
            </a:pPr>
            <a:r>
              <a:rPr lang="en" sz="1829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Angel Peñate </a:t>
            </a:r>
            <a:endParaRPr sz="1829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4805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30"/>
              <a:buFont typeface="Proxima Nova"/>
              <a:buChar char="●"/>
            </a:pPr>
            <a:r>
              <a:rPr lang="en" sz="1829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Jorge España</a:t>
            </a:r>
            <a:endParaRPr sz="1829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4805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30"/>
              <a:buFont typeface="Proxima Nova"/>
              <a:buChar char="●"/>
            </a:pPr>
            <a:r>
              <a:rPr lang="en" sz="1829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Gabriel Espejel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470025" y="2514600"/>
            <a:ext cx="3378000" cy="20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Documentation Team</a:t>
            </a:r>
            <a:endParaRPr b="1" sz="2300">
              <a:solidFill>
                <a:schemeClr val="dk1"/>
              </a:solidFill>
            </a:endParaRPr>
          </a:p>
          <a:p>
            <a:pPr indent="-344805" lvl="0" marL="45720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30"/>
              <a:buFont typeface="Proxima Nova"/>
              <a:buChar char="●"/>
            </a:pPr>
            <a:r>
              <a:rPr lang="en" sz="1829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Brian Tang</a:t>
            </a:r>
            <a:endParaRPr sz="1829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4805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30"/>
              <a:buFont typeface="Proxima Nova"/>
              <a:buChar char="●"/>
            </a:pPr>
            <a:r>
              <a:rPr lang="en" sz="1829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Angel Serrano</a:t>
            </a:r>
            <a:endParaRPr sz="1829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4805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30"/>
              <a:buFont typeface="Proxima Nova"/>
              <a:buChar char="●"/>
            </a:pPr>
            <a:r>
              <a:rPr lang="en" sz="1829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Anthony Ortega</a:t>
            </a:r>
            <a:endParaRPr sz="1829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4805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30"/>
              <a:buFont typeface="Proxima Nova"/>
              <a:buChar char="●"/>
            </a:pPr>
            <a:r>
              <a:rPr lang="en" sz="1829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Jason Schmidt </a:t>
            </a:r>
            <a:endParaRPr sz="1829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4805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30"/>
              <a:buFont typeface="Proxima Nova"/>
              <a:buChar char="●"/>
            </a:pPr>
            <a:r>
              <a:rPr lang="en" sz="1829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Victor Liang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Project Members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470025" y="1094325"/>
            <a:ext cx="3378000" cy="12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QTC Liaisons</a:t>
            </a:r>
            <a:endParaRPr sz="1829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4805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30"/>
              <a:buFont typeface="Proxima Nova"/>
              <a:buChar char="●"/>
            </a:pPr>
            <a:r>
              <a:rPr lang="en" sz="1829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Francisco Guzman</a:t>
            </a:r>
            <a:endParaRPr sz="1829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480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30"/>
              <a:buFont typeface="Proxima Nova"/>
              <a:buChar char="●"/>
            </a:pPr>
            <a:r>
              <a:rPr lang="en" sz="1829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Julian Gutierrez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4099050" y="1094325"/>
            <a:ext cx="3378000" cy="102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Faculty Advisor</a:t>
            </a:r>
            <a:endParaRPr b="1" sz="23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4805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30"/>
              <a:buFont typeface="Proxima Nova"/>
              <a:buChar char="●"/>
            </a:pPr>
            <a:r>
              <a:rPr lang="en" sz="1829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Dr. Huiping Guo</a:t>
            </a:r>
            <a:endParaRPr b="1" sz="23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7050" y="216725"/>
            <a:ext cx="1433550" cy="48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QTC - A Leidos Company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4347000" cy="37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QTC Management, acquired by Leidos in 2016, is at the forefront of providing specialized medical examination and diagnostic services, with a focus on disability assessments.</a:t>
            </a:r>
            <a:endParaRPr sz="2400" strike="sngStrike">
              <a:solidFill>
                <a:schemeClr val="dk1"/>
              </a:solidFill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7050" y="216725"/>
            <a:ext cx="1433550" cy="48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1100" y="1152475"/>
            <a:ext cx="4180500" cy="2786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Agile 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Methodology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7050" y="216725"/>
            <a:ext cx="1433550" cy="48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7850" y="1109700"/>
            <a:ext cx="6368292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Project Goal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QTC transfers sensitive data (PHI/PII) between systems through online connections.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The application must protect data from being seen by untrusted parties and users.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This project seeks to prevent this by encrypting the data before it is sent and/or stored.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We also want to use certificates to authenticate 3rd party applications when sending them data.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7050" y="216725"/>
            <a:ext cx="1433550" cy="48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Project Requirements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This application will: 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800">
                <a:solidFill>
                  <a:schemeClr val="dk1"/>
                </a:solidFill>
              </a:rPr>
              <a:t>Validate credentials to allow authorized users to log in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Implement key rotation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Encrypt user generated data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Save the encrypted data to the database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Send the encrypted data to a user who requests it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Allow certain users to access and handle the data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Validate 3rd party before the data is sent to them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7050" y="216725"/>
            <a:ext cx="1433550" cy="48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Technology</a:t>
            </a:r>
            <a:endParaRPr/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Symmetric Key Algorit</a:t>
            </a:r>
            <a:r>
              <a:rPr lang="en">
                <a:solidFill>
                  <a:srgbClr val="FFFFFF"/>
                </a:solidFill>
              </a:rPr>
              <a:t>hm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Asymmetric</a:t>
            </a:r>
            <a:r>
              <a:rPr lang="en">
                <a:solidFill>
                  <a:srgbClr val="FFFFFF"/>
                </a:solidFill>
              </a:rPr>
              <a:t> Key Algorithm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C# , HTML, CSS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Microsoft Visual Studio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ASP.NET MVC [.NET 6.0]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Microsoft SQL Server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Frontend &amp; Backend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Azure Key Vault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7050" y="216725"/>
            <a:ext cx="1433550" cy="48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Starting the Application</a:t>
            </a:r>
            <a:endParaRPr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All use cases follows these </a:t>
            </a:r>
            <a:r>
              <a:rPr lang="en">
                <a:solidFill>
                  <a:schemeClr val="dk1"/>
                </a:solidFill>
              </a:rPr>
              <a:t>steps</a:t>
            </a:r>
            <a:r>
              <a:rPr lang="en">
                <a:solidFill>
                  <a:schemeClr val="dk1"/>
                </a:solidFill>
              </a:rPr>
              <a:t>. They diverge at the generate data page.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41288"/>
            <a:ext cx="9144000" cy="2143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77050" y="216725"/>
            <a:ext cx="1433550" cy="48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266350" y="410000"/>
            <a:ext cx="27303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Use Case 1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311700" y="1229875"/>
            <a:ext cx="2685000" cy="36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500">
                <a:solidFill>
                  <a:schemeClr val="dk1"/>
                </a:solidFill>
              </a:rPr>
              <a:t>Input Data </a:t>
            </a:r>
            <a:r>
              <a:rPr b="1" lang="en" sz="6500">
                <a:solidFill>
                  <a:schemeClr val="dk1"/>
                </a:solidFill>
              </a:rPr>
              <a:t>Overview</a:t>
            </a:r>
            <a:endParaRPr b="1" sz="6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900">
                <a:solidFill>
                  <a:schemeClr val="dk1"/>
                </a:solidFill>
              </a:rPr>
              <a:t>1. Login using user credentials.</a:t>
            </a:r>
            <a:endParaRPr sz="4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900">
                <a:solidFill>
                  <a:schemeClr val="dk1"/>
                </a:solidFill>
              </a:rPr>
              <a:t>2. Input data.</a:t>
            </a:r>
            <a:endParaRPr sz="4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900">
                <a:solidFill>
                  <a:schemeClr val="dk1"/>
                </a:solidFill>
              </a:rPr>
              <a:t>3. Data encryption algorithm is determined based on the use case of the data.</a:t>
            </a:r>
            <a:endParaRPr sz="4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900">
                <a:solidFill>
                  <a:schemeClr val="dk1"/>
                </a:solidFill>
              </a:rPr>
              <a:t>4. Data is encrypted.</a:t>
            </a:r>
            <a:endParaRPr sz="4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900">
                <a:solidFill>
                  <a:schemeClr val="dk1"/>
                </a:solidFill>
              </a:rPr>
              <a:t>5. Data is stored in SQL Server or sent to another QTC application.</a:t>
            </a:r>
            <a:endParaRPr sz="4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900">
                <a:solidFill>
                  <a:schemeClr val="dk1"/>
                </a:solidFill>
              </a:rPr>
              <a:t>6. QTC application where the data was sent will get the key from Azure Key Vault to decrypt the data.</a:t>
            </a:r>
            <a:endParaRPr sz="4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6250" y="968175"/>
            <a:ext cx="6237751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