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Lato" panose="020F0502020204030203" pitchFamily="34"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562"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c5a11f681e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c5a11f681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hardest classes for CS students, Abstract Concepts, Difficult problem solving, Mathematical Foundations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db906925c_9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db906925c_9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cdb906925c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cdb906925c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something more complex. (b,a*, a)</a:t>
            </a:r>
            <a:endParaRPr/>
          </a:p>
          <a:p>
            <a:pPr marL="0" lvl="0" indent="0" algn="l" rtl="0">
              <a:spcBef>
                <a:spcPts val="0"/>
              </a:spcBef>
              <a:spcAft>
                <a:spcPts val="0"/>
              </a:spcAft>
              <a:buNone/>
            </a:pPr>
            <a:r>
              <a:rPr lang="en"/>
              <a:t>Use a better example. </a:t>
            </a:r>
            <a:br>
              <a:rPr lang="en"/>
            </a:br>
            <a:r>
              <a:rPr lang="en"/>
              <a:t>- edit this where the table is first then the explanation. </a:t>
            </a:r>
            <a:endParaRPr/>
          </a:p>
          <a:p>
            <a:pPr marL="457200" lvl="0" indent="-298450" algn="l" rtl="0">
              <a:spcBef>
                <a:spcPts val="0"/>
              </a:spcBef>
              <a:spcAft>
                <a:spcPts val="0"/>
              </a:spcAft>
              <a:buSzPts val="1100"/>
              <a:buChar char="-"/>
            </a:pPr>
            <a:r>
              <a:rPr lang="en"/>
              <a:t>Have it animated where the image shows  one at a time. </a:t>
            </a:r>
            <a:endParaRPr/>
          </a:p>
          <a:p>
            <a:pPr marL="457200" lvl="0" indent="-298450" algn="l" rtl="0">
              <a:spcBef>
                <a:spcPts val="0"/>
              </a:spcBef>
              <a:spcAft>
                <a:spcPts val="0"/>
              </a:spcAft>
              <a:buSzPts val="1100"/>
              <a:buChar char="-"/>
            </a:pPr>
            <a:r>
              <a:rPr lang="en"/>
              <a:t>Show the right image last.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6c8e7eb5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6c8e7eb5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cdb906925c_9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cdb906925c_9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cec476e368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cec476e368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cfe1e21ad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cfe1e21ad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cdb906925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cdb906925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cdb906925c_1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cdb906925c_1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701e432901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701e43290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73389f74b6e8ac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73389f74b6e8ac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cea896130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cea896130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342e90577b5c8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342e90577b5c8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one line at a time. Remove the last comment on first image. Make sure to animate Make sure to include CHATGPT title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d01cce8d7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d01cce8d7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sure to state chatGPT generated these images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d01cce8d73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d01cce8d7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cd00f7920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cd00f7920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Pause and explain the video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d0332e6d90_18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d0332e6d90_1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Try to find original prompt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701e432901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701e432901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c5a11f68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c5a11f68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Remove text, just keep 3 bulltets</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82nGz84u-d5T0Mja3nU_il-D2rA19Vx8/vie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wRjQNbw_lh0"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lQ4I9FjLx3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AI Research and Development</a:t>
            </a:r>
            <a:endParaRPr/>
          </a:p>
        </p:txBody>
      </p:sp>
      <p:sp>
        <p:nvSpPr>
          <p:cNvPr id="135" name="Google Shape;135;p13"/>
          <p:cNvSpPr txBox="1">
            <a:spLocks noGrp="1"/>
          </p:cNvSpPr>
          <p:nvPr>
            <p:ph type="subTitle" idx="1"/>
          </p:nvPr>
        </p:nvSpPr>
        <p:spPr>
          <a:xfrm>
            <a:off x="4572000" y="3712000"/>
            <a:ext cx="3982800" cy="7191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
              <a:t>Janis Garcia, Virginia Gonzalez, Ulises Gutierrez, James Hy, Charlie Martinez Dominguez, Michael Perez, Dylan Tomasello,</a:t>
            </a:r>
            <a:endParaRPr/>
          </a:p>
          <a:p>
            <a:pPr marL="0" lvl="0" indent="0" algn="l" rtl="0">
              <a:spcBef>
                <a:spcPts val="0"/>
              </a:spcBef>
              <a:spcAft>
                <a:spcPts val="0"/>
              </a:spcAft>
              <a:buNone/>
            </a:pPr>
            <a:r>
              <a:rPr lang="en"/>
              <a:t>Theodore Tran, Thomas Yeung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Student Challenges with Automata Theory</a:t>
            </a:r>
            <a:endParaRPr/>
          </a:p>
        </p:txBody>
      </p:sp>
      <p:pic>
        <p:nvPicPr>
          <p:cNvPr id="214" name="Google Shape;214;p22"/>
          <p:cNvPicPr preferRelativeResize="0"/>
          <p:nvPr/>
        </p:nvPicPr>
        <p:blipFill>
          <a:blip r:embed="rId3">
            <a:alphaModFix/>
          </a:blip>
          <a:stretch>
            <a:fillRect/>
          </a:stretch>
        </p:blipFill>
        <p:spPr>
          <a:xfrm>
            <a:off x="2265250" y="1446275"/>
            <a:ext cx="4613499" cy="3153749"/>
          </a:xfrm>
          <a:prstGeom prst="rect">
            <a:avLst/>
          </a:prstGeom>
          <a:noFill/>
          <a:ln>
            <a:noFill/>
          </a:ln>
        </p:spPr>
      </p:pic>
      <p:sp>
        <p:nvSpPr>
          <p:cNvPr id="215" name="Google Shape;21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Standard ChatGPT Output</a:t>
            </a:r>
            <a:endParaRPr/>
          </a:p>
        </p:txBody>
      </p:sp>
      <p:pic>
        <p:nvPicPr>
          <p:cNvPr id="221" name="Google Shape;221;p23"/>
          <p:cNvPicPr preferRelativeResize="0"/>
          <p:nvPr/>
        </p:nvPicPr>
        <p:blipFill>
          <a:blip r:embed="rId3">
            <a:alphaModFix/>
          </a:blip>
          <a:stretch>
            <a:fillRect/>
          </a:stretch>
        </p:blipFill>
        <p:spPr>
          <a:xfrm>
            <a:off x="2460613" y="1342450"/>
            <a:ext cx="4222775" cy="3447800"/>
          </a:xfrm>
          <a:prstGeom prst="rect">
            <a:avLst/>
          </a:prstGeom>
          <a:noFill/>
          <a:ln>
            <a:noFill/>
          </a:ln>
        </p:spPr>
      </p:pic>
      <p:pic>
        <p:nvPicPr>
          <p:cNvPr id="222" name="Google Shape;222;p23"/>
          <p:cNvPicPr preferRelativeResize="0"/>
          <p:nvPr/>
        </p:nvPicPr>
        <p:blipFill>
          <a:blip r:embed="rId4">
            <a:alphaModFix/>
          </a:blip>
          <a:stretch>
            <a:fillRect/>
          </a:stretch>
        </p:blipFill>
        <p:spPr>
          <a:xfrm>
            <a:off x="2460625" y="1365524"/>
            <a:ext cx="3177657" cy="302350"/>
          </a:xfrm>
          <a:prstGeom prst="rect">
            <a:avLst/>
          </a:prstGeom>
          <a:noFill/>
          <a:ln>
            <a:noFill/>
          </a:ln>
        </p:spPr>
      </p:pic>
      <p:pic>
        <p:nvPicPr>
          <p:cNvPr id="223" name="Google Shape;223;p23"/>
          <p:cNvPicPr preferRelativeResize="0"/>
          <p:nvPr/>
        </p:nvPicPr>
        <p:blipFill>
          <a:blip r:embed="rId5">
            <a:alphaModFix/>
          </a:blip>
          <a:stretch>
            <a:fillRect/>
          </a:stretch>
        </p:blipFill>
        <p:spPr>
          <a:xfrm>
            <a:off x="2460625" y="1633250"/>
            <a:ext cx="3177649" cy="3133527"/>
          </a:xfrm>
          <a:prstGeom prst="rect">
            <a:avLst/>
          </a:prstGeom>
          <a:noFill/>
          <a:ln>
            <a:noFill/>
          </a:ln>
        </p:spPr>
      </p:pic>
      <p:sp>
        <p:nvSpPr>
          <p:cNvPr id="224" name="Google Shape;22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4"/>
          <p:cNvPicPr preferRelativeResize="0"/>
          <p:nvPr/>
        </p:nvPicPr>
        <p:blipFill>
          <a:blip r:embed="rId3">
            <a:alphaModFix/>
          </a:blip>
          <a:stretch>
            <a:fillRect/>
          </a:stretch>
        </p:blipFill>
        <p:spPr>
          <a:xfrm>
            <a:off x="2840125" y="1035700"/>
            <a:ext cx="3851451" cy="3851474"/>
          </a:xfrm>
          <a:prstGeom prst="rect">
            <a:avLst/>
          </a:prstGeom>
          <a:noFill/>
          <a:ln>
            <a:noFill/>
          </a:ln>
        </p:spPr>
      </p:pic>
      <p:sp>
        <p:nvSpPr>
          <p:cNvPr id="230" name="Google Shape;2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231" name="Google Shape;231;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Standard ChatGPT Output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GPT Assistant</a:t>
            </a:r>
            <a:endParaRPr/>
          </a:p>
        </p:txBody>
      </p:sp>
      <p:sp>
        <p:nvSpPr>
          <p:cNvPr id="237" name="Google Shape;23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238" name="Google Shape;238;p25"/>
          <p:cNvPicPr preferRelativeResize="0"/>
          <p:nvPr/>
        </p:nvPicPr>
        <p:blipFill>
          <a:blip r:embed="rId3">
            <a:alphaModFix/>
          </a:blip>
          <a:stretch>
            <a:fillRect/>
          </a:stretch>
        </p:blipFill>
        <p:spPr>
          <a:xfrm>
            <a:off x="1386550" y="1149850"/>
            <a:ext cx="5905500" cy="1657350"/>
          </a:xfrm>
          <a:prstGeom prst="rect">
            <a:avLst/>
          </a:prstGeom>
          <a:noFill/>
          <a:ln>
            <a:noFill/>
          </a:ln>
        </p:spPr>
      </p:pic>
      <p:pic>
        <p:nvPicPr>
          <p:cNvPr id="239" name="Google Shape;239;p25"/>
          <p:cNvPicPr preferRelativeResize="0"/>
          <p:nvPr/>
        </p:nvPicPr>
        <p:blipFill>
          <a:blip r:embed="rId4">
            <a:alphaModFix/>
          </a:blip>
          <a:stretch>
            <a:fillRect/>
          </a:stretch>
        </p:blipFill>
        <p:spPr>
          <a:xfrm>
            <a:off x="1386550" y="2807200"/>
            <a:ext cx="5905500" cy="923925"/>
          </a:xfrm>
          <a:prstGeom prst="rect">
            <a:avLst/>
          </a:prstGeom>
          <a:noFill/>
          <a:ln>
            <a:noFill/>
          </a:ln>
        </p:spPr>
      </p:pic>
      <p:pic>
        <p:nvPicPr>
          <p:cNvPr id="240" name="Google Shape;240;p25"/>
          <p:cNvPicPr preferRelativeResize="0"/>
          <p:nvPr/>
        </p:nvPicPr>
        <p:blipFill>
          <a:blip r:embed="rId5">
            <a:alphaModFix/>
          </a:blip>
          <a:stretch>
            <a:fillRect/>
          </a:stretch>
        </p:blipFill>
        <p:spPr>
          <a:xfrm>
            <a:off x="1386550" y="3731125"/>
            <a:ext cx="5905500" cy="609600"/>
          </a:xfrm>
          <a:prstGeom prst="rect">
            <a:avLst/>
          </a:prstGeom>
          <a:noFill/>
          <a:ln>
            <a:noFill/>
          </a:ln>
        </p:spPr>
      </p:pic>
      <p:pic>
        <p:nvPicPr>
          <p:cNvPr id="241" name="Google Shape;241;p25"/>
          <p:cNvPicPr preferRelativeResize="0"/>
          <p:nvPr/>
        </p:nvPicPr>
        <p:blipFill>
          <a:blip r:embed="rId6">
            <a:alphaModFix/>
          </a:blip>
          <a:stretch>
            <a:fillRect/>
          </a:stretch>
        </p:blipFill>
        <p:spPr>
          <a:xfrm>
            <a:off x="2002725" y="3159625"/>
            <a:ext cx="458175" cy="219075"/>
          </a:xfrm>
          <a:prstGeom prst="rect">
            <a:avLst/>
          </a:prstGeom>
          <a:noFill/>
          <a:ln>
            <a:noFill/>
          </a:ln>
        </p:spPr>
      </p:pic>
      <p:sp>
        <p:nvSpPr>
          <p:cNvPr id="242" name="Google Shape;242;p25"/>
          <p:cNvSpPr txBox="1"/>
          <p:nvPr/>
        </p:nvSpPr>
        <p:spPr>
          <a:xfrm>
            <a:off x="3004475" y="1652150"/>
            <a:ext cx="33867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5000">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List of instructions</a:t>
            </a:r>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249" name="Google Shape;249;p26"/>
          <p:cNvPicPr preferRelativeResize="0"/>
          <p:nvPr/>
        </p:nvPicPr>
        <p:blipFill>
          <a:blip r:embed="rId3">
            <a:alphaModFix/>
          </a:blip>
          <a:stretch>
            <a:fillRect/>
          </a:stretch>
        </p:blipFill>
        <p:spPr>
          <a:xfrm>
            <a:off x="2365748" y="1006019"/>
            <a:ext cx="4902400" cy="38878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File Upload</a:t>
            </a:r>
            <a:endParaRPr/>
          </a:p>
        </p:txBody>
      </p:sp>
      <p:sp>
        <p:nvSpPr>
          <p:cNvPr id="255" name="Google Shape;255;p2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56" name="Google Shape;25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57" name="Google Shape;257;p27"/>
          <p:cNvPicPr preferRelativeResize="0"/>
          <p:nvPr/>
        </p:nvPicPr>
        <p:blipFill>
          <a:blip r:embed="rId3">
            <a:alphaModFix/>
          </a:blip>
          <a:stretch>
            <a:fillRect/>
          </a:stretch>
        </p:blipFill>
        <p:spPr>
          <a:xfrm>
            <a:off x="1552288" y="885288"/>
            <a:ext cx="3236111" cy="4177741"/>
          </a:xfrm>
          <a:prstGeom prst="rect">
            <a:avLst/>
          </a:prstGeom>
          <a:noFill/>
          <a:ln>
            <a:noFill/>
          </a:ln>
        </p:spPr>
      </p:pic>
      <p:pic>
        <p:nvPicPr>
          <p:cNvPr id="258" name="Google Shape;258;p27"/>
          <p:cNvPicPr preferRelativeResize="0"/>
          <p:nvPr/>
        </p:nvPicPr>
        <p:blipFill>
          <a:blip r:embed="rId4">
            <a:alphaModFix/>
          </a:blip>
          <a:stretch>
            <a:fillRect/>
          </a:stretch>
        </p:blipFill>
        <p:spPr>
          <a:xfrm>
            <a:off x="4845501" y="903320"/>
            <a:ext cx="3236111" cy="4177741"/>
          </a:xfrm>
          <a:prstGeom prst="rect">
            <a:avLst/>
          </a:prstGeom>
          <a:noFill/>
          <a:ln>
            <a:noFill/>
          </a:ln>
        </p:spPr>
      </p:pic>
      <p:sp>
        <p:nvSpPr>
          <p:cNvPr id="259" name="Google Shape;259;p27"/>
          <p:cNvSpPr/>
          <p:nvPr/>
        </p:nvSpPr>
        <p:spPr>
          <a:xfrm>
            <a:off x="1676975" y="2886025"/>
            <a:ext cx="3004500" cy="393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60" name="Google Shape;260;p27"/>
          <p:cNvSpPr/>
          <p:nvPr/>
        </p:nvSpPr>
        <p:spPr>
          <a:xfrm>
            <a:off x="1676975" y="3309125"/>
            <a:ext cx="1411200" cy="1299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61" name="Google Shape;261;p27"/>
          <p:cNvSpPr/>
          <p:nvPr/>
        </p:nvSpPr>
        <p:spPr>
          <a:xfrm>
            <a:off x="4995250" y="1048900"/>
            <a:ext cx="964800" cy="1299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62" name="Google Shape;262;p27"/>
          <p:cNvSpPr/>
          <p:nvPr/>
        </p:nvSpPr>
        <p:spPr>
          <a:xfrm>
            <a:off x="4995250" y="2725025"/>
            <a:ext cx="1858500" cy="1299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8"/>
          <p:cNvSpPr txBox="1">
            <a:spLocks noGrp="1"/>
          </p:cNvSpPr>
          <p:nvPr>
            <p:ph type="title"/>
          </p:nvPr>
        </p:nvSpPr>
        <p:spPr>
          <a:xfrm>
            <a:off x="1297500" y="393750"/>
            <a:ext cx="32250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Function Calling</a:t>
            </a:r>
            <a:endParaRPr/>
          </a:p>
        </p:txBody>
      </p:sp>
      <p:sp>
        <p:nvSpPr>
          <p:cNvPr id="268" name="Google Shape;26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69" name="Google Shape;269;p28"/>
          <p:cNvPicPr preferRelativeResize="0"/>
          <p:nvPr/>
        </p:nvPicPr>
        <p:blipFill rotWithShape="1">
          <a:blip r:embed="rId3">
            <a:alphaModFix/>
          </a:blip>
          <a:srcRect l="17896" t="31235" r="32568" b="20095"/>
          <a:stretch/>
        </p:blipFill>
        <p:spPr>
          <a:xfrm>
            <a:off x="2699162" y="1274077"/>
            <a:ext cx="3076376" cy="1074773"/>
          </a:xfrm>
          <a:prstGeom prst="rect">
            <a:avLst/>
          </a:prstGeom>
          <a:solidFill>
            <a:schemeClr val="lt1"/>
          </a:solidFill>
          <a:ln>
            <a:noFill/>
          </a:ln>
        </p:spPr>
      </p:pic>
      <p:sp>
        <p:nvSpPr>
          <p:cNvPr id="270" name="Google Shape;270;p28"/>
          <p:cNvSpPr txBox="1"/>
          <p:nvPr/>
        </p:nvSpPr>
        <p:spPr>
          <a:xfrm>
            <a:off x="1773950" y="1555038"/>
            <a:ext cx="678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Lato"/>
                <a:ea typeface="Lato"/>
                <a:cs typeface="Lato"/>
                <a:sym typeface="Lato"/>
              </a:rPr>
              <a:t>NFA:</a:t>
            </a:r>
            <a:endParaRPr sz="1300">
              <a:solidFill>
                <a:schemeClr val="lt1"/>
              </a:solidFill>
              <a:latin typeface="Lato"/>
              <a:ea typeface="Lato"/>
              <a:cs typeface="Lato"/>
              <a:sym typeface="Lato"/>
            </a:endParaRPr>
          </a:p>
        </p:txBody>
      </p:sp>
      <p:sp>
        <p:nvSpPr>
          <p:cNvPr id="271" name="Google Shape;271;p28"/>
          <p:cNvSpPr txBox="1"/>
          <p:nvPr/>
        </p:nvSpPr>
        <p:spPr>
          <a:xfrm>
            <a:off x="1773950" y="3881139"/>
            <a:ext cx="678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Lato"/>
                <a:ea typeface="Lato"/>
                <a:cs typeface="Lato"/>
                <a:sym typeface="Lato"/>
              </a:rPr>
              <a:t>DFA:</a:t>
            </a:r>
            <a:endParaRPr sz="1300">
              <a:solidFill>
                <a:schemeClr val="lt1"/>
              </a:solidFill>
              <a:latin typeface="Lato"/>
              <a:ea typeface="Lato"/>
              <a:cs typeface="Lato"/>
              <a:sym typeface="Lato"/>
            </a:endParaRPr>
          </a:p>
        </p:txBody>
      </p:sp>
      <p:pic>
        <p:nvPicPr>
          <p:cNvPr id="272" name="Google Shape;272;p28"/>
          <p:cNvPicPr preferRelativeResize="0"/>
          <p:nvPr/>
        </p:nvPicPr>
        <p:blipFill>
          <a:blip r:embed="rId4">
            <a:alphaModFix/>
          </a:blip>
          <a:stretch>
            <a:fillRect/>
          </a:stretch>
        </p:blipFill>
        <p:spPr>
          <a:xfrm>
            <a:off x="5893100" y="1055788"/>
            <a:ext cx="2209875" cy="1511349"/>
          </a:xfrm>
          <a:prstGeom prst="rect">
            <a:avLst/>
          </a:prstGeom>
          <a:noFill/>
          <a:ln>
            <a:noFill/>
          </a:ln>
        </p:spPr>
      </p:pic>
      <p:pic>
        <p:nvPicPr>
          <p:cNvPr id="273" name="Google Shape;273;p28"/>
          <p:cNvPicPr preferRelativeResize="0"/>
          <p:nvPr/>
        </p:nvPicPr>
        <p:blipFill>
          <a:blip r:embed="rId5">
            <a:alphaModFix/>
          </a:blip>
          <a:stretch>
            <a:fillRect/>
          </a:stretch>
        </p:blipFill>
        <p:spPr>
          <a:xfrm>
            <a:off x="2761838" y="3456299"/>
            <a:ext cx="2705900" cy="1360275"/>
          </a:xfrm>
          <a:prstGeom prst="rect">
            <a:avLst/>
          </a:prstGeom>
          <a:noFill/>
          <a:ln>
            <a:noFill/>
          </a:ln>
        </p:spPr>
      </p:pic>
      <p:pic>
        <p:nvPicPr>
          <p:cNvPr id="274" name="Google Shape;274;p28"/>
          <p:cNvPicPr preferRelativeResize="0"/>
          <p:nvPr/>
        </p:nvPicPr>
        <p:blipFill>
          <a:blip r:embed="rId6">
            <a:alphaModFix/>
          </a:blip>
          <a:stretch>
            <a:fillRect/>
          </a:stretch>
        </p:blipFill>
        <p:spPr>
          <a:xfrm rot="5972096">
            <a:off x="4258028" y="2602313"/>
            <a:ext cx="1365297" cy="688754"/>
          </a:xfrm>
          <a:prstGeom prst="rect">
            <a:avLst/>
          </a:prstGeom>
          <a:noFill/>
          <a:ln>
            <a:noFill/>
          </a:ln>
        </p:spPr>
      </p:pic>
      <p:pic>
        <p:nvPicPr>
          <p:cNvPr id="275" name="Google Shape;275;p28"/>
          <p:cNvPicPr preferRelativeResize="0"/>
          <p:nvPr/>
        </p:nvPicPr>
        <p:blipFill>
          <a:blip r:embed="rId7">
            <a:alphaModFix/>
          </a:blip>
          <a:stretch>
            <a:fillRect/>
          </a:stretch>
        </p:blipFill>
        <p:spPr>
          <a:xfrm>
            <a:off x="5608374" y="3227162"/>
            <a:ext cx="2159550" cy="1818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9"/>
          <p:cNvSpPr txBox="1">
            <a:spLocks noGrp="1"/>
          </p:cNvSpPr>
          <p:nvPr>
            <p:ph type="title"/>
          </p:nvPr>
        </p:nvSpPr>
        <p:spPr>
          <a:xfrm>
            <a:off x="1247600" y="3937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User Interface</a:t>
            </a:r>
            <a:endParaRPr/>
          </a:p>
        </p:txBody>
      </p:sp>
      <p:sp>
        <p:nvSpPr>
          <p:cNvPr id="281" name="Google Shape;28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282" name="Google Shape;282;p29"/>
          <p:cNvPicPr preferRelativeResize="0"/>
          <p:nvPr/>
        </p:nvPicPr>
        <p:blipFill>
          <a:blip r:embed="rId3">
            <a:alphaModFix/>
          </a:blip>
          <a:stretch>
            <a:fillRect/>
          </a:stretch>
        </p:blipFill>
        <p:spPr>
          <a:xfrm>
            <a:off x="2633000" y="921126"/>
            <a:ext cx="3643150" cy="3972075"/>
          </a:xfrm>
          <a:prstGeom prst="rect">
            <a:avLst/>
          </a:prstGeom>
          <a:noFill/>
          <a:ln>
            <a:noFill/>
          </a:ln>
        </p:spPr>
      </p:pic>
      <p:pic>
        <p:nvPicPr>
          <p:cNvPr id="283" name="Google Shape;283;p29"/>
          <p:cNvPicPr preferRelativeResize="0"/>
          <p:nvPr/>
        </p:nvPicPr>
        <p:blipFill rotWithShape="1">
          <a:blip r:embed="rId4">
            <a:alphaModFix/>
          </a:blip>
          <a:srcRect t="29138" b="61565"/>
          <a:stretch/>
        </p:blipFill>
        <p:spPr>
          <a:xfrm>
            <a:off x="2755350" y="1661953"/>
            <a:ext cx="3188175" cy="334825"/>
          </a:xfrm>
          <a:prstGeom prst="rect">
            <a:avLst/>
          </a:prstGeom>
          <a:noFill/>
          <a:ln>
            <a:noFill/>
          </a:ln>
        </p:spPr>
      </p:pic>
      <p:pic>
        <p:nvPicPr>
          <p:cNvPr id="284" name="Google Shape;284;p29"/>
          <p:cNvPicPr preferRelativeResize="0"/>
          <p:nvPr/>
        </p:nvPicPr>
        <p:blipFill rotWithShape="1">
          <a:blip r:embed="rId4">
            <a:alphaModFix/>
          </a:blip>
          <a:srcRect t="42072" b="48631"/>
          <a:stretch/>
        </p:blipFill>
        <p:spPr>
          <a:xfrm>
            <a:off x="2755350" y="2179930"/>
            <a:ext cx="3188175" cy="33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0" title="Senior Design Demo (Fixed).mp4">
            <a:hlinkClick r:id="rId3"/>
          </p:cNvPr>
          <p:cNvPicPr preferRelativeResize="0"/>
          <p:nvPr/>
        </p:nvPicPr>
        <p:blipFill>
          <a:blip r:embed="rId4">
            <a:alphaModFix/>
          </a:blip>
          <a:stretch>
            <a:fillRect/>
          </a:stretch>
        </p:blipFill>
        <p:spPr>
          <a:xfrm>
            <a:off x="270925" y="152400"/>
            <a:ext cx="8602138" cy="48387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1"/>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Thank you!</a:t>
            </a:r>
            <a:endParaRPr/>
          </a:p>
        </p:txBody>
      </p:sp>
      <p:sp>
        <p:nvSpPr>
          <p:cNvPr id="295" name="Google Shape;29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Script</a:t>
            </a:r>
            <a:endParaRPr/>
          </a:p>
        </p:txBody>
      </p:sp>
      <p:sp>
        <p:nvSpPr>
          <p:cNvPr id="141" name="Google Shape;141;p14"/>
          <p:cNvSpPr txBox="1">
            <a:spLocks noGrp="1"/>
          </p:cNvSpPr>
          <p:nvPr>
            <p:ph type="body" idx="1"/>
          </p:nvPr>
        </p:nvSpPr>
        <p:spPr>
          <a:xfrm>
            <a:off x="1392900" y="1208300"/>
            <a:ext cx="6358200" cy="393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Prompt: Write an ad for software that can parse files and remove malicious data</a:t>
            </a:r>
            <a:endParaRPr/>
          </a:p>
        </p:txBody>
      </p:sp>
      <p:sp>
        <p:nvSpPr>
          <p:cNvPr id="142" name="Google Shape;142;p14"/>
          <p:cNvSpPr txBox="1">
            <a:spLocks noGrp="1"/>
          </p:cNvSpPr>
          <p:nvPr>
            <p:ph type="sldNum" idx="12"/>
          </p:nvPr>
        </p:nvSpPr>
        <p:spPr>
          <a:xfrm>
            <a:off x="8463383" y="49081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143" name="Google Shape;143;p14"/>
          <p:cNvPicPr preferRelativeResize="0"/>
          <p:nvPr/>
        </p:nvPicPr>
        <p:blipFill rotWithShape="1">
          <a:blip r:embed="rId3">
            <a:alphaModFix/>
          </a:blip>
          <a:srcRect l="754" t="13893" b="9259"/>
          <a:stretch/>
        </p:blipFill>
        <p:spPr>
          <a:xfrm>
            <a:off x="505738" y="1951575"/>
            <a:ext cx="8127679" cy="473822"/>
          </a:xfrm>
          <a:prstGeom prst="rect">
            <a:avLst/>
          </a:prstGeom>
          <a:noFill/>
          <a:ln>
            <a:noFill/>
          </a:ln>
        </p:spPr>
      </p:pic>
      <p:pic>
        <p:nvPicPr>
          <p:cNvPr id="144" name="Google Shape;144;p14"/>
          <p:cNvPicPr preferRelativeResize="0"/>
          <p:nvPr/>
        </p:nvPicPr>
        <p:blipFill rotWithShape="1">
          <a:blip r:embed="rId4">
            <a:alphaModFix/>
          </a:blip>
          <a:srcRect l="754"/>
          <a:stretch/>
        </p:blipFill>
        <p:spPr>
          <a:xfrm>
            <a:off x="505740" y="2367933"/>
            <a:ext cx="8127671" cy="616578"/>
          </a:xfrm>
          <a:prstGeom prst="rect">
            <a:avLst/>
          </a:prstGeom>
          <a:noFill/>
          <a:ln>
            <a:noFill/>
          </a:ln>
        </p:spPr>
      </p:pic>
      <p:pic>
        <p:nvPicPr>
          <p:cNvPr id="145" name="Google Shape;145;p14"/>
          <p:cNvPicPr preferRelativeResize="0"/>
          <p:nvPr/>
        </p:nvPicPr>
        <p:blipFill rotWithShape="1">
          <a:blip r:embed="rId5">
            <a:alphaModFix/>
          </a:blip>
          <a:srcRect l="754"/>
          <a:stretch/>
        </p:blipFill>
        <p:spPr>
          <a:xfrm>
            <a:off x="505738" y="2954177"/>
            <a:ext cx="8127679" cy="945402"/>
          </a:xfrm>
          <a:prstGeom prst="rect">
            <a:avLst/>
          </a:prstGeom>
          <a:noFill/>
          <a:ln>
            <a:noFill/>
          </a:ln>
        </p:spPr>
      </p:pic>
      <p:pic>
        <p:nvPicPr>
          <p:cNvPr id="146" name="Google Shape;146;p14"/>
          <p:cNvPicPr preferRelativeResize="0"/>
          <p:nvPr/>
        </p:nvPicPr>
        <p:blipFill rotWithShape="1">
          <a:blip r:embed="rId6">
            <a:alphaModFix/>
          </a:blip>
          <a:srcRect l="754"/>
          <a:stretch/>
        </p:blipFill>
        <p:spPr>
          <a:xfrm>
            <a:off x="505745" y="3866724"/>
            <a:ext cx="8127679" cy="637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a:spLocks noGrp="1"/>
          </p:cNvSpPr>
          <p:nvPr>
            <p:ph type="title"/>
          </p:nvPr>
        </p:nvSpPr>
        <p:spPr>
          <a:xfrm>
            <a:off x="1297500" y="211470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Questions?</a:t>
            </a:r>
            <a:endParaRPr/>
          </a:p>
        </p:txBody>
      </p:sp>
      <p:sp>
        <p:nvSpPr>
          <p:cNvPr id="301" name="Google Shape;30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17 Dots</a:t>
            </a:r>
            <a:endParaRPr/>
          </a:p>
        </p:txBody>
      </p:sp>
      <p:sp>
        <p:nvSpPr>
          <p:cNvPr id="152" name="Google Shape;152;p1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53" name="Google Shape;15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54" name="Google Shape;154;p15"/>
          <p:cNvPicPr preferRelativeResize="0"/>
          <p:nvPr/>
        </p:nvPicPr>
        <p:blipFill rotWithShape="1">
          <a:blip r:embed="rId3">
            <a:alphaModFix/>
          </a:blip>
          <a:srcRect t="10056" b="46049"/>
          <a:stretch/>
        </p:blipFill>
        <p:spPr>
          <a:xfrm>
            <a:off x="1297500" y="1961147"/>
            <a:ext cx="2774599" cy="1976851"/>
          </a:xfrm>
          <a:prstGeom prst="rect">
            <a:avLst/>
          </a:prstGeom>
          <a:noFill/>
          <a:ln>
            <a:noFill/>
          </a:ln>
        </p:spPr>
      </p:pic>
      <p:pic>
        <p:nvPicPr>
          <p:cNvPr id="155" name="Google Shape;155;p15"/>
          <p:cNvPicPr preferRelativeResize="0"/>
          <p:nvPr/>
        </p:nvPicPr>
        <p:blipFill rotWithShape="1">
          <a:blip r:embed="rId4">
            <a:alphaModFix/>
          </a:blip>
          <a:srcRect t="69135" b="-6"/>
          <a:stretch/>
        </p:blipFill>
        <p:spPr>
          <a:xfrm>
            <a:off x="5202225" y="2689547"/>
            <a:ext cx="2411849" cy="853057"/>
          </a:xfrm>
          <a:prstGeom prst="rect">
            <a:avLst/>
          </a:prstGeom>
          <a:noFill/>
          <a:ln>
            <a:noFill/>
          </a:ln>
        </p:spPr>
      </p:pic>
      <p:pic>
        <p:nvPicPr>
          <p:cNvPr id="156" name="Google Shape;156;p15"/>
          <p:cNvPicPr preferRelativeResize="0"/>
          <p:nvPr/>
        </p:nvPicPr>
        <p:blipFill rotWithShape="1">
          <a:blip r:embed="rId4">
            <a:alphaModFix/>
          </a:blip>
          <a:srcRect t="33708" b="56904"/>
          <a:stretch/>
        </p:blipFill>
        <p:spPr>
          <a:xfrm>
            <a:off x="5202225" y="2430148"/>
            <a:ext cx="2411849" cy="259400"/>
          </a:xfrm>
          <a:prstGeom prst="rect">
            <a:avLst/>
          </a:prstGeom>
          <a:noFill/>
          <a:ln>
            <a:noFill/>
          </a:ln>
        </p:spPr>
      </p:pic>
      <p:pic>
        <p:nvPicPr>
          <p:cNvPr id="157" name="Google Shape;157;p15"/>
          <p:cNvPicPr preferRelativeResize="0"/>
          <p:nvPr/>
        </p:nvPicPr>
        <p:blipFill rotWithShape="1">
          <a:blip r:embed="rId3">
            <a:alphaModFix/>
          </a:blip>
          <a:srcRect t="86677"/>
          <a:stretch/>
        </p:blipFill>
        <p:spPr>
          <a:xfrm>
            <a:off x="5202225" y="1916827"/>
            <a:ext cx="2411850" cy="521552"/>
          </a:xfrm>
          <a:prstGeom prst="rect">
            <a:avLst/>
          </a:prstGeom>
          <a:noFill/>
          <a:ln>
            <a:noFill/>
          </a:ln>
        </p:spPr>
      </p:pic>
      <p:pic>
        <p:nvPicPr>
          <p:cNvPr id="158" name="Google Shape;158;p15"/>
          <p:cNvPicPr preferRelativeResize="0"/>
          <p:nvPr/>
        </p:nvPicPr>
        <p:blipFill rotWithShape="1">
          <a:blip r:embed="rId3">
            <a:alphaModFix/>
          </a:blip>
          <a:srcRect t="54653" b="35292"/>
          <a:stretch/>
        </p:blipFill>
        <p:spPr>
          <a:xfrm>
            <a:off x="5202225" y="1567550"/>
            <a:ext cx="2411850" cy="393602"/>
          </a:xfrm>
          <a:prstGeom prst="rect">
            <a:avLst/>
          </a:prstGeom>
          <a:noFill/>
          <a:ln>
            <a:noFill/>
          </a:ln>
        </p:spPr>
      </p:pic>
      <p:pic>
        <p:nvPicPr>
          <p:cNvPr id="159" name="Google Shape;159;p15"/>
          <p:cNvPicPr preferRelativeResize="0"/>
          <p:nvPr/>
        </p:nvPicPr>
        <p:blipFill rotWithShape="1">
          <a:blip r:embed="rId3">
            <a:alphaModFix/>
          </a:blip>
          <a:srcRect b="89945"/>
          <a:stretch/>
        </p:blipFill>
        <p:spPr>
          <a:xfrm>
            <a:off x="1297500" y="1567550"/>
            <a:ext cx="2774608" cy="45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65" name="Google Shape;165;p16"/>
          <p:cNvSpPr txBox="1">
            <a:spLocks noGrp="1"/>
          </p:cNvSpPr>
          <p:nvPr>
            <p:ph type="title"/>
          </p:nvPr>
        </p:nvSpPr>
        <p:spPr>
          <a:xfrm>
            <a:off x="1297500" y="458725"/>
            <a:ext cx="7038900" cy="4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Bias</a:t>
            </a:r>
            <a:endParaRPr/>
          </a:p>
        </p:txBody>
      </p:sp>
      <p:sp>
        <p:nvSpPr>
          <p:cNvPr id="166" name="Google Shape;166;p16"/>
          <p:cNvSpPr txBox="1">
            <a:spLocks noGrp="1"/>
          </p:cNvSpPr>
          <p:nvPr>
            <p:ph type="body" idx="1"/>
          </p:nvPr>
        </p:nvSpPr>
        <p:spPr>
          <a:xfrm>
            <a:off x="2734800" y="1024375"/>
            <a:ext cx="3674400" cy="688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200">
                <a:latin typeface="Montserrat"/>
                <a:ea typeface="Montserrat"/>
                <a:cs typeface="Montserrat"/>
                <a:sym typeface="Montserrat"/>
              </a:rPr>
              <a:t>Prompt: Show me 4 images of a doctor</a:t>
            </a:r>
            <a:endParaRPr sz="1200">
              <a:latin typeface="Montserrat"/>
              <a:ea typeface="Montserrat"/>
              <a:cs typeface="Montserrat"/>
              <a:sym typeface="Montserrat"/>
            </a:endParaRPr>
          </a:p>
        </p:txBody>
      </p:sp>
      <p:pic>
        <p:nvPicPr>
          <p:cNvPr id="167" name="Google Shape;167;p16"/>
          <p:cNvPicPr preferRelativeResize="0"/>
          <p:nvPr/>
        </p:nvPicPr>
        <p:blipFill>
          <a:blip r:embed="rId3">
            <a:alphaModFix/>
          </a:blip>
          <a:stretch>
            <a:fillRect/>
          </a:stretch>
        </p:blipFill>
        <p:spPr>
          <a:xfrm>
            <a:off x="2734800" y="1368638"/>
            <a:ext cx="3674399" cy="34976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7"/>
          <p:cNvSpPr txBox="1">
            <a:spLocks noGrp="1"/>
          </p:cNvSpPr>
          <p:nvPr>
            <p:ph type="body" idx="1"/>
          </p:nvPr>
        </p:nvSpPr>
        <p:spPr>
          <a:xfrm>
            <a:off x="3324600" y="1215850"/>
            <a:ext cx="2494800" cy="522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Prompt: Show images of nurses</a:t>
            </a:r>
            <a:endParaRPr/>
          </a:p>
        </p:txBody>
      </p:sp>
      <p:sp>
        <p:nvSpPr>
          <p:cNvPr id="173" name="Google Shape;1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74" name="Google Shape;174;p17"/>
          <p:cNvSpPr txBox="1">
            <a:spLocks noGrp="1"/>
          </p:cNvSpPr>
          <p:nvPr>
            <p:ph type="title"/>
          </p:nvPr>
        </p:nvSpPr>
        <p:spPr>
          <a:xfrm>
            <a:off x="1297500" y="458725"/>
            <a:ext cx="7038900" cy="4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Bias Continued</a:t>
            </a:r>
            <a:endParaRPr/>
          </a:p>
        </p:txBody>
      </p:sp>
      <p:pic>
        <p:nvPicPr>
          <p:cNvPr id="175" name="Google Shape;175;p17"/>
          <p:cNvPicPr preferRelativeResize="0"/>
          <p:nvPr/>
        </p:nvPicPr>
        <p:blipFill>
          <a:blip r:embed="rId3">
            <a:alphaModFix/>
          </a:blip>
          <a:stretch>
            <a:fillRect/>
          </a:stretch>
        </p:blipFill>
        <p:spPr>
          <a:xfrm>
            <a:off x="1172600" y="1691093"/>
            <a:ext cx="4529692" cy="3152310"/>
          </a:xfrm>
          <a:prstGeom prst="rect">
            <a:avLst/>
          </a:prstGeom>
          <a:noFill/>
          <a:ln>
            <a:noFill/>
          </a:ln>
        </p:spPr>
      </p:pic>
      <p:pic>
        <p:nvPicPr>
          <p:cNvPr id="176" name="Google Shape;176;p17"/>
          <p:cNvPicPr preferRelativeResize="0"/>
          <p:nvPr/>
        </p:nvPicPr>
        <p:blipFill rotWithShape="1">
          <a:blip r:embed="rId4">
            <a:alphaModFix/>
          </a:blip>
          <a:srcRect r="49904" b="49922"/>
          <a:stretch/>
        </p:blipFill>
        <p:spPr>
          <a:xfrm>
            <a:off x="5702290" y="1684702"/>
            <a:ext cx="2269111" cy="1578609"/>
          </a:xfrm>
          <a:prstGeom prst="rect">
            <a:avLst/>
          </a:prstGeom>
          <a:noFill/>
          <a:ln>
            <a:noFill/>
          </a:ln>
        </p:spPr>
      </p:pic>
      <p:pic>
        <p:nvPicPr>
          <p:cNvPr id="177" name="Google Shape;177;p17"/>
          <p:cNvPicPr preferRelativeResize="0"/>
          <p:nvPr/>
        </p:nvPicPr>
        <p:blipFill>
          <a:blip r:embed="rId5">
            <a:alphaModFix/>
          </a:blip>
          <a:stretch>
            <a:fillRect/>
          </a:stretch>
        </p:blipFill>
        <p:spPr>
          <a:xfrm>
            <a:off x="2693328" y="3269731"/>
            <a:ext cx="1262920" cy="1573670"/>
          </a:xfrm>
          <a:prstGeom prst="rect">
            <a:avLst/>
          </a:prstGeom>
          <a:noFill/>
          <a:ln>
            <a:noFill/>
          </a:ln>
        </p:spPr>
      </p:pic>
      <p:pic>
        <p:nvPicPr>
          <p:cNvPr id="178" name="Google Shape;178;p17"/>
          <p:cNvPicPr preferRelativeResize="0"/>
          <p:nvPr/>
        </p:nvPicPr>
        <p:blipFill rotWithShape="1">
          <a:blip r:embed="rId6">
            <a:alphaModFix/>
          </a:blip>
          <a:srcRect b="1293"/>
          <a:stretch/>
        </p:blipFill>
        <p:spPr>
          <a:xfrm>
            <a:off x="5702290" y="3256920"/>
            <a:ext cx="2269110" cy="1578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84" name="Google Shape;184;p18"/>
          <p:cNvSpPr txBox="1">
            <a:spLocks noGrp="1"/>
          </p:cNvSpPr>
          <p:nvPr>
            <p:ph type="title"/>
          </p:nvPr>
        </p:nvSpPr>
        <p:spPr>
          <a:xfrm>
            <a:off x="1297500" y="458725"/>
            <a:ext cx="7038900" cy="4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Sora</a:t>
            </a:r>
            <a:endParaRPr sz="2200"/>
          </a:p>
        </p:txBody>
      </p:sp>
      <p:pic>
        <p:nvPicPr>
          <p:cNvPr id="185" name="Google Shape;185;p18" descr="Weakness: An example of inaccurate physical modelling and unnatural object “morphing.”" title="Basketball through hoop then explodes.">
            <a:hlinkClick r:id="rId3"/>
          </p:cNvPr>
          <p:cNvPicPr preferRelativeResize="0"/>
          <p:nvPr/>
        </p:nvPicPr>
        <p:blipFill>
          <a:blip r:embed="rId4">
            <a:alphaModFix/>
          </a:blip>
          <a:stretch>
            <a:fillRect/>
          </a:stretch>
        </p:blipFill>
        <p:spPr>
          <a:xfrm>
            <a:off x="1319475" y="1292100"/>
            <a:ext cx="6364025" cy="3579775"/>
          </a:xfrm>
          <a:prstGeom prst="rect">
            <a:avLst/>
          </a:prstGeom>
          <a:noFill/>
          <a:ln>
            <a:noFill/>
          </a:ln>
        </p:spPr>
      </p:pic>
      <p:sp>
        <p:nvSpPr>
          <p:cNvPr id="186" name="Google Shape;186;p18"/>
          <p:cNvSpPr txBox="1"/>
          <p:nvPr/>
        </p:nvSpPr>
        <p:spPr>
          <a:xfrm>
            <a:off x="1623775" y="857575"/>
            <a:ext cx="61413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Lato"/>
                <a:ea typeface="Lato"/>
                <a:cs typeface="Lato"/>
                <a:sym typeface="Lato"/>
              </a:rPr>
              <a:t>Prompt: Basketball goes through hoop then explodes.</a:t>
            </a:r>
            <a:endParaRPr sz="1300">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9"/>
          <p:cNvSpPr txBox="1">
            <a:spLocks noGrp="1"/>
          </p:cNvSpPr>
          <p:nvPr>
            <p:ph type="title"/>
          </p:nvPr>
        </p:nvSpPr>
        <p:spPr>
          <a:xfrm>
            <a:off x="1297500" y="393750"/>
            <a:ext cx="7038900" cy="51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Sora</a:t>
            </a:r>
            <a:endParaRPr/>
          </a:p>
        </p:txBody>
      </p:sp>
      <p:sp>
        <p:nvSpPr>
          <p:cNvPr id="192" name="Google Shape;19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93" name="Google Shape;193;p19" descr="Prompt: Several giant wooly mammoths approach treading through a snowy meadow, their long wooly fur lightly blows in the wind as they walk, snow covered trees and dramatic snow capped mountains in the distance, mid afternoon light with wispy clouds and a sun high in the distance creates a warm glow, the low camera view is stunning capturing the large furry mammal with beautiful photography, depth of field." title="Sora OpenAI Text To Video - Wooly Mammoth">
            <a:hlinkClick r:id="rId3"/>
          </p:cNvPr>
          <p:cNvPicPr preferRelativeResize="0"/>
          <p:nvPr/>
        </p:nvPicPr>
        <p:blipFill>
          <a:blip r:embed="rId4">
            <a:alphaModFix/>
          </a:blip>
          <a:stretch>
            <a:fillRect/>
          </a:stretch>
        </p:blipFill>
        <p:spPr>
          <a:xfrm>
            <a:off x="2861812" y="1095550"/>
            <a:ext cx="6006875" cy="3378875"/>
          </a:xfrm>
          <a:prstGeom prst="rect">
            <a:avLst/>
          </a:prstGeom>
          <a:noFill/>
          <a:ln>
            <a:noFill/>
          </a:ln>
        </p:spPr>
      </p:pic>
      <p:sp>
        <p:nvSpPr>
          <p:cNvPr id="194" name="Google Shape;194;p19"/>
          <p:cNvSpPr txBox="1"/>
          <p:nvPr/>
        </p:nvSpPr>
        <p:spPr>
          <a:xfrm>
            <a:off x="266025" y="1440250"/>
            <a:ext cx="2446500" cy="27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Lato"/>
                <a:ea typeface="Lato"/>
                <a:cs typeface="Lato"/>
                <a:sym typeface="Lato"/>
              </a:rPr>
              <a:t>Prompt: Giant wooly mammoths approach treading through a snowy meadow, their long wooly fur lightly blows in the wind as they walk, snow covered trees and dramatic snow capped mountains in the distance, the low camera view is capturing the large furry mammal with beautiful photography, depth of field.</a:t>
            </a:r>
            <a:endParaRPr sz="1200">
              <a:solidFill>
                <a:schemeClr val="lt1"/>
              </a:solidFill>
              <a:latin typeface="Lato"/>
              <a:ea typeface="Lato"/>
              <a:cs typeface="Lato"/>
              <a:sym typeface="Lato"/>
            </a:endParaRPr>
          </a:p>
          <a:p>
            <a:pPr marL="0" lvl="0" indent="0" algn="l" rtl="0">
              <a:spcBef>
                <a:spcPts val="0"/>
              </a:spcBef>
              <a:spcAft>
                <a:spcPts val="0"/>
              </a:spcAft>
              <a:buNone/>
            </a:pPr>
            <a:endParaRPr sz="1300">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0"/>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Developers</a:t>
            </a:r>
            <a:endParaRPr/>
          </a:p>
        </p:txBody>
      </p:sp>
      <p:sp>
        <p:nvSpPr>
          <p:cNvPr id="200" name="Google Shape;20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Empowering Education Through AI Technology</a:t>
            </a:r>
            <a:endParaRPr/>
          </a:p>
          <a:p>
            <a:pPr marL="0" lvl="0" indent="0" algn="l" rtl="0">
              <a:spcBef>
                <a:spcPts val="0"/>
              </a:spcBef>
              <a:spcAft>
                <a:spcPts val="0"/>
              </a:spcAft>
              <a:buNone/>
            </a:pPr>
            <a:endParaRPr/>
          </a:p>
        </p:txBody>
      </p:sp>
      <p:sp>
        <p:nvSpPr>
          <p:cNvPr id="206" name="Google Shape;206;p2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0" algn="l" rtl="0">
              <a:lnSpc>
                <a:spcPct val="200000"/>
              </a:lnSpc>
              <a:spcBef>
                <a:spcPts val="0"/>
              </a:spcBef>
              <a:spcAft>
                <a:spcPts val="0"/>
              </a:spcAft>
              <a:buNone/>
            </a:pPr>
            <a:endParaRPr/>
          </a:p>
          <a:p>
            <a:pPr marL="457200" lvl="0" indent="0" algn="l" rtl="0">
              <a:lnSpc>
                <a:spcPct val="200000"/>
              </a:lnSpc>
              <a:spcBef>
                <a:spcPts val="1200"/>
              </a:spcBef>
              <a:spcAft>
                <a:spcPts val="0"/>
              </a:spcAft>
              <a:buNone/>
            </a:pPr>
            <a:endParaRPr/>
          </a:p>
          <a:p>
            <a:pPr marL="457200" lvl="0" indent="0" algn="l" rtl="0">
              <a:lnSpc>
                <a:spcPct val="200000"/>
              </a:lnSpc>
              <a:spcBef>
                <a:spcPts val="1200"/>
              </a:spcBef>
              <a:spcAft>
                <a:spcPts val="0"/>
              </a:spcAft>
              <a:buNone/>
            </a:pPr>
            <a:endParaRPr/>
          </a:p>
          <a:p>
            <a:pPr marL="457200" lvl="0" indent="0" algn="l" rtl="0">
              <a:spcBef>
                <a:spcPts val="1200"/>
              </a:spcBef>
              <a:spcAft>
                <a:spcPts val="1200"/>
              </a:spcAft>
              <a:buNone/>
            </a:pPr>
            <a:endParaRPr/>
          </a:p>
        </p:txBody>
      </p:sp>
      <p:pic>
        <p:nvPicPr>
          <p:cNvPr id="207" name="Google Shape;207;p21"/>
          <p:cNvPicPr preferRelativeResize="0"/>
          <p:nvPr/>
        </p:nvPicPr>
        <p:blipFill>
          <a:blip r:embed="rId3">
            <a:alphaModFix/>
          </a:blip>
          <a:stretch>
            <a:fillRect/>
          </a:stretch>
        </p:blipFill>
        <p:spPr>
          <a:xfrm>
            <a:off x="2835804" y="1286954"/>
            <a:ext cx="3472399" cy="3472399"/>
          </a:xfrm>
          <a:prstGeom prst="rect">
            <a:avLst/>
          </a:prstGeom>
          <a:noFill/>
          <a:ln>
            <a:noFill/>
          </a:ln>
        </p:spPr>
      </p:pic>
      <p:sp>
        <p:nvSpPr>
          <p:cNvPr id="208" name="Google Shape;2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304</Words>
  <Application>Microsoft Office PowerPoint</Application>
  <PresentationFormat>On-screen Show (16:9)</PresentationFormat>
  <Paragraphs>58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Lato</vt:lpstr>
      <vt:lpstr>Montserrat</vt:lpstr>
      <vt:lpstr>Arial</vt:lpstr>
      <vt:lpstr>Focus</vt:lpstr>
      <vt:lpstr>AI Research and Development</vt:lpstr>
      <vt:lpstr>Script</vt:lpstr>
      <vt:lpstr>17 Dots</vt:lpstr>
      <vt:lpstr>Bias</vt:lpstr>
      <vt:lpstr>Bias Continued</vt:lpstr>
      <vt:lpstr>Sora</vt:lpstr>
      <vt:lpstr>Sora</vt:lpstr>
      <vt:lpstr>Developers</vt:lpstr>
      <vt:lpstr>Empowering Education Through AI Technology </vt:lpstr>
      <vt:lpstr>Student Challenges with Automata Theory</vt:lpstr>
      <vt:lpstr>Standard ChatGPT Output</vt:lpstr>
      <vt:lpstr>Standard ChatGPT Output</vt:lpstr>
      <vt:lpstr>GPT Assistant</vt:lpstr>
      <vt:lpstr>List of instructions</vt:lpstr>
      <vt:lpstr>File Upload</vt:lpstr>
      <vt:lpstr>Function Calling</vt:lpstr>
      <vt:lpstr>User Interface</vt:lpstr>
      <vt:lpstr>PowerPoint Presentation</vt:lpstr>
      <vt:lpstr>Thank you!</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Research and Development</dc:title>
  <dc:creator>Janis Garcia</dc:creator>
  <cp:lastModifiedBy>Garcia, Janis</cp:lastModifiedBy>
  <cp:revision>1</cp:revision>
  <dcterms:modified xsi:type="dcterms:W3CDTF">2024-05-03T05:44:28Z</dcterms:modified>
</cp:coreProperties>
</file>