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Maven Pro"/>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4" roundtripDataSignature="AMtx7mggI1Yt97psJpB1vgP0ID/166x3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avenPro-bold.fntdata"/><Relationship Id="rId10" Type="http://schemas.openxmlformats.org/officeDocument/2006/relationships/slide" Target="slides/slide5.xml"/><Relationship Id="rId32" Type="http://schemas.openxmlformats.org/officeDocument/2006/relationships/font" Target="fonts/MavenPro-regular.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9f0e58818b_7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19f0e58818b_7_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Jorge -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a10409cf8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2a10409cf8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62582de51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62582de51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629c20823d_9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629c20823d_9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9f0e58818b_7_5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19f0e58818b_7_5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629c20823d_1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629c20823d_1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629c20823d_2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629c20823d_2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629c20823d_1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629c20823d_1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629c20823d_2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629c20823d_2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629c20823d_13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629c20823d_13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9f0e58818b_7_3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19f0e58818b_7_3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629c20823d_9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629c20823d_9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629c20823d_9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629c20823d_9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62582de51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62582de51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62582de51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62582de51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9fb1f8d62d_7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9fb1f8d62d_7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629c20823d_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629c20823d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629c20823d_7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629c20823d_7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9f0e58818b_7_3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19f0e58818b_7_3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9f0e58818b_7_3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19f0e58818b_7_3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9f0e58818b_7_3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19f0e58818b_7_3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9fb1f8d62d_7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29fb1f8d62d_7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9f0e58818b_7_4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19f0e58818b_7_4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4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3" name="Google Shape;53;p4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4" name="Google Shape;54;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g29c3d2c9113_0_1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17" name="Google Shape;17;p37"/>
          <p:cNvGrpSpPr/>
          <p:nvPr/>
        </p:nvGrpSpPr>
        <p:grpSpPr>
          <a:xfrm>
            <a:off x="0" y="4743270"/>
            <a:ext cx="9143875" cy="400225"/>
            <a:chOff x="0" y="3792300"/>
            <a:chExt cx="9143875" cy="1351200"/>
          </a:xfrm>
        </p:grpSpPr>
        <p:sp>
          <p:nvSpPr>
            <p:cNvPr id="18" name="Google Shape;18;p37"/>
            <p:cNvSpPr/>
            <p:nvPr/>
          </p:nvSpPr>
          <p:spPr>
            <a:xfrm>
              <a:off x="1513700" y="3792300"/>
              <a:ext cx="1527000" cy="1351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7"/>
            <p:cNvSpPr/>
            <p:nvPr/>
          </p:nvSpPr>
          <p:spPr>
            <a:xfrm>
              <a:off x="3042838" y="3792300"/>
              <a:ext cx="1527000" cy="1351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7"/>
            <p:cNvSpPr/>
            <p:nvPr/>
          </p:nvSpPr>
          <p:spPr>
            <a:xfrm>
              <a:off x="4572000" y="3792300"/>
              <a:ext cx="1527000" cy="1351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7"/>
            <p:cNvSpPr/>
            <p:nvPr/>
          </p:nvSpPr>
          <p:spPr>
            <a:xfrm>
              <a:off x="6085675" y="3792300"/>
              <a:ext cx="1527000" cy="1351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7"/>
            <p:cNvSpPr/>
            <p:nvPr/>
          </p:nvSpPr>
          <p:spPr>
            <a:xfrm>
              <a:off x="0" y="3792300"/>
              <a:ext cx="1527000" cy="1351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7"/>
            <p:cNvSpPr/>
            <p:nvPr/>
          </p:nvSpPr>
          <p:spPr>
            <a:xfrm>
              <a:off x="7612675" y="3792300"/>
              <a:ext cx="1531200" cy="13512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3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 name="Google Shape;26;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3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3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4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7" name="Google Shape;37;p4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8" name="Google Shape;3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4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1" name="Google Shape;41;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4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4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5" name="Google Shape;45;p4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4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7" name="Google Shape;47;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4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0" name="Google Shape;50;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pic>
        <p:nvPicPr>
          <p:cNvPr id="61" name="Google Shape;61;g19f0e58818b_7_297"/>
          <p:cNvPicPr preferRelativeResize="0"/>
          <p:nvPr/>
        </p:nvPicPr>
        <p:blipFill rotWithShape="1">
          <a:blip r:embed="rId3">
            <a:alphaModFix/>
          </a:blip>
          <a:srcRect b="0" l="0" r="4139" t="14965"/>
          <a:stretch/>
        </p:blipFill>
        <p:spPr>
          <a:xfrm>
            <a:off x="1551775" y="291757"/>
            <a:ext cx="6040474" cy="2410575"/>
          </a:xfrm>
          <a:prstGeom prst="rect">
            <a:avLst/>
          </a:prstGeom>
          <a:noFill/>
          <a:ln>
            <a:noFill/>
          </a:ln>
        </p:spPr>
      </p:pic>
      <p:sp>
        <p:nvSpPr>
          <p:cNvPr id="62" name="Google Shape;62;g19f0e58818b_7_297"/>
          <p:cNvSpPr txBox="1"/>
          <p:nvPr/>
        </p:nvSpPr>
        <p:spPr>
          <a:xfrm>
            <a:off x="395400" y="3042250"/>
            <a:ext cx="8353200" cy="2131500"/>
          </a:xfrm>
          <a:prstGeom prst="rect">
            <a:avLst/>
          </a:prstGeom>
          <a:noFill/>
          <a:ln>
            <a:noFill/>
          </a:ln>
        </p:spPr>
        <p:txBody>
          <a:bodyPr anchorCtr="0" anchor="t" bIns="91425" lIns="91425" spcFirstLastPara="1" rIns="91425" wrap="square" tIns="91425">
            <a:spAutoFit/>
          </a:bodyPr>
          <a:lstStyle/>
          <a:p>
            <a:pPr indent="0" lvl="0" marL="0" marR="0" rtl="0" algn="ctr">
              <a:lnSpc>
                <a:spcPct val="106666"/>
              </a:lnSpc>
              <a:spcBef>
                <a:spcPts val="0"/>
              </a:spcBef>
              <a:spcAft>
                <a:spcPts val="0"/>
              </a:spcAft>
              <a:buClr>
                <a:schemeClr val="dk1"/>
              </a:buClr>
              <a:buSzPts val="1100"/>
              <a:buFont typeface="Arial"/>
              <a:buNone/>
            </a:pPr>
            <a:r>
              <a:rPr b="1" i="0" lang="en" sz="1700" u="none" cap="none" strike="noStrike">
                <a:solidFill>
                  <a:schemeClr val="dk1"/>
                </a:solidFill>
              </a:rPr>
              <a:t>Current Developers</a:t>
            </a:r>
            <a:endParaRPr b="1" sz="1700">
              <a:solidFill>
                <a:schemeClr val="dk1"/>
              </a:solidFill>
            </a:endParaRPr>
          </a:p>
          <a:p>
            <a:pPr indent="0" lvl="0" marL="0" rtl="0" algn="ctr">
              <a:lnSpc>
                <a:spcPct val="107000"/>
              </a:lnSpc>
              <a:spcBef>
                <a:spcPts val="0"/>
              </a:spcBef>
              <a:spcAft>
                <a:spcPts val="0"/>
              </a:spcAft>
              <a:buClr>
                <a:schemeClr val="dk1"/>
              </a:buClr>
              <a:buSzPts val="1100"/>
              <a:buFont typeface="Arial"/>
              <a:buNone/>
            </a:pPr>
            <a:r>
              <a:rPr i="1" lang="en" sz="1500">
                <a:solidFill>
                  <a:schemeClr val="dk1"/>
                </a:solidFill>
              </a:rPr>
              <a:t>Team 1: </a:t>
            </a:r>
            <a:r>
              <a:rPr lang="en" sz="1500">
                <a:solidFill>
                  <a:schemeClr val="dk1"/>
                </a:solidFill>
              </a:rPr>
              <a:t>Melissa Hernandez, Antonio Vazquez Bravo, Channing Jou, Thien H</a:t>
            </a:r>
            <a:r>
              <a:rPr lang="en" sz="1500">
                <a:solidFill>
                  <a:schemeClr val="dk1"/>
                </a:solidFill>
              </a:rPr>
              <a:t>o, Stephanie Tan</a:t>
            </a:r>
            <a:endParaRPr i="1" sz="1500">
              <a:solidFill>
                <a:schemeClr val="dk1"/>
              </a:solidFill>
            </a:endParaRPr>
          </a:p>
          <a:p>
            <a:pPr indent="0" lvl="0" marL="0" rtl="0" algn="ctr">
              <a:lnSpc>
                <a:spcPct val="107000"/>
              </a:lnSpc>
              <a:spcBef>
                <a:spcPts val="0"/>
              </a:spcBef>
              <a:spcAft>
                <a:spcPts val="0"/>
              </a:spcAft>
              <a:buClr>
                <a:schemeClr val="dk1"/>
              </a:buClr>
              <a:buSzPts val="1100"/>
              <a:buFont typeface="Arial"/>
              <a:buNone/>
            </a:pPr>
            <a:r>
              <a:t/>
            </a:r>
            <a:endParaRPr i="1" sz="600">
              <a:solidFill>
                <a:schemeClr val="dk1"/>
              </a:solidFill>
            </a:endParaRPr>
          </a:p>
          <a:p>
            <a:pPr indent="0" lvl="0" marL="0" rtl="0" algn="ctr">
              <a:lnSpc>
                <a:spcPct val="107000"/>
              </a:lnSpc>
              <a:spcBef>
                <a:spcPts val="0"/>
              </a:spcBef>
              <a:spcAft>
                <a:spcPts val="0"/>
              </a:spcAft>
              <a:buClr>
                <a:schemeClr val="dk1"/>
              </a:buClr>
              <a:buSzPts val="1100"/>
              <a:buFont typeface="Arial"/>
              <a:buNone/>
            </a:pPr>
            <a:r>
              <a:rPr i="1" lang="en" sz="1500">
                <a:solidFill>
                  <a:schemeClr val="dk1"/>
                </a:solidFill>
              </a:rPr>
              <a:t>Team 2:</a:t>
            </a:r>
            <a:r>
              <a:rPr lang="en" sz="1500">
                <a:solidFill>
                  <a:schemeClr val="dk1"/>
                </a:solidFill>
              </a:rPr>
              <a:t> Juan Alcobas, Hak Beak, Ryan Goshorn, Daniel Alfonso Rodas, </a:t>
            </a:r>
            <a:r>
              <a:rPr lang="en" sz="1500">
                <a:solidFill>
                  <a:schemeClr val="dk1"/>
                </a:solidFill>
              </a:rPr>
              <a:t>Raul Sanchez Martinez</a:t>
            </a:r>
            <a:endParaRPr sz="1500">
              <a:solidFill>
                <a:schemeClr val="dk1"/>
              </a:solidFill>
            </a:endParaRPr>
          </a:p>
          <a:p>
            <a:pPr indent="0" lvl="0" marL="0" rtl="0" algn="ctr">
              <a:lnSpc>
                <a:spcPct val="107000"/>
              </a:lnSpc>
              <a:spcBef>
                <a:spcPts val="0"/>
              </a:spcBef>
              <a:spcAft>
                <a:spcPts val="0"/>
              </a:spcAft>
              <a:buClr>
                <a:schemeClr val="dk1"/>
              </a:buClr>
              <a:buSzPts val="1100"/>
              <a:buFont typeface="Arial"/>
              <a:buNone/>
            </a:pPr>
            <a:r>
              <a:rPr lang="en" sz="1500">
                <a:solidFill>
                  <a:schemeClr val="dk1"/>
                </a:solidFill>
              </a:rPr>
              <a:t> </a:t>
            </a:r>
            <a:endParaRPr sz="1500">
              <a:solidFill>
                <a:schemeClr val="dk1"/>
              </a:solidFill>
            </a:endParaRPr>
          </a:p>
          <a:p>
            <a:pPr indent="0" lvl="0" marL="0" rtl="0" algn="ctr">
              <a:lnSpc>
                <a:spcPct val="107000"/>
              </a:lnSpc>
              <a:spcBef>
                <a:spcPts val="0"/>
              </a:spcBef>
              <a:spcAft>
                <a:spcPts val="0"/>
              </a:spcAft>
              <a:buClr>
                <a:schemeClr val="dk1"/>
              </a:buClr>
              <a:buSzPts val="1100"/>
              <a:buFont typeface="Arial"/>
              <a:buNone/>
            </a:pPr>
            <a:r>
              <a:t/>
            </a:r>
            <a:endParaRPr i="1" sz="1500">
              <a:solidFill>
                <a:schemeClr val="dk1"/>
              </a:solidFill>
            </a:endParaRPr>
          </a:p>
          <a:p>
            <a:pPr indent="0" lvl="0" marL="0" rtl="0" algn="ctr">
              <a:lnSpc>
                <a:spcPct val="107000"/>
              </a:lnSpc>
              <a:spcBef>
                <a:spcPts val="0"/>
              </a:spcBef>
              <a:spcAft>
                <a:spcPts val="0"/>
              </a:spcAft>
              <a:buClr>
                <a:schemeClr val="dk1"/>
              </a:buClr>
              <a:buSzPts val="1100"/>
              <a:buFont typeface="Arial"/>
              <a:buNone/>
            </a:pPr>
            <a:r>
              <a:t/>
            </a:r>
            <a:endParaRPr sz="1500">
              <a:solidFill>
                <a:schemeClr val="dk1"/>
              </a:solidFill>
            </a:endParaRPr>
          </a:p>
          <a:p>
            <a:pPr indent="0" lvl="0" marL="0" marR="0" rtl="0" algn="ctr">
              <a:lnSpc>
                <a:spcPct val="100000"/>
              </a:lnSpc>
              <a:spcBef>
                <a:spcPts val="800"/>
              </a:spcBef>
              <a:spcAft>
                <a:spcPts val="0"/>
              </a:spcAft>
              <a:buClr>
                <a:schemeClr val="dk1"/>
              </a:buClr>
              <a:buSzPts val="1100"/>
              <a:buFont typeface="Arial"/>
              <a:buNone/>
            </a:pPr>
            <a:r>
              <a:rPr lang="en" sz="1500">
                <a:solidFill>
                  <a:schemeClr val="dk1"/>
                </a:solidFill>
              </a:rPr>
              <a:t> </a:t>
            </a:r>
            <a:endParaRPr sz="1500">
              <a:solidFill>
                <a:schemeClr val="dk1"/>
              </a:solidFill>
            </a:endParaRPr>
          </a:p>
        </p:txBody>
      </p:sp>
      <p:sp>
        <p:nvSpPr>
          <p:cNvPr id="63" name="Google Shape;63;g19f0e58818b_7_297"/>
          <p:cNvSpPr txBox="1"/>
          <p:nvPr/>
        </p:nvSpPr>
        <p:spPr>
          <a:xfrm>
            <a:off x="0" y="4280500"/>
            <a:ext cx="9144000" cy="708000"/>
          </a:xfrm>
          <a:prstGeom prst="rect">
            <a:avLst/>
          </a:prstGeom>
          <a:noFill/>
          <a:ln>
            <a:noFill/>
          </a:ln>
        </p:spPr>
        <p:txBody>
          <a:bodyPr anchorCtr="0" anchor="t" bIns="91425" lIns="91425" spcFirstLastPara="1" rIns="91425" wrap="square" tIns="91425">
            <a:spAutoFit/>
          </a:bodyPr>
          <a:lstStyle/>
          <a:p>
            <a:pPr indent="0" lvl="0" marL="3657600" marR="0" rtl="0" algn="l">
              <a:lnSpc>
                <a:spcPct val="100000"/>
              </a:lnSpc>
              <a:spcBef>
                <a:spcPts val="0"/>
              </a:spcBef>
              <a:spcAft>
                <a:spcPts val="0"/>
              </a:spcAft>
              <a:buClr>
                <a:srgbClr val="000000"/>
              </a:buClr>
              <a:buSzPts val="1600"/>
              <a:buFont typeface="Arial"/>
              <a:buNone/>
            </a:pPr>
            <a:r>
              <a:rPr b="1" lang="en">
                <a:solidFill>
                  <a:schemeClr val="dk1"/>
                </a:solidFill>
              </a:rPr>
              <a:t>        </a:t>
            </a:r>
            <a:r>
              <a:rPr b="1" i="0" lang="en" sz="1800" u="none" cap="none" strike="noStrike">
                <a:solidFill>
                  <a:schemeClr val="dk1"/>
                </a:solidFill>
              </a:rPr>
              <a:t>Advisor</a:t>
            </a:r>
            <a:endParaRPr b="1" sz="1800">
              <a:solidFill>
                <a:schemeClr val="dk1"/>
              </a:solidFill>
            </a:endParaRPr>
          </a:p>
          <a:p>
            <a:pPr indent="0" lvl="0" marL="0" marR="0" rtl="0" algn="ctr">
              <a:lnSpc>
                <a:spcPct val="100000"/>
              </a:lnSpc>
              <a:spcBef>
                <a:spcPts val="0"/>
              </a:spcBef>
              <a:spcAft>
                <a:spcPts val="0"/>
              </a:spcAft>
              <a:buClr>
                <a:srgbClr val="000000"/>
              </a:buClr>
              <a:buSzPts val="1600"/>
              <a:buFont typeface="Arial"/>
              <a:buNone/>
            </a:pPr>
            <a:r>
              <a:rPr i="0" lang="en" sz="1600" u="none" cap="none" strike="noStrike">
                <a:solidFill>
                  <a:schemeClr val="dk1"/>
                </a:solidFill>
              </a:rPr>
              <a:t>John Hurley</a:t>
            </a:r>
            <a:endParaRPr i="0" sz="1600" u="none" cap="none" strike="noStrike">
              <a:solidFill>
                <a:srgbClr val="000000"/>
              </a:solidFill>
            </a:endParaRPr>
          </a:p>
        </p:txBody>
      </p:sp>
      <p:sp>
        <p:nvSpPr>
          <p:cNvPr id="64" name="Google Shape;64;g19f0e58818b_7_297"/>
          <p:cNvSpPr txBox="1"/>
          <p:nvPr/>
        </p:nvSpPr>
        <p:spPr>
          <a:xfrm>
            <a:off x="2939250" y="2437800"/>
            <a:ext cx="3265500" cy="76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700" u="none" cap="none" strike="noStrike">
                <a:solidFill>
                  <a:schemeClr val="dk1"/>
                </a:solidFill>
              </a:rPr>
              <a:t>Sponsor</a:t>
            </a:r>
            <a:r>
              <a:rPr b="1" lang="en" sz="1700">
                <a:solidFill>
                  <a:schemeClr val="dk1"/>
                </a:solidFill>
              </a:rPr>
              <a:t>s</a:t>
            </a:r>
            <a:endParaRPr b="1" sz="1700">
              <a:solidFill>
                <a:schemeClr val="dk1"/>
              </a:solidFill>
            </a:endParaRPr>
          </a:p>
          <a:p>
            <a:pPr indent="0" lvl="0" marL="0" marR="0" rtl="0" algn="ctr">
              <a:lnSpc>
                <a:spcPct val="100000"/>
              </a:lnSpc>
              <a:spcBef>
                <a:spcPts val="0"/>
              </a:spcBef>
              <a:spcAft>
                <a:spcPts val="0"/>
              </a:spcAft>
              <a:buClr>
                <a:srgbClr val="000000"/>
              </a:buClr>
              <a:buSzPts val="1600"/>
              <a:buFont typeface="Arial"/>
              <a:buNone/>
            </a:pPr>
            <a:r>
              <a:rPr i="0" lang="en" sz="1500" u="none" cap="none" strike="noStrike">
                <a:solidFill>
                  <a:schemeClr val="dk1"/>
                </a:solidFill>
              </a:rPr>
              <a:t>Cynthia Wang, Zachary Vernon</a:t>
            </a:r>
            <a:endParaRPr sz="1100">
              <a:solidFill>
                <a:schemeClr val="dk1"/>
              </a:solidFill>
            </a:endParaRPr>
          </a:p>
          <a:p>
            <a:pPr indent="0" lvl="0" marL="0" marR="0" rtl="0" algn="ctr">
              <a:lnSpc>
                <a:spcPct val="100000"/>
              </a:lnSpc>
              <a:spcBef>
                <a:spcPts val="0"/>
              </a:spcBef>
              <a:spcAft>
                <a:spcPts val="0"/>
              </a:spcAft>
              <a:buClr>
                <a:srgbClr val="000000"/>
              </a:buClr>
              <a:buSzPts val="1600"/>
              <a:buFont typeface="Arial"/>
              <a:buNone/>
            </a:pPr>
            <a:r>
              <a:t/>
            </a:r>
            <a:endParaRPr sz="600">
              <a:solidFill>
                <a:schemeClr val="dk1"/>
              </a:solidFill>
            </a:endParaRPr>
          </a:p>
        </p:txBody>
      </p:sp>
      <p:sp>
        <p:nvSpPr>
          <p:cNvPr id="65" name="Google Shape;65;g19f0e58818b_7_297"/>
          <p:cNvSpPr txBox="1"/>
          <p:nvPr/>
        </p:nvSpPr>
        <p:spPr>
          <a:xfrm>
            <a:off x="339550" y="226375"/>
            <a:ext cx="724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g19f0e58818b_7_297"/>
          <p:cNvSpPr txBox="1"/>
          <p:nvPr/>
        </p:nvSpPr>
        <p:spPr>
          <a:xfrm>
            <a:off x="-1242500" y="652475"/>
            <a:ext cx="399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a10409cf83_0_16"/>
          <p:cNvSpPr txBox="1"/>
          <p:nvPr>
            <p:ph type="title"/>
          </p:nvPr>
        </p:nvSpPr>
        <p:spPr>
          <a:xfrm>
            <a:off x="311700" y="338500"/>
            <a:ext cx="76482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Team 1’s Challenges - Frameworks</a:t>
            </a:r>
            <a:endParaRPr b="1"/>
          </a:p>
        </p:txBody>
      </p:sp>
      <p:sp>
        <p:nvSpPr>
          <p:cNvPr id="137" name="Google Shape;137;g2a10409cf83_0_16"/>
          <p:cNvSpPr txBox="1"/>
          <p:nvPr/>
        </p:nvSpPr>
        <p:spPr>
          <a:xfrm>
            <a:off x="7959969" y="0"/>
            <a:ext cx="11841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lang="en">
                <a:solidFill>
                  <a:schemeClr val="dk2"/>
                </a:solidFill>
              </a:rPr>
              <a:t>Thien Ho</a:t>
            </a:r>
            <a:endParaRPr b="0" i="0" sz="1400" u="none" cap="none" strike="noStrike">
              <a:solidFill>
                <a:schemeClr val="dk2"/>
              </a:solidFill>
              <a:latin typeface="Arial"/>
              <a:ea typeface="Arial"/>
              <a:cs typeface="Arial"/>
              <a:sym typeface="Arial"/>
            </a:endParaRPr>
          </a:p>
        </p:txBody>
      </p:sp>
      <p:sp>
        <p:nvSpPr>
          <p:cNvPr id="138" name="Google Shape;138;g2a10409cf83_0_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39" name="Google Shape;139;g2a10409cf83_0_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228600" rtl="0" algn="l">
              <a:spcBef>
                <a:spcPts val="0"/>
              </a:spcBef>
              <a:spcAft>
                <a:spcPts val="0"/>
              </a:spcAft>
              <a:buNone/>
            </a:pPr>
            <a:r>
              <a:rPr lang="en">
                <a:solidFill>
                  <a:schemeClr val="dk1"/>
                </a:solidFill>
              </a:rPr>
              <a:t>Adjusting to New Web Developments and Frameworks</a:t>
            </a:r>
            <a:endParaRPr>
              <a:solidFill>
                <a:schemeClr val="dk1"/>
              </a:solidFill>
            </a:endParaRPr>
          </a:p>
          <a:p>
            <a:pPr indent="-342900" lvl="0" marL="914400" rtl="0" algn="l">
              <a:spcBef>
                <a:spcPts val="0"/>
              </a:spcBef>
              <a:spcAft>
                <a:spcPts val="0"/>
              </a:spcAft>
              <a:buClr>
                <a:schemeClr val="dk1"/>
              </a:buClr>
              <a:buSzPts val="1800"/>
              <a:buChar char="●"/>
            </a:pPr>
            <a:r>
              <a:rPr lang="en">
                <a:solidFill>
                  <a:schemeClr val="dk1"/>
                </a:solidFill>
              </a:rPr>
              <a:t>Django REST (Backend)</a:t>
            </a:r>
            <a:endParaRPr>
              <a:solidFill>
                <a:schemeClr val="dk1"/>
              </a:solidFill>
            </a:endParaRPr>
          </a:p>
          <a:p>
            <a:pPr indent="-342900" lvl="0" marL="914400" rtl="0" algn="l">
              <a:spcBef>
                <a:spcPts val="0"/>
              </a:spcBef>
              <a:spcAft>
                <a:spcPts val="0"/>
              </a:spcAft>
              <a:buClr>
                <a:schemeClr val="dk1"/>
              </a:buClr>
              <a:buSzPts val="1800"/>
              <a:buChar char="●"/>
            </a:pPr>
            <a:r>
              <a:rPr lang="en">
                <a:solidFill>
                  <a:schemeClr val="dk1"/>
                </a:solidFill>
              </a:rPr>
              <a:t>React (Frontend)</a:t>
            </a:r>
            <a:endParaRPr>
              <a:solidFill>
                <a:schemeClr val="dk1"/>
              </a:solidFill>
            </a:endParaRPr>
          </a:p>
          <a:p>
            <a:pPr indent="-342900" lvl="0" marL="914400" rtl="0" algn="l">
              <a:spcBef>
                <a:spcPts val="0"/>
              </a:spcBef>
              <a:spcAft>
                <a:spcPts val="0"/>
              </a:spcAft>
              <a:buClr>
                <a:schemeClr val="dk1"/>
              </a:buClr>
              <a:buSzPts val="1800"/>
              <a:buChar char="●"/>
            </a:pPr>
            <a:r>
              <a:rPr lang="en">
                <a:solidFill>
                  <a:schemeClr val="dk1"/>
                </a:solidFill>
              </a:rPr>
              <a:t>PostgreSQL (Database)</a:t>
            </a:r>
            <a:endParaRPr>
              <a:solidFill>
                <a:schemeClr val="dk1"/>
              </a:solidFill>
            </a:endParaRPr>
          </a:p>
          <a:p>
            <a:pPr indent="-342900" lvl="0" marL="914400" rtl="0" algn="l">
              <a:spcBef>
                <a:spcPts val="0"/>
              </a:spcBef>
              <a:spcAft>
                <a:spcPts val="0"/>
              </a:spcAft>
              <a:buClr>
                <a:schemeClr val="dk1"/>
              </a:buClr>
              <a:buSzPts val="1800"/>
              <a:buChar char="●"/>
            </a:pPr>
            <a:r>
              <a:rPr lang="en">
                <a:solidFill>
                  <a:schemeClr val="dk1"/>
                </a:solidFill>
              </a:rPr>
              <a:t>Postman API</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62582de511_0_5"/>
          <p:cNvSpPr txBox="1"/>
          <p:nvPr>
            <p:ph type="title"/>
          </p:nvPr>
        </p:nvSpPr>
        <p:spPr>
          <a:xfrm>
            <a:off x="311700" y="368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Team 2’s Challenges - Block </a:t>
            </a:r>
            <a:endParaRPr b="1"/>
          </a:p>
        </p:txBody>
      </p:sp>
      <p:sp>
        <p:nvSpPr>
          <p:cNvPr id="145" name="Google Shape;145;g262582de511_0_5"/>
          <p:cNvSpPr txBox="1"/>
          <p:nvPr>
            <p:ph idx="1" type="body"/>
          </p:nvPr>
        </p:nvSpPr>
        <p:spPr>
          <a:xfrm>
            <a:off x="311700" y="1132275"/>
            <a:ext cx="5242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Build Blocking Function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 Adding a functional block database to store a users blocks.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 Adding functions to the backend API to allow the backend and frontend to </a:t>
            </a:r>
            <a:r>
              <a:rPr lang="en">
                <a:solidFill>
                  <a:schemeClr val="dk1"/>
                </a:solidFill>
              </a:rPr>
              <a:t>communicate</a:t>
            </a:r>
            <a:r>
              <a:rPr lang="en">
                <a:solidFill>
                  <a:schemeClr val="dk1"/>
                </a:solidFill>
              </a:rPr>
              <a:t>.</a:t>
            </a:r>
            <a:endParaRPr>
              <a:solidFill>
                <a:schemeClr val="dk1"/>
              </a:solidFill>
            </a:endParaRPr>
          </a:p>
          <a:p>
            <a:pPr indent="457200" lvl="0" marL="0" rtl="0" algn="l">
              <a:spcBef>
                <a:spcPts val="0"/>
              </a:spcBef>
              <a:spcAft>
                <a:spcPts val="0"/>
              </a:spcAft>
              <a:buNone/>
            </a:pPr>
            <a:r>
              <a:t/>
            </a:r>
            <a:endParaRPr/>
          </a:p>
        </p:txBody>
      </p:sp>
      <p:sp>
        <p:nvSpPr>
          <p:cNvPr id="146" name="Google Shape;146;g262582de511_0_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47" name="Google Shape;147;g262582de511_0_5"/>
          <p:cNvSpPr txBox="1"/>
          <p:nvPr/>
        </p:nvSpPr>
        <p:spPr>
          <a:xfrm>
            <a:off x="4845100" y="1132275"/>
            <a:ext cx="3529800" cy="32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chemeClr val="dk1"/>
              </a:solidFill>
            </a:endParaRPr>
          </a:p>
        </p:txBody>
      </p:sp>
      <p:sp>
        <p:nvSpPr>
          <p:cNvPr id="148" name="Google Shape;148;g262582de511_0_5"/>
          <p:cNvSpPr txBox="1"/>
          <p:nvPr/>
        </p:nvSpPr>
        <p:spPr>
          <a:xfrm>
            <a:off x="7775100" y="27775"/>
            <a:ext cx="1368900" cy="3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Ryan Goshorn</a:t>
            </a:r>
            <a:endParaRPr sz="13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629c20823d_9_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Team 2’s Challenges - Authentication</a:t>
            </a:r>
            <a:endParaRPr/>
          </a:p>
        </p:txBody>
      </p:sp>
      <p:sp>
        <p:nvSpPr>
          <p:cNvPr id="154" name="Google Shape;154;g2629c20823d_9_17"/>
          <p:cNvSpPr txBox="1"/>
          <p:nvPr>
            <p:ph idx="1" type="body"/>
          </p:nvPr>
        </p:nvSpPr>
        <p:spPr>
          <a:xfrm>
            <a:off x="311700" y="1152475"/>
            <a:ext cx="51438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Update Authentication method</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Identify Authentication vulnerabilities of older script and find solutions.</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Redefined user database models with new permissions.</a:t>
            </a:r>
            <a:endParaRPr/>
          </a:p>
        </p:txBody>
      </p:sp>
      <p:sp>
        <p:nvSpPr>
          <p:cNvPr id="155" name="Google Shape;155;g2629c20823d_9_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56" name="Google Shape;156;g2629c20823d_9_17"/>
          <p:cNvSpPr txBox="1"/>
          <p:nvPr/>
        </p:nvSpPr>
        <p:spPr>
          <a:xfrm>
            <a:off x="7770750" y="0"/>
            <a:ext cx="3000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rPr>
              <a:t>Ryan Goshorn</a:t>
            </a:r>
            <a:endParaRPr sz="13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60" name="Shape 160"/>
        <p:cNvGrpSpPr/>
        <p:nvPr/>
      </p:nvGrpSpPr>
      <p:grpSpPr>
        <a:xfrm>
          <a:off x="0" y="0"/>
          <a:ext cx="0" cy="0"/>
          <a:chOff x="0" y="0"/>
          <a:chExt cx="0" cy="0"/>
        </a:xfrm>
      </p:grpSpPr>
      <p:sp>
        <p:nvSpPr>
          <p:cNvPr id="161" name="Google Shape;161;g19f0e58818b_7_53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b="1" lang="en" sz="4020">
                <a:solidFill>
                  <a:schemeClr val="lt1"/>
                </a:solidFill>
              </a:rPr>
              <a:t>Demonstration</a:t>
            </a:r>
            <a:endParaRPr b="1" sz="4000"/>
          </a:p>
        </p:txBody>
      </p:sp>
      <p:sp>
        <p:nvSpPr>
          <p:cNvPr id="162" name="Google Shape;162;g19f0e58818b_7_5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
          <p:cNvSpPr txBox="1"/>
          <p:nvPr>
            <p:ph type="title"/>
          </p:nvPr>
        </p:nvSpPr>
        <p:spPr>
          <a:xfrm>
            <a:off x="311700" y="445025"/>
            <a:ext cx="7648269"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Team 1’s Demo </a:t>
            </a:r>
            <a:endParaRPr b="1"/>
          </a:p>
        </p:txBody>
      </p:sp>
      <p:sp>
        <p:nvSpPr>
          <p:cNvPr id="168" name="Google Shape;168;p3"/>
          <p:cNvSpPr txBox="1"/>
          <p:nvPr/>
        </p:nvSpPr>
        <p:spPr>
          <a:xfrm>
            <a:off x="7959969" y="0"/>
            <a:ext cx="11841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lang="en">
                <a:solidFill>
                  <a:schemeClr val="dk2"/>
                </a:solidFill>
              </a:rPr>
              <a:t>Channing</a:t>
            </a:r>
            <a:endParaRPr b="0" i="0" sz="1400" u="none" cap="none" strike="noStrike">
              <a:solidFill>
                <a:schemeClr val="dk2"/>
              </a:solidFill>
              <a:latin typeface="Arial"/>
              <a:ea typeface="Arial"/>
              <a:cs typeface="Arial"/>
              <a:sym typeface="Arial"/>
            </a:endParaRPr>
          </a:p>
        </p:txBody>
      </p:sp>
      <p:sp>
        <p:nvSpPr>
          <p:cNvPr id="169" name="Google Shape;16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170" name="Google Shape;170;p3"/>
          <p:cNvPicPr preferRelativeResize="0"/>
          <p:nvPr/>
        </p:nvPicPr>
        <p:blipFill>
          <a:blip r:embed="rId3">
            <a:alphaModFix/>
          </a:blip>
          <a:stretch>
            <a:fillRect/>
          </a:stretch>
        </p:blipFill>
        <p:spPr>
          <a:xfrm>
            <a:off x="685725" y="1144734"/>
            <a:ext cx="7648275" cy="32550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629c20823d_13_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Authentication </a:t>
            </a:r>
            <a:endParaRPr b="1"/>
          </a:p>
        </p:txBody>
      </p:sp>
      <p:sp>
        <p:nvSpPr>
          <p:cNvPr id="176" name="Google Shape;176;g2629c20823d_13_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dk1"/>
                </a:solidFill>
              </a:rPr>
              <a:t>Why it matters</a:t>
            </a:r>
            <a:r>
              <a:rPr lang="en" sz="1700">
                <a:solidFill>
                  <a:schemeClr val="dk1"/>
                </a:solidFill>
              </a:rPr>
              <a:t>: </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Authentication is used everywhere to prevent unauthorized users from making requests to the server in order to retrieve, modify or delete information they should not have access to.</a:t>
            </a:r>
            <a:endParaRPr sz="1700">
              <a:solidFill>
                <a:schemeClr val="dk1"/>
              </a:solidFill>
            </a:endParaRPr>
          </a:p>
          <a:p>
            <a:pPr indent="0" lvl="0" marL="457200" rtl="0" algn="l">
              <a:spcBef>
                <a:spcPts val="0"/>
              </a:spcBef>
              <a:spcAft>
                <a:spcPts val="0"/>
              </a:spcAft>
              <a:buNone/>
            </a:pPr>
            <a:r>
              <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Due to the nature of the site, most of our users are part of the LGBTQ+ community. The information stored is very sensitive data; many parts of the world are not as tolerant to the community, so a leak of user information can have serious repercussions to our users. </a:t>
            </a:r>
            <a:endParaRPr sz="1700">
              <a:solidFill>
                <a:schemeClr val="dk1"/>
              </a:solidFill>
            </a:endParaRPr>
          </a:p>
          <a:p>
            <a:pPr indent="0" lvl="0" marL="0" rtl="0" algn="l">
              <a:spcBef>
                <a:spcPts val="0"/>
              </a:spcBef>
              <a:spcAft>
                <a:spcPts val="0"/>
              </a:spcAft>
              <a:buNone/>
            </a:pPr>
            <a:r>
              <a:t/>
            </a:r>
            <a:endParaRPr b="1" sz="1700">
              <a:solidFill>
                <a:schemeClr val="dk1"/>
              </a:solidFill>
            </a:endParaRPr>
          </a:p>
          <a:p>
            <a:pPr indent="0" lvl="0" marL="0" rtl="0" algn="l">
              <a:spcBef>
                <a:spcPts val="0"/>
              </a:spcBef>
              <a:spcAft>
                <a:spcPts val="0"/>
              </a:spcAft>
              <a:buNone/>
            </a:pPr>
            <a:r>
              <a:t/>
            </a:r>
            <a:endParaRPr b="1" sz="1700">
              <a:solidFill>
                <a:schemeClr val="dk1"/>
              </a:solidFill>
            </a:endParaRPr>
          </a:p>
          <a:p>
            <a:pPr indent="0" lvl="0" marL="0" rtl="0" algn="l">
              <a:spcBef>
                <a:spcPts val="0"/>
              </a:spcBef>
              <a:spcAft>
                <a:spcPts val="0"/>
              </a:spcAft>
              <a:buNone/>
            </a:pPr>
            <a:r>
              <a:t/>
            </a:r>
            <a:endParaRPr b="1" sz="1700">
              <a:solidFill>
                <a:schemeClr val="dk1"/>
              </a:solidFill>
            </a:endParaRPr>
          </a:p>
          <a:p>
            <a:pPr indent="0" lvl="0" marL="0" rtl="0" algn="l">
              <a:spcBef>
                <a:spcPts val="0"/>
              </a:spcBef>
              <a:spcAft>
                <a:spcPts val="0"/>
              </a:spcAft>
              <a:buNone/>
            </a:pPr>
            <a:r>
              <a:t/>
            </a:r>
            <a:endParaRPr b="1" sz="1700">
              <a:solidFill>
                <a:schemeClr val="dk1"/>
              </a:solidFill>
            </a:endParaRPr>
          </a:p>
        </p:txBody>
      </p:sp>
      <p:sp>
        <p:nvSpPr>
          <p:cNvPr id="177" name="Google Shape;177;g2629c20823d_13_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78" name="Google Shape;178;g2629c20823d_13_0"/>
          <p:cNvSpPr txBox="1"/>
          <p:nvPr/>
        </p:nvSpPr>
        <p:spPr>
          <a:xfrm>
            <a:off x="8111625" y="102425"/>
            <a:ext cx="9096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2"/>
                </a:solidFill>
              </a:rPr>
              <a:t>  Raul</a:t>
            </a:r>
            <a:endParaRPr>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629c20823d_22_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Authentication - Current Model</a:t>
            </a:r>
            <a:endParaRPr b="1"/>
          </a:p>
        </p:txBody>
      </p:sp>
      <p:sp>
        <p:nvSpPr>
          <p:cNvPr id="184" name="Google Shape;184;g2629c20823d_22_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solidFill>
                  <a:schemeClr val="dk1"/>
                </a:solidFill>
              </a:rPr>
              <a:t>User(AbstractUser):</a:t>
            </a:r>
            <a:endParaRPr b="1">
              <a:solidFill>
                <a:schemeClr val="dk1"/>
              </a:solidFill>
            </a:endParaRPr>
          </a:p>
          <a:p>
            <a:pPr indent="0" lvl="0" marL="0" rtl="0" algn="l">
              <a:spcBef>
                <a:spcPts val="0"/>
              </a:spcBef>
              <a:spcAft>
                <a:spcPts val="0"/>
              </a:spcAft>
              <a:buNone/>
            </a:pPr>
            <a:r>
              <a:rPr b="1" lang="en">
                <a:solidFill>
                  <a:schemeClr val="dk1"/>
                </a:solidFill>
              </a:rPr>
              <a:t>	</a:t>
            </a:r>
            <a:endParaRPr b="1">
              <a:solidFill>
                <a:schemeClr val="dk1"/>
              </a:solidFill>
            </a:endParaRPr>
          </a:p>
          <a:p>
            <a:pPr indent="0" lvl="0" marL="0" rtl="0" algn="l">
              <a:spcBef>
                <a:spcPts val="0"/>
              </a:spcBef>
              <a:spcAft>
                <a:spcPts val="0"/>
              </a:spcAft>
              <a:buNone/>
            </a:pPr>
            <a:r>
              <a:rPr b="1" lang="en">
                <a:solidFill>
                  <a:schemeClr val="dk1"/>
                </a:solidFill>
              </a:rPr>
              <a:t>	int: </a:t>
            </a:r>
            <a:r>
              <a:rPr lang="en">
                <a:solidFill>
                  <a:schemeClr val="dk1"/>
                </a:solidFill>
              </a:rPr>
              <a:t>id(PK)</a:t>
            </a:r>
            <a:endParaRPr>
              <a:solidFill>
                <a:schemeClr val="dk1"/>
              </a:solidFill>
            </a:endParaRPr>
          </a:p>
          <a:p>
            <a:pPr indent="457200" lvl="0" marL="0" rtl="0" algn="l">
              <a:spcBef>
                <a:spcPts val="0"/>
              </a:spcBef>
              <a:spcAft>
                <a:spcPts val="0"/>
              </a:spcAft>
              <a:buNone/>
            </a:pPr>
            <a:r>
              <a:rPr b="1" lang="en">
                <a:solidFill>
                  <a:schemeClr val="dk1"/>
                </a:solidFill>
              </a:rPr>
              <a:t>String: </a:t>
            </a:r>
            <a:r>
              <a:rPr lang="en">
                <a:solidFill>
                  <a:schemeClr val="dk1"/>
                </a:solidFill>
              </a:rPr>
              <a:t>fname, lname, username, password</a:t>
            </a:r>
            <a:endParaRPr>
              <a:solidFill>
                <a:schemeClr val="dk1"/>
              </a:solidFill>
            </a:endParaRPr>
          </a:p>
          <a:p>
            <a:pPr indent="0" lvl="0" marL="0" rtl="0" algn="l">
              <a:spcBef>
                <a:spcPts val="0"/>
              </a:spcBef>
              <a:spcAft>
                <a:spcPts val="0"/>
              </a:spcAft>
              <a:buNone/>
            </a:pPr>
            <a:r>
              <a:rPr b="1" lang="en">
                <a:solidFill>
                  <a:schemeClr val="dk1"/>
                </a:solidFill>
              </a:rPr>
              <a:t>	Boolean: </a:t>
            </a:r>
            <a:r>
              <a:rPr lang="en">
                <a:solidFill>
                  <a:schemeClr val="dk1"/>
                </a:solidFill>
              </a:rPr>
              <a:t>isAdmin, isMod, isAnonymous</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457200" rtl="0" algn="l">
              <a:spcBef>
                <a:spcPts val="0"/>
              </a:spcBef>
              <a:spcAft>
                <a:spcPts val="0"/>
              </a:spcAft>
              <a:buNone/>
            </a:pPr>
            <a:r>
              <a:rPr b="1" lang="en">
                <a:solidFill>
                  <a:schemeClr val="dk1"/>
                </a:solidFill>
              </a:rPr>
              <a:t>Permissions: </a:t>
            </a:r>
            <a:r>
              <a:rPr lang="en">
                <a:solidFill>
                  <a:schemeClr val="dk1"/>
                </a:solidFill>
              </a:rPr>
              <a:t>add a story, edit their own story, delete their own story, delete </a:t>
            </a:r>
            <a:endParaRPr>
              <a:solidFill>
                <a:schemeClr val="dk1"/>
              </a:solidFill>
            </a:endParaRPr>
          </a:p>
          <a:p>
            <a:pPr indent="0" lvl="0" marL="1828800" rtl="0" algn="l">
              <a:spcBef>
                <a:spcPts val="0"/>
              </a:spcBef>
              <a:spcAft>
                <a:spcPts val="0"/>
              </a:spcAft>
              <a:buNone/>
            </a:pPr>
            <a:r>
              <a:rPr lang="en">
                <a:solidFill>
                  <a:schemeClr val="dk1"/>
                </a:solidFill>
              </a:rPr>
              <a:t>  other stories, edit other stories, ban users, ban moderators,   </a:t>
            </a:r>
            <a:endParaRPr>
              <a:solidFill>
                <a:schemeClr val="dk1"/>
              </a:solidFill>
            </a:endParaRPr>
          </a:p>
          <a:p>
            <a:pPr indent="0" lvl="0" marL="1828800" rtl="0" algn="l">
              <a:spcBef>
                <a:spcPts val="0"/>
              </a:spcBef>
              <a:spcAft>
                <a:spcPts val="0"/>
              </a:spcAft>
              <a:buNone/>
            </a:pPr>
            <a:r>
              <a:rPr lang="en">
                <a:solidFill>
                  <a:schemeClr val="dk1"/>
                </a:solidFill>
              </a:rPr>
              <a:t>  add moderators, add admins </a:t>
            </a:r>
            <a:endParaRPr>
              <a:solidFill>
                <a:schemeClr val="dk1"/>
              </a:solidFill>
            </a:endParaRPr>
          </a:p>
          <a:p>
            <a:pPr indent="0" lvl="0" marL="182880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sz="1400">
                <a:solidFill>
                  <a:schemeClr val="dk1"/>
                </a:solidFill>
              </a:rPr>
              <a:t>(fields simplified from actual implementation)</a:t>
            </a:r>
            <a:endParaRPr sz="1400">
              <a:solidFill>
                <a:schemeClr val="dk1"/>
              </a:solidFill>
            </a:endParaRPr>
          </a:p>
        </p:txBody>
      </p:sp>
      <p:sp>
        <p:nvSpPr>
          <p:cNvPr id="185" name="Google Shape;185;g2629c20823d_22_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86" name="Google Shape;186;g2629c20823d_22_0"/>
          <p:cNvSpPr txBox="1"/>
          <p:nvPr/>
        </p:nvSpPr>
        <p:spPr>
          <a:xfrm>
            <a:off x="8111625" y="102425"/>
            <a:ext cx="9096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2"/>
                </a:solidFill>
              </a:rPr>
              <a:t>  Raul</a:t>
            </a:r>
            <a:endParaRPr>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629c20823d_13_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Authentication - Proposed Model</a:t>
            </a:r>
            <a:endParaRPr b="1"/>
          </a:p>
        </p:txBody>
      </p:sp>
      <p:sp>
        <p:nvSpPr>
          <p:cNvPr id="192" name="Google Shape;192;g2629c20823d_13_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a:solidFill>
                  <a:schemeClr val="dk1"/>
                </a:solidFill>
              </a:rPr>
              <a:t>User(AbstractUser):</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	i</a:t>
            </a:r>
            <a:r>
              <a:rPr b="1" lang="en">
                <a:solidFill>
                  <a:schemeClr val="dk1"/>
                </a:solidFill>
              </a:rPr>
              <a:t>nt: </a:t>
            </a:r>
            <a:r>
              <a:rPr lang="en">
                <a:solidFill>
                  <a:schemeClr val="dk1"/>
                </a:solidFill>
              </a:rPr>
              <a:t>id(PK)</a:t>
            </a:r>
            <a:endParaRPr b="1">
              <a:solidFill>
                <a:schemeClr val="dk1"/>
              </a:solidFill>
            </a:endParaRPr>
          </a:p>
          <a:p>
            <a:pPr indent="0" lvl="0" marL="0" rtl="0" algn="l">
              <a:spcBef>
                <a:spcPts val="0"/>
              </a:spcBef>
              <a:spcAft>
                <a:spcPts val="0"/>
              </a:spcAft>
              <a:buNone/>
            </a:pPr>
            <a:r>
              <a:rPr lang="en">
                <a:solidFill>
                  <a:schemeClr val="dk1"/>
                </a:solidFill>
              </a:rPr>
              <a:t>	</a:t>
            </a:r>
            <a:r>
              <a:rPr b="1" lang="en">
                <a:solidFill>
                  <a:schemeClr val="dk1"/>
                </a:solidFill>
              </a:rPr>
              <a:t>String</a:t>
            </a:r>
            <a:r>
              <a:rPr lang="en">
                <a:solidFill>
                  <a:schemeClr val="dk1"/>
                </a:solidFill>
              </a:rPr>
              <a:t>: fname, l</a:t>
            </a:r>
            <a:r>
              <a:rPr lang="en">
                <a:solidFill>
                  <a:schemeClr val="dk1"/>
                </a:solidFill>
              </a:rPr>
              <a:t>name</a:t>
            </a:r>
            <a:r>
              <a:rPr lang="en">
                <a:solidFill>
                  <a:schemeClr val="dk1"/>
                </a:solidFill>
              </a:rPr>
              <a:t>, username, password</a:t>
            </a:r>
            <a:endParaRPr>
              <a:solidFill>
                <a:schemeClr val="dk1"/>
              </a:solidFill>
            </a:endParaRPr>
          </a:p>
          <a:p>
            <a:pPr indent="0" lvl="0" marL="0" rtl="0" algn="l">
              <a:spcBef>
                <a:spcPts val="0"/>
              </a:spcBef>
              <a:spcAft>
                <a:spcPts val="0"/>
              </a:spcAft>
              <a:buNone/>
            </a:pPr>
            <a:r>
              <a:rPr lang="en">
                <a:solidFill>
                  <a:schemeClr val="dk1"/>
                </a:solidFill>
              </a:rPr>
              <a:t>	</a:t>
            </a:r>
            <a:r>
              <a:rPr b="1" lang="en">
                <a:solidFill>
                  <a:schemeClr val="dk1"/>
                </a:solidFill>
              </a:rPr>
              <a:t>Permissions</a:t>
            </a:r>
            <a:r>
              <a:rPr lang="en">
                <a:solidFill>
                  <a:schemeClr val="dk1"/>
                </a:solidFill>
              </a:rPr>
              <a:t>: </a:t>
            </a:r>
            <a:r>
              <a:rPr lang="en">
                <a:solidFill>
                  <a:schemeClr val="dk1"/>
                </a:solidFill>
              </a:rPr>
              <a:t>add a story, edit their own story, delete their own story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ModUser(User):</a:t>
            </a:r>
            <a:endParaRPr b="1">
              <a:solidFill>
                <a:schemeClr val="dk1"/>
              </a:solidFill>
            </a:endParaRPr>
          </a:p>
          <a:p>
            <a:pPr indent="0" lvl="0" marL="0" rtl="0" algn="l">
              <a:spcBef>
                <a:spcPts val="0"/>
              </a:spcBef>
              <a:spcAft>
                <a:spcPts val="0"/>
              </a:spcAft>
              <a:buNone/>
            </a:pPr>
            <a:r>
              <a:rPr b="1" lang="en">
                <a:solidFill>
                  <a:schemeClr val="dk1"/>
                </a:solidFill>
              </a:rPr>
              <a:t>	int: </a:t>
            </a:r>
            <a:r>
              <a:rPr lang="en">
                <a:solidFill>
                  <a:schemeClr val="dk1"/>
                </a:solidFill>
              </a:rPr>
              <a:t>id(FK)</a:t>
            </a:r>
            <a:endParaRPr b="1">
              <a:solidFill>
                <a:schemeClr val="dk1"/>
              </a:solidFill>
            </a:endParaRPr>
          </a:p>
          <a:p>
            <a:pPr indent="0" lvl="0" marL="0" rtl="0" algn="l">
              <a:spcBef>
                <a:spcPts val="0"/>
              </a:spcBef>
              <a:spcAft>
                <a:spcPts val="0"/>
              </a:spcAft>
              <a:buNone/>
            </a:pPr>
            <a:r>
              <a:rPr lang="en">
                <a:solidFill>
                  <a:schemeClr val="dk1"/>
                </a:solidFill>
              </a:rPr>
              <a:t>	</a:t>
            </a:r>
            <a:r>
              <a:rPr b="1" lang="en">
                <a:solidFill>
                  <a:schemeClr val="dk1"/>
                </a:solidFill>
              </a:rPr>
              <a:t>Permissions</a:t>
            </a:r>
            <a:r>
              <a:rPr lang="en">
                <a:solidFill>
                  <a:schemeClr val="dk1"/>
                </a:solidFill>
              </a:rPr>
              <a:t>: add a story, edit their own story, delete their own story, delete other    </a:t>
            </a:r>
            <a:endParaRPr>
              <a:solidFill>
                <a:schemeClr val="dk1"/>
              </a:solidFill>
            </a:endParaRPr>
          </a:p>
          <a:p>
            <a:pPr indent="457200" lvl="0" marL="1371600" rtl="0" algn="l">
              <a:spcBef>
                <a:spcPts val="0"/>
              </a:spcBef>
              <a:spcAft>
                <a:spcPts val="0"/>
              </a:spcAft>
              <a:buNone/>
            </a:pPr>
            <a:r>
              <a:rPr lang="en">
                <a:solidFill>
                  <a:schemeClr val="dk1"/>
                </a:solidFill>
              </a:rPr>
              <a:t>stories, edit other stories, ban users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AdminUser(User):</a:t>
            </a:r>
            <a:endParaRPr b="1">
              <a:solidFill>
                <a:schemeClr val="dk1"/>
              </a:solidFill>
            </a:endParaRPr>
          </a:p>
          <a:p>
            <a:pPr indent="0" lvl="0" marL="0" rtl="0" algn="l">
              <a:spcBef>
                <a:spcPts val="0"/>
              </a:spcBef>
              <a:spcAft>
                <a:spcPts val="0"/>
              </a:spcAft>
              <a:buNone/>
            </a:pPr>
            <a:r>
              <a:rPr b="1" lang="en">
                <a:solidFill>
                  <a:schemeClr val="dk1"/>
                </a:solidFill>
              </a:rPr>
              <a:t>	int: </a:t>
            </a:r>
            <a:r>
              <a:rPr lang="en">
                <a:solidFill>
                  <a:schemeClr val="dk1"/>
                </a:solidFill>
              </a:rPr>
              <a:t>id(FK)</a:t>
            </a:r>
            <a:endParaRPr b="1">
              <a:solidFill>
                <a:schemeClr val="dk1"/>
              </a:solidFill>
            </a:endParaRPr>
          </a:p>
          <a:p>
            <a:pPr indent="0" lvl="0" marL="0" rtl="0" algn="l">
              <a:spcBef>
                <a:spcPts val="0"/>
              </a:spcBef>
              <a:spcAft>
                <a:spcPts val="0"/>
              </a:spcAft>
              <a:buNone/>
            </a:pPr>
            <a:r>
              <a:rPr lang="en">
                <a:solidFill>
                  <a:schemeClr val="dk1"/>
                </a:solidFill>
              </a:rPr>
              <a:t>	</a:t>
            </a:r>
            <a:r>
              <a:rPr b="1" lang="en">
                <a:solidFill>
                  <a:schemeClr val="dk1"/>
                </a:solidFill>
              </a:rPr>
              <a:t>Permissions</a:t>
            </a:r>
            <a:r>
              <a:rPr lang="en">
                <a:solidFill>
                  <a:schemeClr val="dk1"/>
                </a:solidFill>
              </a:rPr>
              <a:t>: add a story, edit their own story, delete their own story, delete other </a:t>
            </a:r>
            <a:endParaRPr>
              <a:solidFill>
                <a:schemeClr val="dk1"/>
              </a:solidFill>
            </a:endParaRPr>
          </a:p>
          <a:p>
            <a:pPr indent="0" lvl="0" marL="1828800" rtl="0" algn="l">
              <a:spcBef>
                <a:spcPts val="0"/>
              </a:spcBef>
              <a:spcAft>
                <a:spcPts val="0"/>
              </a:spcAft>
              <a:buNone/>
            </a:pPr>
            <a:r>
              <a:rPr lang="en">
                <a:solidFill>
                  <a:schemeClr val="dk1"/>
                </a:solidFill>
              </a:rPr>
              <a:t>stories, edit other stories, ban users, ban moderators, add moderators, add admins </a:t>
            </a:r>
            <a:endParaRPr>
              <a:solidFill>
                <a:schemeClr val="dk1"/>
              </a:solidFill>
            </a:endParaRPr>
          </a:p>
          <a:p>
            <a:pPr indent="0" lvl="0" marL="0" rtl="0" algn="l">
              <a:spcBef>
                <a:spcPts val="0"/>
              </a:spcBef>
              <a:spcAft>
                <a:spcPts val="0"/>
              </a:spcAft>
              <a:buNone/>
            </a:pPr>
            <a:r>
              <a:t/>
            </a:r>
            <a:endParaRPr/>
          </a:p>
        </p:txBody>
      </p:sp>
      <p:sp>
        <p:nvSpPr>
          <p:cNvPr id="193" name="Google Shape;193;g2629c20823d_13_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4" name="Google Shape;194;g2629c20823d_13_6"/>
          <p:cNvSpPr txBox="1"/>
          <p:nvPr/>
        </p:nvSpPr>
        <p:spPr>
          <a:xfrm>
            <a:off x="8111625" y="102425"/>
            <a:ext cx="9096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2"/>
                </a:solidFill>
              </a:rPr>
              <a:t>Raul</a:t>
            </a:r>
            <a:endParaRPr>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629c20823d_22_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Authentication - Proposed Model</a:t>
            </a:r>
            <a:endParaRPr b="1"/>
          </a:p>
        </p:txBody>
      </p:sp>
      <p:sp>
        <p:nvSpPr>
          <p:cNvPr id="200" name="Google Shape;200;g2629c20823d_22_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chemeClr val="dk1"/>
                </a:solidFill>
              </a:rPr>
              <a:t>How it will work:</a:t>
            </a:r>
            <a:endParaRPr b="1" sz="1400">
              <a:solidFill>
                <a:schemeClr val="dk1"/>
              </a:solidFill>
            </a:endParaRPr>
          </a:p>
          <a:p>
            <a:pPr indent="0" lvl="0" marL="457200" rtl="0" algn="l">
              <a:spcBef>
                <a:spcPts val="0"/>
              </a:spcBef>
              <a:spcAft>
                <a:spcPts val="0"/>
              </a:spcAft>
              <a:buNone/>
            </a:pPr>
            <a:r>
              <a:t/>
            </a:r>
            <a:endParaRPr b="1"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User registers for an account: </a:t>
            </a:r>
            <a:r>
              <a:rPr lang="en" sz="1400">
                <a:solidFill>
                  <a:schemeClr val="dk1"/>
                </a:solidFill>
              </a:rPr>
              <a:t>An instance of the “user” class is created using information input by user. Most users will stay at this level.</a:t>
            </a:r>
            <a:endParaRPr sz="1400">
              <a:solidFill>
                <a:schemeClr val="dk1"/>
              </a:solidFill>
            </a:endParaRPr>
          </a:p>
          <a:p>
            <a:pPr indent="0" lvl="0" marL="914400" rtl="0" algn="l">
              <a:spcBef>
                <a:spcPts val="0"/>
              </a:spcBef>
              <a:spcAft>
                <a:spcPts val="0"/>
              </a:spcAft>
              <a:buNone/>
            </a:pPr>
            <a:r>
              <a:t/>
            </a:r>
            <a:endParaRPr b="1"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An admin selects a user to receive mod permissions: </a:t>
            </a:r>
            <a:r>
              <a:rPr lang="en" sz="1400">
                <a:solidFill>
                  <a:schemeClr val="dk1"/>
                </a:solidFill>
              </a:rPr>
              <a:t>An instance of the “moderator” class will be generated with information populated from the “user” class record. There will be a one-to-one reference to the ID of the user record. This enables admins to revoke admin </a:t>
            </a:r>
            <a:r>
              <a:rPr lang="en" sz="1400">
                <a:solidFill>
                  <a:schemeClr val="dk1"/>
                </a:solidFill>
              </a:rPr>
              <a:t>privileges</a:t>
            </a:r>
            <a:r>
              <a:rPr lang="en" sz="1400">
                <a:solidFill>
                  <a:schemeClr val="dk1"/>
                </a:solidFill>
              </a:rPr>
              <a:t> by deleting the record of the “moderator” record while keeping the “user” record intact. Similarly, deleting the user will also delete their “moderator” record.</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317500" lvl="0" marL="457200" rtl="0" algn="l">
              <a:spcBef>
                <a:spcPts val="0"/>
              </a:spcBef>
              <a:spcAft>
                <a:spcPts val="0"/>
              </a:spcAft>
              <a:buClr>
                <a:schemeClr val="dk1"/>
              </a:buClr>
              <a:buSzPts val="1400"/>
              <a:buChar char="●"/>
            </a:pPr>
            <a:r>
              <a:rPr b="1" lang="en" sz="1400">
                <a:solidFill>
                  <a:schemeClr val="dk1"/>
                </a:solidFill>
              </a:rPr>
              <a:t>An admin selects a user/moderator to receive admin permissions:</a:t>
            </a:r>
            <a:r>
              <a:rPr lang="en" sz="1400">
                <a:solidFill>
                  <a:schemeClr val="dk1"/>
                </a:solidFill>
              </a:rPr>
              <a:t> An instance of the “admin” class will be created with a reference to the “user” record as listed above.</a:t>
            </a:r>
            <a:endParaRPr sz="1400">
              <a:solidFill>
                <a:schemeClr val="dk1"/>
              </a:solidFill>
            </a:endParaRPr>
          </a:p>
          <a:p>
            <a:pPr indent="0" lvl="0" marL="1828800" rtl="0" algn="l">
              <a:spcBef>
                <a:spcPts val="0"/>
              </a:spcBef>
              <a:spcAft>
                <a:spcPts val="0"/>
              </a:spcAft>
              <a:buNone/>
            </a:pPr>
            <a:r>
              <a:rPr lang="en" sz="1400">
                <a:solidFill>
                  <a:schemeClr val="dk1"/>
                </a:solidFill>
              </a:rPr>
              <a:t> </a:t>
            </a:r>
            <a:endParaRPr sz="1400">
              <a:solidFill>
                <a:schemeClr val="dk1"/>
              </a:solidFill>
            </a:endParaRPr>
          </a:p>
          <a:p>
            <a:pPr indent="0" lvl="0" marL="0" rtl="0" algn="l">
              <a:spcBef>
                <a:spcPts val="0"/>
              </a:spcBef>
              <a:spcAft>
                <a:spcPts val="0"/>
              </a:spcAft>
              <a:buNone/>
            </a:pPr>
            <a:r>
              <a:t/>
            </a:r>
            <a:endParaRPr sz="1400"/>
          </a:p>
        </p:txBody>
      </p:sp>
      <p:sp>
        <p:nvSpPr>
          <p:cNvPr id="201" name="Google Shape;201;g2629c20823d_22_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2" name="Google Shape;202;g2629c20823d_22_7"/>
          <p:cNvSpPr txBox="1"/>
          <p:nvPr/>
        </p:nvSpPr>
        <p:spPr>
          <a:xfrm>
            <a:off x="8111625" y="102425"/>
            <a:ext cx="9096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2"/>
                </a:solidFill>
              </a:rPr>
              <a:t>Raul</a:t>
            </a:r>
            <a:endParaRPr>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629c20823d_13_1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Authentication - Strengths of Proposed Model</a:t>
            </a:r>
            <a:endParaRPr b="1"/>
          </a:p>
        </p:txBody>
      </p:sp>
      <p:sp>
        <p:nvSpPr>
          <p:cNvPr id="208" name="Google Shape;208;g2629c20823d_13_1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9144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Users have the minimum level permissions needed to function; helps prevent malicious activity on the user’s end</a:t>
            </a:r>
            <a:endParaRPr>
              <a:solidFill>
                <a:schemeClr val="dk1"/>
              </a:solidFill>
            </a:endParaRPr>
          </a:p>
          <a:p>
            <a:pPr indent="0" lvl="0" marL="9144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Reduced ambiguity; class permissions will be clearly defined</a:t>
            </a:r>
            <a:endParaRPr>
              <a:solidFill>
                <a:schemeClr val="dk1"/>
              </a:solidFill>
            </a:endParaRPr>
          </a:p>
          <a:p>
            <a:pPr indent="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Modular; improved </a:t>
            </a:r>
            <a:r>
              <a:rPr lang="en">
                <a:solidFill>
                  <a:schemeClr val="dk1"/>
                </a:solidFill>
              </a:rPr>
              <a:t>scalability</a:t>
            </a:r>
            <a:r>
              <a:rPr lang="en">
                <a:solidFill>
                  <a:schemeClr val="dk1"/>
                </a:solidFill>
              </a:rPr>
              <a:t> by making it easier for future Arqive developers to implement new classes and manage their permissions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9" name="Google Shape;209;g2629c20823d_13_1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0" name="Google Shape;210;g2629c20823d_13_137"/>
          <p:cNvSpPr txBox="1"/>
          <p:nvPr/>
        </p:nvSpPr>
        <p:spPr>
          <a:xfrm>
            <a:off x="8111625" y="102425"/>
            <a:ext cx="9096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2"/>
                </a:solidFill>
              </a:rPr>
              <a:t>Raul</a:t>
            </a: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19f0e58818b_7_30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Agenda: </a:t>
            </a:r>
            <a:endParaRPr b="1"/>
          </a:p>
        </p:txBody>
      </p:sp>
      <p:sp>
        <p:nvSpPr>
          <p:cNvPr id="72" name="Google Shape;72;g19f0e58818b_7_306"/>
          <p:cNvSpPr txBox="1"/>
          <p:nvPr>
            <p:ph idx="1" type="body"/>
          </p:nvPr>
        </p:nvSpPr>
        <p:spPr>
          <a:xfrm>
            <a:off x="235500" y="99065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800">
              <a:solidFill>
                <a:schemeClr val="dk1"/>
              </a:solidFill>
            </a:endParaRPr>
          </a:p>
          <a:p>
            <a:pPr indent="-355600" lvl="0" marL="914400" rtl="0" algn="l">
              <a:lnSpc>
                <a:spcPct val="115000"/>
              </a:lnSpc>
              <a:spcBef>
                <a:spcPts val="0"/>
              </a:spcBef>
              <a:spcAft>
                <a:spcPts val="0"/>
              </a:spcAft>
              <a:buClr>
                <a:schemeClr val="dk1"/>
              </a:buClr>
              <a:buSzPts val="2000"/>
              <a:buChar char="●"/>
            </a:pPr>
            <a:r>
              <a:rPr lang="en" sz="2000">
                <a:solidFill>
                  <a:schemeClr val="dk1"/>
                </a:solidFill>
              </a:rPr>
              <a:t>What is The arqive?</a:t>
            </a:r>
            <a:endParaRPr sz="2000">
              <a:solidFill>
                <a:schemeClr val="dk1"/>
              </a:solidFill>
            </a:endParaRPr>
          </a:p>
          <a:p>
            <a:pPr indent="0" lvl="0" marL="457200" rtl="0" algn="l">
              <a:lnSpc>
                <a:spcPct val="115000"/>
              </a:lnSpc>
              <a:spcBef>
                <a:spcPts val="0"/>
              </a:spcBef>
              <a:spcAft>
                <a:spcPts val="0"/>
              </a:spcAft>
              <a:buNone/>
            </a:pPr>
            <a:r>
              <a:t/>
            </a:r>
            <a:endParaRPr sz="2000">
              <a:solidFill>
                <a:schemeClr val="dk1"/>
              </a:solidFill>
            </a:endParaRPr>
          </a:p>
          <a:p>
            <a:pPr indent="-355600" lvl="0" marL="914400" rtl="0" algn="l">
              <a:lnSpc>
                <a:spcPct val="115000"/>
              </a:lnSpc>
              <a:spcBef>
                <a:spcPts val="0"/>
              </a:spcBef>
              <a:spcAft>
                <a:spcPts val="0"/>
              </a:spcAft>
              <a:buClr>
                <a:schemeClr val="dk1"/>
              </a:buClr>
              <a:buSzPts val="2000"/>
              <a:buChar char="●"/>
            </a:pPr>
            <a:r>
              <a:rPr lang="en" sz="2000">
                <a:solidFill>
                  <a:schemeClr val="dk1"/>
                </a:solidFill>
              </a:rPr>
              <a:t>Project Goals</a:t>
            </a:r>
            <a:endParaRPr sz="2000">
              <a:solidFill>
                <a:schemeClr val="dk1"/>
              </a:solidFill>
            </a:endParaRPr>
          </a:p>
          <a:p>
            <a:pPr indent="0" lvl="0" marL="1371600" rtl="0" algn="l">
              <a:lnSpc>
                <a:spcPct val="115000"/>
              </a:lnSpc>
              <a:spcBef>
                <a:spcPts val="0"/>
              </a:spcBef>
              <a:spcAft>
                <a:spcPts val="0"/>
              </a:spcAft>
              <a:buNone/>
            </a:pPr>
            <a:r>
              <a:t/>
            </a:r>
            <a:endParaRPr sz="2000">
              <a:solidFill>
                <a:schemeClr val="dk1"/>
              </a:solidFill>
            </a:endParaRPr>
          </a:p>
          <a:p>
            <a:pPr indent="-355600" lvl="0" marL="914400" rtl="0" algn="l">
              <a:lnSpc>
                <a:spcPct val="115000"/>
              </a:lnSpc>
              <a:spcBef>
                <a:spcPts val="0"/>
              </a:spcBef>
              <a:spcAft>
                <a:spcPts val="0"/>
              </a:spcAft>
              <a:buClr>
                <a:schemeClr val="dk1"/>
              </a:buClr>
              <a:buSzPts val="2000"/>
              <a:buChar char="●"/>
            </a:pPr>
            <a:r>
              <a:rPr lang="en" sz="2000">
                <a:solidFill>
                  <a:schemeClr val="dk1"/>
                </a:solidFill>
              </a:rPr>
              <a:t>Project Challenges</a:t>
            </a:r>
            <a:endParaRPr sz="2000">
              <a:solidFill>
                <a:schemeClr val="dk1"/>
              </a:solidFill>
            </a:endParaRPr>
          </a:p>
          <a:p>
            <a:pPr indent="0" lvl="0" marL="457200" rtl="0" algn="l">
              <a:lnSpc>
                <a:spcPct val="115000"/>
              </a:lnSpc>
              <a:spcBef>
                <a:spcPts val="0"/>
              </a:spcBef>
              <a:spcAft>
                <a:spcPts val="0"/>
              </a:spcAft>
              <a:buNone/>
            </a:pPr>
            <a:r>
              <a:t/>
            </a:r>
            <a:endParaRPr sz="2000">
              <a:solidFill>
                <a:schemeClr val="dk1"/>
              </a:solidFill>
            </a:endParaRPr>
          </a:p>
          <a:p>
            <a:pPr indent="-355600" lvl="0" marL="914400" rtl="0" algn="l">
              <a:lnSpc>
                <a:spcPct val="115000"/>
              </a:lnSpc>
              <a:spcBef>
                <a:spcPts val="0"/>
              </a:spcBef>
              <a:spcAft>
                <a:spcPts val="0"/>
              </a:spcAft>
              <a:buClr>
                <a:schemeClr val="dk1"/>
              </a:buClr>
              <a:buSzPts val="2000"/>
              <a:buChar char="●"/>
            </a:pPr>
            <a:r>
              <a:rPr lang="en" sz="2000">
                <a:solidFill>
                  <a:schemeClr val="dk1"/>
                </a:solidFill>
              </a:rPr>
              <a:t>Demonstration</a:t>
            </a:r>
            <a:endParaRPr sz="2000">
              <a:solidFill>
                <a:schemeClr val="dk1"/>
              </a:solidFill>
            </a:endParaRPr>
          </a:p>
          <a:p>
            <a:pPr indent="0" lvl="0" marL="457200" rtl="0" algn="l">
              <a:lnSpc>
                <a:spcPct val="115000"/>
              </a:lnSpc>
              <a:spcBef>
                <a:spcPts val="0"/>
              </a:spcBef>
              <a:spcAft>
                <a:spcPts val="0"/>
              </a:spcAft>
              <a:buNone/>
            </a:pPr>
            <a:r>
              <a:t/>
            </a:r>
            <a:endParaRPr sz="2000">
              <a:solidFill>
                <a:schemeClr val="dk1"/>
              </a:solidFill>
            </a:endParaRPr>
          </a:p>
          <a:p>
            <a:pPr indent="-355600" lvl="0" marL="914400" rtl="0" algn="l">
              <a:lnSpc>
                <a:spcPct val="115000"/>
              </a:lnSpc>
              <a:spcBef>
                <a:spcPts val="0"/>
              </a:spcBef>
              <a:spcAft>
                <a:spcPts val="0"/>
              </a:spcAft>
              <a:buClr>
                <a:schemeClr val="dk1"/>
              </a:buClr>
              <a:buSzPts val="2000"/>
              <a:buChar char="●"/>
            </a:pPr>
            <a:r>
              <a:rPr lang="en" sz="2000">
                <a:solidFill>
                  <a:schemeClr val="dk1"/>
                </a:solidFill>
              </a:rPr>
              <a:t>Goals Moving Forward</a:t>
            </a:r>
            <a:endParaRPr sz="2000">
              <a:solidFill>
                <a:schemeClr val="dk1"/>
              </a:solidFill>
            </a:endParaRPr>
          </a:p>
        </p:txBody>
      </p:sp>
      <p:sp>
        <p:nvSpPr>
          <p:cNvPr id="73" name="Google Shape;73;g19f0e58818b_7_306"/>
          <p:cNvSpPr txBox="1"/>
          <p:nvPr/>
        </p:nvSpPr>
        <p:spPr>
          <a:xfrm>
            <a:off x="7959969" y="0"/>
            <a:ext cx="11841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lang="en">
                <a:solidFill>
                  <a:schemeClr val="dk2"/>
                </a:solidFill>
              </a:rPr>
              <a:t>Stephanie </a:t>
            </a:r>
            <a:endParaRPr b="0" i="0" sz="1400" u="none" cap="none" strike="noStrike">
              <a:solidFill>
                <a:schemeClr val="dk2"/>
              </a:solidFill>
              <a:latin typeface="Arial"/>
              <a:ea typeface="Arial"/>
              <a:cs typeface="Arial"/>
              <a:sym typeface="Arial"/>
            </a:endParaRPr>
          </a:p>
        </p:txBody>
      </p:sp>
      <p:sp>
        <p:nvSpPr>
          <p:cNvPr id="74" name="Google Shape;74;g19f0e58818b_7_30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629c20823d_9_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Blocking Function progress</a:t>
            </a:r>
            <a:endParaRPr b="1"/>
          </a:p>
        </p:txBody>
      </p:sp>
      <p:sp>
        <p:nvSpPr>
          <p:cNvPr id="216" name="Google Shape;216;g2629c20823d_9_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As of now blocks created by users are able to be stored in the backend database.</a:t>
            </a:r>
            <a:endParaRPr>
              <a:solidFill>
                <a:schemeClr val="dk1"/>
              </a:solidFill>
            </a:endParaRPr>
          </a:p>
          <a:p>
            <a:pPr indent="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frontend has methods to </a:t>
            </a:r>
            <a:r>
              <a:rPr lang="en">
                <a:solidFill>
                  <a:schemeClr val="dk1"/>
                </a:solidFill>
              </a:rPr>
              <a:t>receive</a:t>
            </a:r>
            <a:r>
              <a:rPr lang="en">
                <a:solidFill>
                  <a:schemeClr val="dk1"/>
                </a:solidFill>
              </a:rPr>
              <a:t> and post </a:t>
            </a:r>
            <a:r>
              <a:rPr lang="en">
                <a:solidFill>
                  <a:schemeClr val="dk1"/>
                </a:solidFill>
              </a:rPr>
              <a:t>information</a:t>
            </a:r>
            <a:r>
              <a:rPr lang="en">
                <a:solidFill>
                  <a:schemeClr val="dk1"/>
                </a:solidFill>
              </a:rPr>
              <a:t> from the backend. </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457200" rtl="0" algn="l">
              <a:spcBef>
                <a:spcPts val="0"/>
              </a:spcBef>
              <a:spcAft>
                <a:spcPts val="0"/>
              </a:spcAft>
              <a:buNone/>
            </a:pPr>
            <a:r>
              <a:rPr lang="en">
                <a:solidFill>
                  <a:schemeClr val="dk1"/>
                </a:solidFill>
              </a:rPr>
              <a:t>Demo</a:t>
            </a:r>
            <a:r>
              <a:rPr lang="en"/>
              <a:t> </a:t>
            </a:r>
            <a:endParaRPr/>
          </a:p>
        </p:txBody>
      </p:sp>
      <p:sp>
        <p:nvSpPr>
          <p:cNvPr id="217" name="Google Shape;217;g2629c20823d_9_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18" name="Google Shape;218;g2629c20823d_9_2"/>
          <p:cNvSpPr txBox="1"/>
          <p:nvPr/>
        </p:nvSpPr>
        <p:spPr>
          <a:xfrm>
            <a:off x="7493850" y="27125"/>
            <a:ext cx="1527300" cy="41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Ryan Goshorn</a:t>
            </a:r>
            <a:endParaRPr sz="13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629c20823d_9_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Blocking Function - Proposed</a:t>
            </a:r>
            <a:endParaRPr b="1"/>
          </a:p>
        </p:txBody>
      </p:sp>
      <p:sp>
        <p:nvSpPr>
          <p:cNvPr id="224" name="Google Shape;224;g2629c20823d_9_8"/>
          <p:cNvSpPr txBox="1"/>
          <p:nvPr>
            <p:ph idx="1" type="body"/>
          </p:nvPr>
        </p:nvSpPr>
        <p:spPr>
          <a:xfrm>
            <a:off x="311700" y="11322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The goal is the blocking function will be </a:t>
            </a:r>
            <a:r>
              <a:rPr lang="en">
                <a:solidFill>
                  <a:schemeClr val="dk1"/>
                </a:solidFill>
              </a:rPr>
              <a:t>available</a:t>
            </a:r>
            <a:r>
              <a:rPr lang="en">
                <a:solidFill>
                  <a:schemeClr val="dk1"/>
                </a:solidFill>
              </a:rPr>
              <a:t> for any user to apply to any pin or comment using a button located on the pin or comment. </a:t>
            </a:r>
            <a:endParaRPr>
              <a:solidFill>
                <a:schemeClr val="dk1"/>
              </a:solidFill>
            </a:endParaRPr>
          </a:p>
          <a:p>
            <a:pPr indent="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 blocker will have any pins and comments from that </a:t>
            </a:r>
            <a:r>
              <a:rPr lang="en">
                <a:solidFill>
                  <a:schemeClr val="dk1"/>
                </a:solidFill>
              </a:rPr>
              <a:t>component’s author blocked.</a:t>
            </a:r>
            <a:endParaRPr>
              <a:solidFill>
                <a:schemeClr val="dk1"/>
              </a:solidFill>
            </a:endParaRPr>
          </a:p>
          <a:p>
            <a:pPr indent="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blocker will have permission to remove that block from a list available on the blocker’s profile page.</a:t>
            </a:r>
            <a:endParaRPr>
              <a:solidFill>
                <a:schemeClr val="dk1"/>
              </a:solidFill>
            </a:endParaRPr>
          </a:p>
          <a:p>
            <a:pPr indent="0" lvl="0" marL="0" rtl="0" algn="l">
              <a:spcBef>
                <a:spcPts val="0"/>
              </a:spcBef>
              <a:spcAft>
                <a:spcPts val="0"/>
              </a:spcAft>
              <a:buNone/>
            </a:pPr>
            <a:r>
              <a:t/>
            </a:r>
            <a:endParaRPr/>
          </a:p>
        </p:txBody>
      </p:sp>
      <p:sp>
        <p:nvSpPr>
          <p:cNvPr id="225" name="Google Shape;225;g2629c20823d_9_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26" name="Google Shape;226;g2629c20823d_9_8"/>
          <p:cNvSpPr txBox="1"/>
          <p:nvPr/>
        </p:nvSpPr>
        <p:spPr>
          <a:xfrm>
            <a:off x="7294400" y="51425"/>
            <a:ext cx="1849500" cy="393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1300">
                <a:solidFill>
                  <a:schemeClr val="dk2"/>
                </a:solidFill>
              </a:rPr>
              <a:t>Ryan Goshorn</a:t>
            </a:r>
            <a:endParaRPr sz="13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30" name="Shape 230"/>
        <p:cNvGrpSpPr/>
        <p:nvPr/>
      </p:nvGrpSpPr>
      <p:grpSpPr>
        <a:xfrm>
          <a:off x="0" y="0"/>
          <a:ext cx="0" cy="0"/>
          <a:chOff x="0" y="0"/>
          <a:chExt cx="0" cy="0"/>
        </a:xfrm>
      </p:grpSpPr>
      <p:sp>
        <p:nvSpPr>
          <p:cNvPr id="231" name="Google Shape;231;g262582de511_0_15"/>
          <p:cNvSpPr txBox="1"/>
          <p:nvPr/>
        </p:nvSpPr>
        <p:spPr>
          <a:xfrm>
            <a:off x="2006550" y="2340900"/>
            <a:ext cx="5130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600">
              <a:solidFill>
                <a:schemeClr val="dk2"/>
              </a:solidFill>
            </a:endParaRPr>
          </a:p>
        </p:txBody>
      </p:sp>
      <p:sp>
        <p:nvSpPr>
          <p:cNvPr id="232" name="Google Shape;232;g262582de511_0_15"/>
          <p:cNvSpPr txBox="1"/>
          <p:nvPr>
            <p:ph idx="4294967295"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b="1" lang="en" sz="3920">
                <a:solidFill>
                  <a:schemeClr val="lt1"/>
                </a:solidFill>
              </a:rPr>
              <a:t>Goals Moving Forward</a:t>
            </a:r>
            <a:endParaRPr b="1" sz="3100"/>
          </a:p>
        </p:txBody>
      </p:sp>
      <p:sp>
        <p:nvSpPr>
          <p:cNvPr id="233" name="Google Shape;233;g262582de511_0_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62582de511_0_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Goals for Team 1</a:t>
            </a:r>
            <a:endParaRPr b="1"/>
          </a:p>
        </p:txBody>
      </p:sp>
      <p:sp>
        <p:nvSpPr>
          <p:cNvPr id="239" name="Google Shape;239;g262582de511_0_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Now that an NSFW function has been </a:t>
            </a:r>
            <a:r>
              <a:rPr lang="en">
                <a:solidFill>
                  <a:schemeClr val="dk1"/>
                </a:solidFill>
              </a:rPr>
              <a:t>implemented</a:t>
            </a:r>
            <a:r>
              <a:rPr lang="en">
                <a:solidFill>
                  <a:schemeClr val="dk1"/>
                </a:solidFill>
              </a:rPr>
              <a:t> to individual posts we will be using this function to add three different settings in users personal accounts. This will give them control over what media they would like to see.</a:t>
            </a:r>
            <a:endParaRPr>
              <a:solidFill>
                <a:schemeClr val="dk1"/>
              </a:solidFill>
            </a:endParaRPr>
          </a:p>
          <a:p>
            <a:pPr indent="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Tagging function will expand past just “nsfw”. New tags for different topics will be added such as storytime, queer bar, questions. This will help users consume media that they are interested without having to scroll excessively.</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We will also resume working on multimedia upload and build on the code that was left to us by previous </a:t>
            </a:r>
            <a:r>
              <a:rPr lang="en">
                <a:solidFill>
                  <a:schemeClr val="dk1"/>
                </a:solidFill>
              </a:rPr>
              <a:t>students</a:t>
            </a:r>
            <a:r>
              <a:rPr lang="en">
                <a:solidFill>
                  <a:schemeClr val="dk1"/>
                </a:solidFill>
              </a:rPr>
              <a:t>.</a:t>
            </a:r>
            <a:endParaRPr>
              <a:solidFill>
                <a:schemeClr val="dk1"/>
              </a:solidFill>
            </a:endParaRPr>
          </a:p>
        </p:txBody>
      </p:sp>
      <p:sp>
        <p:nvSpPr>
          <p:cNvPr id="240" name="Google Shape;240;g262582de511_0_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41" name="Google Shape;241;g262582de511_0_26"/>
          <p:cNvSpPr txBox="1"/>
          <p:nvPr/>
        </p:nvSpPr>
        <p:spPr>
          <a:xfrm>
            <a:off x="7972350" y="0"/>
            <a:ext cx="1048800" cy="2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      Melissa</a:t>
            </a:r>
            <a:endParaRPr sz="900">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9fb1f8d62d_7_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Goals for Team 2</a:t>
            </a:r>
            <a:endParaRPr b="1"/>
          </a:p>
        </p:txBody>
      </p:sp>
      <p:sp>
        <p:nvSpPr>
          <p:cNvPr id="247" name="Google Shape;247;g29fb1f8d62d_7_18"/>
          <p:cNvSpPr txBox="1"/>
          <p:nvPr>
            <p:ph idx="1" type="body"/>
          </p:nvPr>
        </p:nvSpPr>
        <p:spPr>
          <a:xfrm>
            <a:off x="311700" y="1105938"/>
            <a:ext cx="8520600" cy="3461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Refine blocking on the website: add UI features</a:t>
            </a:r>
            <a:endParaRPr>
              <a:solidFill>
                <a:schemeClr val="dk1"/>
              </a:solidFill>
            </a:endParaRPr>
          </a:p>
          <a:p>
            <a:pPr indent="0" lvl="0" marL="9144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Enhance user safety on the website: </a:t>
            </a:r>
            <a:endParaRPr>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Ensure users have proper permissions to only their content</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Maintain user anonymity</a:t>
            </a:r>
            <a:endParaRPr sz="1800">
              <a:solidFill>
                <a:schemeClr val="dk1"/>
              </a:solidFill>
            </a:endParaRPr>
          </a:p>
          <a:p>
            <a:pPr indent="0" lvl="0" marL="457200" rtl="0" algn="l">
              <a:spcBef>
                <a:spcPts val="0"/>
              </a:spcBef>
              <a:spcAft>
                <a:spcPts val="0"/>
              </a:spcAft>
              <a:buNone/>
            </a:pPr>
            <a:r>
              <a:t/>
            </a:r>
            <a:endParaRPr>
              <a:solidFill>
                <a:schemeClr val="dk1"/>
              </a:solidFill>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sp>
        <p:nvSpPr>
          <p:cNvPr id="248" name="Google Shape;248;g29fb1f8d62d_7_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49" name="Google Shape;249;g29fb1f8d62d_7_1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0" name="Google Shape;250;g29fb1f8d62d_7_18"/>
          <p:cNvSpPr txBox="1"/>
          <p:nvPr/>
        </p:nvSpPr>
        <p:spPr>
          <a:xfrm>
            <a:off x="8188650" y="60125"/>
            <a:ext cx="1116300" cy="3849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300"/>
              <a:t>Juan</a:t>
            </a:r>
            <a:endParaRPr sz="13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629c20823d_10_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420"/>
              <a:t>C</a:t>
            </a:r>
            <a:r>
              <a:rPr b="1" lang="en" sz="2420"/>
              <a:t>onclusion: Overall Project Goals</a:t>
            </a:r>
            <a:endParaRPr b="1" sz="2420"/>
          </a:p>
        </p:txBody>
      </p:sp>
      <p:sp>
        <p:nvSpPr>
          <p:cNvPr id="256" name="Google Shape;256;g2629c20823d_10_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Give users control over their online experience when using The Arqive. </a:t>
            </a:r>
            <a:endParaRPr>
              <a:solidFill>
                <a:schemeClr val="dk1"/>
              </a:solidFill>
            </a:endParaRPr>
          </a:p>
          <a:p>
            <a:pPr indent="0" lvl="0" marL="9144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Provide a safe and secure online space, where we can foster a stronger and more inclusive community.</a:t>
            </a:r>
            <a:endParaRPr>
              <a:solidFill>
                <a:schemeClr val="dk1"/>
              </a:solidFill>
            </a:endParaRPr>
          </a:p>
          <a:p>
            <a:pPr indent="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Avoid online harassment, a growing issue in the digital world, and navigate sensitive topics.</a:t>
            </a:r>
            <a:endParaRPr>
              <a:solidFill>
                <a:schemeClr val="dk1"/>
              </a:solidFill>
            </a:endParaRPr>
          </a:p>
          <a:p>
            <a:pPr indent="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Build a beautiful and user friendly website that will welcome new members to  The Arqive.</a:t>
            </a:r>
            <a:endParaRPr>
              <a:solidFill>
                <a:schemeClr val="dk1"/>
              </a:solidFill>
            </a:endParaRPr>
          </a:p>
        </p:txBody>
      </p:sp>
      <p:sp>
        <p:nvSpPr>
          <p:cNvPr id="257" name="Google Shape;257;g2629c20823d_10_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58" name="Google Shape;258;g2629c20823d_10_0"/>
          <p:cNvSpPr txBox="1"/>
          <p:nvPr/>
        </p:nvSpPr>
        <p:spPr>
          <a:xfrm>
            <a:off x="7959969" y="0"/>
            <a:ext cx="11841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lang="en">
                <a:solidFill>
                  <a:schemeClr val="dk2"/>
                </a:solidFill>
              </a:rPr>
              <a:t>Stephanie</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629c20823d_7_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64" name="Google Shape;264;g2629c20823d_7_17"/>
          <p:cNvSpPr txBox="1"/>
          <p:nvPr/>
        </p:nvSpPr>
        <p:spPr>
          <a:xfrm>
            <a:off x="2293800" y="1644000"/>
            <a:ext cx="4556400" cy="18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400">
                <a:solidFill>
                  <a:schemeClr val="dk2"/>
                </a:solidFill>
                <a:latin typeface="Maven Pro"/>
                <a:ea typeface="Maven Pro"/>
                <a:cs typeface="Maven Pro"/>
                <a:sym typeface="Maven Pro"/>
              </a:rPr>
              <a:t>Thank you!</a:t>
            </a:r>
            <a:r>
              <a:rPr lang="en" sz="1800">
                <a:solidFill>
                  <a:schemeClr val="dk2"/>
                </a:solidFill>
                <a:latin typeface="Maven Pro"/>
                <a:ea typeface="Maven Pro"/>
                <a:cs typeface="Maven Pro"/>
                <a:sym typeface="Maven Pro"/>
              </a:rPr>
              <a:t> </a:t>
            </a:r>
            <a:endParaRPr sz="1800">
              <a:solidFill>
                <a:schemeClr val="dk2"/>
              </a:solidFill>
              <a:latin typeface="Maven Pro"/>
              <a:ea typeface="Maven Pro"/>
              <a:cs typeface="Maven Pro"/>
              <a:sym typeface="Maven Pro"/>
            </a:endParaRPr>
          </a:p>
          <a:p>
            <a:pPr indent="0" lvl="0" marL="0" rtl="0" algn="l">
              <a:spcBef>
                <a:spcPts val="0"/>
              </a:spcBef>
              <a:spcAft>
                <a:spcPts val="0"/>
              </a:spcAft>
              <a:buNone/>
            </a:pPr>
            <a:r>
              <a:t/>
            </a:r>
            <a:endParaRPr sz="1800">
              <a:solidFill>
                <a:schemeClr val="dk2"/>
              </a:solidFill>
              <a:latin typeface="Maven Pro"/>
              <a:ea typeface="Maven Pro"/>
              <a:cs typeface="Maven Pro"/>
              <a:sym typeface="Maven Pro"/>
            </a:endParaRPr>
          </a:p>
          <a:p>
            <a:pPr indent="0" lvl="0" marL="0" rtl="0" algn="r">
              <a:spcBef>
                <a:spcPts val="0"/>
              </a:spcBef>
              <a:spcAft>
                <a:spcPts val="0"/>
              </a:spcAft>
              <a:buNone/>
            </a:pPr>
            <a:r>
              <a:rPr lang="en" sz="1800">
                <a:solidFill>
                  <a:schemeClr val="dk2"/>
                </a:solidFill>
                <a:latin typeface="Maven Pro"/>
                <a:ea typeface="Maven Pro"/>
                <a:cs typeface="Maven Pro"/>
                <a:sym typeface="Maven Pro"/>
              </a:rPr>
              <a:t>Any Questions?</a:t>
            </a:r>
            <a:endParaRPr sz="1800">
              <a:solidFill>
                <a:schemeClr val="dk2"/>
              </a:solidFill>
              <a:latin typeface="Maven Pro"/>
              <a:ea typeface="Maven Pro"/>
              <a:cs typeface="Maven Pro"/>
              <a:sym typeface="Maven Pro"/>
            </a:endParaRPr>
          </a:p>
        </p:txBody>
      </p:sp>
      <p:grpSp>
        <p:nvGrpSpPr>
          <p:cNvPr id="265" name="Google Shape;265;g2629c20823d_7_17"/>
          <p:cNvGrpSpPr/>
          <p:nvPr/>
        </p:nvGrpSpPr>
        <p:grpSpPr>
          <a:xfrm>
            <a:off x="63" y="-4"/>
            <a:ext cx="9143875" cy="400225"/>
            <a:chOff x="0" y="3792300"/>
            <a:chExt cx="9143875" cy="1351200"/>
          </a:xfrm>
        </p:grpSpPr>
        <p:sp>
          <p:nvSpPr>
            <p:cNvPr id="266" name="Google Shape;266;g2629c20823d_7_17"/>
            <p:cNvSpPr/>
            <p:nvPr/>
          </p:nvSpPr>
          <p:spPr>
            <a:xfrm>
              <a:off x="1513700" y="3792300"/>
              <a:ext cx="1527000" cy="1351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2629c20823d_7_17"/>
            <p:cNvSpPr/>
            <p:nvPr/>
          </p:nvSpPr>
          <p:spPr>
            <a:xfrm>
              <a:off x="3042838" y="3792300"/>
              <a:ext cx="1527000" cy="1351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2629c20823d_7_17"/>
            <p:cNvSpPr/>
            <p:nvPr/>
          </p:nvSpPr>
          <p:spPr>
            <a:xfrm>
              <a:off x="4572000" y="3792300"/>
              <a:ext cx="1527000" cy="1351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g2629c20823d_7_17"/>
            <p:cNvSpPr/>
            <p:nvPr/>
          </p:nvSpPr>
          <p:spPr>
            <a:xfrm>
              <a:off x="6085675" y="3792300"/>
              <a:ext cx="1527000" cy="1351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2629c20823d_7_17"/>
            <p:cNvSpPr/>
            <p:nvPr/>
          </p:nvSpPr>
          <p:spPr>
            <a:xfrm>
              <a:off x="0" y="3792300"/>
              <a:ext cx="1527000" cy="1351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g2629c20823d_7_17"/>
            <p:cNvSpPr/>
            <p:nvPr/>
          </p:nvSpPr>
          <p:spPr>
            <a:xfrm>
              <a:off x="7612675" y="3792300"/>
              <a:ext cx="1531200" cy="13512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19f0e58818b_7_3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What is The Arqive?</a:t>
            </a:r>
            <a:endParaRPr b="1"/>
          </a:p>
        </p:txBody>
      </p:sp>
      <p:sp>
        <p:nvSpPr>
          <p:cNvPr id="80" name="Google Shape;80;g19f0e58818b_7_312"/>
          <p:cNvSpPr txBox="1"/>
          <p:nvPr>
            <p:ph idx="1" type="body"/>
          </p:nvPr>
        </p:nvSpPr>
        <p:spPr>
          <a:xfrm>
            <a:off x="311700" y="1017725"/>
            <a:ext cx="816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i="1" lang="en">
                <a:solidFill>
                  <a:schemeClr val="dk1"/>
                </a:solidFill>
              </a:rPr>
              <a:t>The Arqive is a digital online storytelling map that facilitates the sharing of LGBTQ+ stories. It provides a platform for queer individuals to create and collect stories that are geolocated and digitally preserve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Users from all around the world have a safe platform where they can share personal, historical, and community stories, as well as have access to information about safe spaces.</a:t>
            </a:r>
            <a:endParaRPr>
              <a:solidFill>
                <a:schemeClr val="dk1"/>
              </a:solidFill>
            </a:endParaRPr>
          </a:p>
          <a:p>
            <a:pPr indent="0" lvl="0" marL="0" rtl="0" algn="r">
              <a:lnSpc>
                <a:spcPct val="115000"/>
              </a:lnSpc>
              <a:spcBef>
                <a:spcPts val="0"/>
              </a:spcBef>
              <a:spcAft>
                <a:spcPts val="0"/>
              </a:spcAft>
              <a:buNone/>
            </a:pPr>
            <a:r>
              <a:t/>
            </a:r>
            <a:endParaRPr sz="1600">
              <a:solidFill>
                <a:schemeClr val="dk1"/>
              </a:solidFill>
              <a:latin typeface="Courier New"/>
              <a:ea typeface="Courier New"/>
              <a:cs typeface="Courier New"/>
              <a:sym typeface="Courier New"/>
            </a:endParaRPr>
          </a:p>
          <a:p>
            <a:pPr indent="0" lvl="0" marL="0" rtl="0" algn="r">
              <a:lnSpc>
                <a:spcPct val="115000"/>
              </a:lnSpc>
              <a:spcBef>
                <a:spcPts val="0"/>
              </a:spcBef>
              <a:spcAft>
                <a:spcPts val="0"/>
              </a:spcAft>
              <a:buNone/>
            </a:pPr>
            <a:r>
              <a:rPr lang="en">
                <a:solidFill>
                  <a:schemeClr val="dk1"/>
                </a:solidFill>
                <a:latin typeface="Courier New"/>
                <a:ea typeface="Courier New"/>
                <a:cs typeface="Courier New"/>
                <a:sym typeface="Courier New"/>
              </a:rPr>
              <a:t>“By sharing stories, we can give each other hope.”</a:t>
            </a:r>
            <a:endParaRPr>
              <a:solidFill>
                <a:schemeClr val="dk1"/>
              </a:solidFill>
              <a:latin typeface="Courier New"/>
              <a:ea typeface="Courier New"/>
              <a:cs typeface="Courier New"/>
              <a:sym typeface="Courier New"/>
            </a:endParaRPr>
          </a:p>
          <a:p>
            <a:pPr indent="0" lvl="0" marL="457200" rtl="0" algn="r">
              <a:lnSpc>
                <a:spcPct val="115000"/>
              </a:lnSpc>
              <a:spcBef>
                <a:spcPts val="1600"/>
              </a:spcBef>
              <a:spcAft>
                <a:spcPts val="0"/>
              </a:spcAft>
              <a:buNone/>
            </a:pPr>
            <a:r>
              <a:rPr lang="en">
                <a:solidFill>
                  <a:schemeClr val="dk1"/>
                </a:solidFill>
                <a:latin typeface="Courier New"/>
                <a:ea typeface="Courier New"/>
                <a:cs typeface="Courier New"/>
                <a:sym typeface="Courier New"/>
              </a:rPr>
              <a:t>-Cynthia Wang</a:t>
            </a:r>
            <a:endParaRPr>
              <a:solidFill>
                <a:schemeClr val="dk1"/>
              </a:solidFill>
              <a:latin typeface="Courier New"/>
              <a:ea typeface="Courier New"/>
              <a:cs typeface="Courier New"/>
              <a:sym typeface="Courier New"/>
            </a:endParaRPr>
          </a:p>
          <a:p>
            <a:pPr indent="0" lvl="0" marL="0" rtl="0" algn="l">
              <a:lnSpc>
                <a:spcPct val="115000"/>
              </a:lnSpc>
              <a:spcBef>
                <a:spcPts val="1600"/>
              </a:spcBef>
              <a:spcAft>
                <a:spcPts val="0"/>
              </a:spcAft>
              <a:buSzPts val="1800"/>
              <a:buNone/>
            </a:pPr>
            <a:r>
              <a:t/>
            </a:r>
            <a:endParaRPr>
              <a:solidFill>
                <a:schemeClr val="dk1"/>
              </a:solidFill>
            </a:endParaRPr>
          </a:p>
        </p:txBody>
      </p:sp>
      <p:sp>
        <p:nvSpPr>
          <p:cNvPr id="81" name="Google Shape;81;g19f0e58818b_7_312"/>
          <p:cNvSpPr txBox="1"/>
          <p:nvPr/>
        </p:nvSpPr>
        <p:spPr>
          <a:xfrm>
            <a:off x="7959969" y="0"/>
            <a:ext cx="1184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dk2"/>
                </a:solidFill>
              </a:rPr>
              <a:t>Daniel</a:t>
            </a:r>
            <a:endParaRPr>
              <a:solidFill>
                <a:schemeClr val="dk2"/>
              </a:solidFill>
            </a:endParaRPr>
          </a:p>
        </p:txBody>
      </p:sp>
      <p:sp>
        <p:nvSpPr>
          <p:cNvPr id="82" name="Google Shape;82;g19f0e58818b_7_3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19f0e58818b_7_318"/>
          <p:cNvSpPr txBox="1"/>
          <p:nvPr>
            <p:ph type="title"/>
          </p:nvPr>
        </p:nvSpPr>
        <p:spPr>
          <a:xfrm>
            <a:off x="311700" y="412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Overview of The Arqive: </a:t>
            </a:r>
            <a:endParaRPr b="1"/>
          </a:p>
        </p:txBody>
      </p:sp>
      <p:sp>
        <p:nvSpPr>
          <p:cNvPr id="88" name="Google Shape;88;g19f0e58818b_7_318"/>
          <p:cNvSpPr txBox="1"/>
          <p:nvPr/>
        </p:nvSpPr>
        <p:spPr>
          <a:xfrm>
            <a:off x="5834100" y="1183438"/>
            <a:ext cx="2998200" cy="12930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i="0" lang="en" sz="1200" u="none" cap="none" strike="noStrike">
                <a:solidFill>
                  <a:srgbClr val="000000"/>
                </a:solidFill>
              </a:rPr>
              <a:t>Login</a:t>
            </a:r>
            <a:endParaRPr i="0" sz="1200" u="none" cap="none" strike="noStrike">
              <a:solidFill>
                <a:srgbClr val="000000"/>
              </a:solidFill>
            </a:endParaRPr>
          </a:p>
          <a:p>
            <a:pPr indent="0" lvl="0" marL="0" marR="0" rtl="0" algn="ctr">
              <a:lnSpc>
                <a:spcPct val="100000"/>
              </a:lnSpc>
              <a:spcBef>
                <a:spcPts val="0"/>
              </a:spcBef>
              <a:spcAft>
                <a:spcPts val="0"/>
              </a:spcAft>
              <a:buClr>
                <a:srgbClr val="000000"/>
              </a:buClr>
              <a:buSzPts val="1200"/>
              <a:buFont typeface="Arial"/>
              <a:buNone/>
            </a:pPr>
            <a:r>
              <a:rPr i="0" lang="en" sz="1200" u="none" cap="none" strike="noStrike">
                <a:solidFill>
                  <a:srgbClr val="000000"/>
                </a:solidFill>
              </a:rPr>
              <a:t>Add/Edit/Delete</a:t>
            </a:r>
            <a:r>
              <a:rPr lang="en" sz="1200"/>
              <a:t>/Tag </a:t>
            </a:r>
            <a:r>
              <a:rPr i="0" lang="en" sz="1200" u="none" cap="none" strike="noStrike">
                <a:solidFill>
                  <a:srgbClr val="000000"/>
                </a:solidFill>
              </a:rPr>
              <a:t>stor</a:t>
            </a:r>
            <a:r>
              <a:rPr lang="en" sz="1200"/>
              <a:t>ies</a:t>
            </a:r>
            <a:endParaRPr sz="1200"/>
          </a:p>
          <a:p>
            <a:pPr indent="0" lvl="0" marL="0" marR="0" rtl="0" algn="ctr">
              <a:lnSpc>
                <a:spcPct val="100000"/>
              </a:lnSpc>
              <a:spcBef>
                <a:spcPts val="0"/>
              </a:spcBef>
              <a:spcAft>
                <a:spcPts val="0"/>
              </a:spcAft>
              <a:buClr>
                <a:srgbClr val="000000"/>
              </a:buClr>
              <a:buSzPts val="1200"/>
              <a:buFont typeface="Arial"/>
              <a:buNone/>
            </a:pPr>
            <a:r>
              <a:rPr lang="en" sz="1200"/>
              <a:t>Block/Unblock Users</a:t>
            </a:r>
            <a:endParaRPr sz="1200"/>
          </a:p>
          <a:p>
            <a:pPr indent="0" lvl="0" marL="0" marR="0" rtl="0" algn="ctr">
              <a:lnSpc>
                <a:spcPct val="100000"/>
              </a:lnSpc>
              <a:spcBef>
                <a:spcPts val="0"/>
              </a:spcBef>
              <a:spcAft>
                <a:spcPts val="0"/>
              </a:spcAft>
              <a:buClr>
                <a:srgbClr val="000000"/>
              </a:buClr>
              <a:buSzPts val="1200"/>
              <a:buFont typeface="Arial"/>
              <a:buNone/>
            </a:pPr>
            <a:r>
              <a:rPr i="0" lang="en" sz="1200" u="none" cap="none" strike="noStrike">
                <a:solidFill>
                  <a:srgbClr val="000000"/>
                </a:solidFill>
              </a:rPr>
              <a:t>Flag </a:t>
            </a:r>
            <a:r>
              <a:rPr lang="en" sz="1200"/>
              <a:t>Posts</a:t>
            </a:r>
            <a:endParaRPr i="0" sz="1200" u="none" cap="none" strike="noStrike">
              <a:solidFill>
                <a:srgbClr val="000000"/>
              </a:solidFill>
            </a:endParaRPr>
          </a:p>
          <a:p>
            <a:pPr indent="0" lvl="0" marL="0" marR="0" rtl="0" algn="ctr">
              <a:lnSpc>
                <a:spcPct val="100000"/>
              </a:lnSpc>
              <a:spcBef>
                <a:spcPts val="0"/>
              </a:spcBef>
              <a:spcAft>
                <a:spcPts val="0"/>
              </a:spcAft>
              <a:buClr>
                <a:srgbClr val="000000"/>
              </a:buClr>
              <a:buSzPts val="1200"/>
              <a:buFont typeface="Arial"/>
              <a:buNone/>
            </a:pPr>
            <a:r>
              <a:rPr i="0" lang="en" sz="1200" u="none" cap="none" strike="noStrike">
                <a:solidFill>
                  <a:srgbClr val="000000"/>
                </a:solidFill>
              </a:rPr>
              <a:t>Manage</a:t>
            </a:r>
            <a:r>
              <a:rPr lang="en" sz="1200"/>
              <a:t> Profile</a:t>
            </a:r>
            <a:endParaRPr i="0" sz="1200" u="none" cap="none" strike="noStrike">
              <a:solidFill>
                <a:schemeClr val="dk1"/>
              </a:solidFill>
            </a:endParaRPr>
          </a:p>
          <a:p>
            <a:pPr indent="0" lvl="0" marL="0" marR="0" rtl="0" algn="ctr">
              <a:lnSpc>
                <a:spcPct val="100000"/>
              </a:lnSpc>
              <a:spcBef>
                <a:spcPts val="0"/>
              </a:spcBef>
              <a:spcAft>
                <a:spcPts val="0"/>
              </a:spcAft>
              <a:buClr>
                <a:srgbClr val="000000"/>
              </a:buClr>
              <a:buSzPts val="1200"/>
              <a:buFont typeface="Arial"/>
              <a:buNone/>
            </a:pPr>
            <a:r>
              <a:rPr i="0" lang="en" sz="1200" u="none" cap="none" strike="noStrike">
                <a:solidFill>
                  <a:srgbClr val="000000"/>
                </a:solidFill>
              </a:rPr>
              <a:t>Anonymity Feature</a:t>
            </a:r>
            <a:endParaRPr i="0" sz="1200" u="none" cap="none" strike="noStrike">
              <a:solidFill>
                <a:srgbClr val="000000"/>
              </a:solidFill>
            </a:endParaRPr>
          </a:p>
        </p:txBody>
      </p:sp>
      <p:sp>
        <p:nvSpPr>
          <p:cNvPr id="89" name="Google Shape;89;g19f0e58818b_7_318"/>
          <p:cNvSpPr txBox="1"/>
          <p:nvPr/>
        </p:nvSpPr>
        <p:spPr>
          <a:xfrm>
            <a:off x="5834100" y="830973"/>
            <a:ext cx="29982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ourier New"/>
                <a:ea typeface="Courier New"/>
                <a:cs typeface="Courier New"/>
                <a:sym typeface="Courier New"/>
              </a:rPr>
              <a:t>Users</a:t>
            </a:r>
            <a:endParaRPr b="1" i="0" sz="1400" u="none" cap="none" strike="noStrike">
              <a:solidFill>
                <a:srgbClr val="000000"/>
              </a:solidFill>
              <a:latin typeface="Courier New"/>
              <a:ea typeface="Courier New"/>
              <a:cs typeface="Courier New"/>
              <a:sym typeface="Courier New"/>
            </a:endParaRPr>
          </a:p>
        </p:txBody>
      </p:sp>
      <p:sp>
        <p:nvSpPr>
          <p:cNvPr id="90" name="Google Shape;90;g19f0e58818b_7_318"/>
          <p:cNvSpPr txBox="1"/>
          <p:nvPr/>
        </p:nvSpPr>
        <p:spPr>
          <a:xfrm>
            <a:off x="5834100" y="2945513"/>
            <a:ext cx="2998200" cy="12930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i="0" lang="en" sz="1200" u="none" cap="none" strike="noStrike">
                <a:solidFill>
                  <a:srgbClr val="000000"/>
                </a:solidFill>
              </a:rPr>
              <a:t>Login</a:t>
            </a:r>
            <a:endParaRPr i="0" sz="1200" u="none" cap="none" strike="noStrike">
              <a:solidFill>
                <a:srgbClr val="000000"/>
              </a:solidFill>
            </a:endParaRPr>
          </a:p>
          <a:p>
            <a:pPr indent="0" lvl="0" marL="0" marR="0" rtl="0" algn="ctr">
              <a:lnSpc>
                <a:spcPct val="100000"/>
              </a:lnSpc>
              <a:spcBef>
                <a:spcPts val="0"/>
              </a:spcBef>
              <a:spcAft>
                <a:spcPts val="0"/>
              </a:spcAft>
              <a:buClr>
                <a:srgbClr val="000000"/>
              </a:buClr>
              <a:buSzPts val="1200"/>
              <a:buFont typeface="Arial"/>
              <a:buNone/>
            </a:pPr>
            <a:r>
              <a:rPr i="0" lang="en" sz="1200" u="none" cap="none" strike="noStrike">
                <a:solidFill>
                  <a:srgbClr val="000000"/>
                </a:solidFill>
              </a:rPr>
              <a:t>Add/Edit/Delete/</a:t>
            </a:r>
            <a:r>
              <a:rPr lang="en" sz="1200"/>
              <a:t>Tag</a:t>
            </a:r>
            <a:r>
              <a:rPr i="0" lang="en" sz="1200" u="none" cap="none" strike="noStrike">
                <a:solidFill>
                  <a:srgbClr val="000000"/>
                </a:solidFill>
              </a:rPr>
              <a:t> </a:t>
            </a:r>
            <a:r>
              <a:rPr lang="en" sz="1200"/>
              <a:t>S</a:t>
            </a:r>
            <a:r>
              <a:rPr i="0" lang="en" sz="1200" u="none" cap="none" strike="noStrike">
                <a:solidFill>
                  <a:srgbClr val="000000"/>
                </a:solidFill>
              </a:rPr>
              <a:t>tory</a:t>
            </a:r>
            <a:endParaRPr i="0" sz="1200" u="none" cap="none" strike="noStrike">
              <a:solidFill>
                <a:srgbClr val="000000"/>
              </a:solidFill>
            </a:endParaRPr>
          </a:p>
          <a:p>
            <a:pPr indent="0" lvl="0" marL="0" marR="0" rtl="0" algn="ctr">
              <a:lnSpc>
                <a:spcPct val="100000"/>
              </a:lnSpc>
              <a:spcBef>
                <a:spcPts val="0"/>
              </a:spcBef>
              <a:spcAft>
                <a:spcPts val="0"/>
              </a:spcAft>
              <a:buClr>
                <a:srgbClr val="000000"/>
              </a:buClr>
              <a:buSzPts val="1200"/>
              <a:buFont typeface="Arial"/>
              <a:buNone/>
            </a:pPr>
            <a:r>
              <a:rPr lang="en" sz="1200"/>
              <a:t>Delete Users</a:t>
            </a:r>
            <a:endParaRPr sz="1200"/>
          </a:p>
          <a:p>
            <a:pPr indent="0" lvl="0" marL="0" marR="0" rtl="0" algn="ctr">
              <a:lnSpc>
                <a:spcPct val="100000"/>
              </a:lnSpc>
              <a:spcBef>
                <a:spcPts val="0"/>
              </a:spcBef>
              <a:spcAft>
                <a:spcPts val="0"/>
              </a:spcAft>
              <a:buClr>
                <a:schemeClr val="dk1"/>
              </a:buClr>
              <a:buSzPts val="1100"/>
              <a:buFont typeface="Arial"/>
              <a:buNone/>
            </a:pPr>
            <a:r>
              <a:rPr i="0" lang="en" sz="1200" u="none" cap="none" strike="noStrike">
                <a:solidFill>
                  <a:schemeClr val="dk1"/>
                </a:solidFill>
              </a:rPr>
              <a:t>Review/Remove </a:t>
            </a:r>
            <a:r>
              <a:rPr lang="en" sz="1200">
                <a:solidFill>
                  <a:schemeClr val="dk1"/>
                </a:solidFill>
              </a:rPr>
              <a:t>F</a:t>
            </a:r>
            <a:r>
              <a:rPr i="0" lang="en" sz="1200" u="none" cap="none" strike="noStrike">
                <a:solidFill>
                  <a:schemeClr val="dk1"/>
                </a:solidFill>
              </a:rPr>
              <a:t>lagged</a:t>
            </a:r>
            <a:r>
              <a:rPr lang="en" sz="1200">
                <a:solidFill>
                  <a:schemeClr val="dk1"/>
                </a:solidFill>
              </a:rPr>
              <a:t> P</a:t>
            </a:r>
            <a:r>
              <a:rPr i="0" lang="en" sz="1200" u="none" cap="none" strike="noStrike">
                <a:solidFill>
                  <a:schemeClr val="dk1"/>
                </a:solidFill>
              </a:rPr>
              <a:t>osts</a:t>
            </a:r>
            <a:endParaRPr i="0" sz="12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rPr i="0" lang="en" sz="1200" u="none" cap="none" strike="noStrike">
                <a:solidFill>
                  <a:schemeClr val="dk1"/>
                </a:solidFill>
              </a:rPr>
              <a:t>Review/Remove </a:t>
            </a:r>
            <a:r>
              <a:rPr lang="en" sz="1200">
                <a:solidFill>
                  <a:schemeClr val="dk1"/>
                </a:solidFill>
              </a:rPr>
              <a:t>F</a:t>
            </a:r>
            <a:r>
              <a:rPr i="0" lang="en" sz="1200" u="none" cap="none" strike="noStrike">
                <a:solidFill>
                  <a:schemeClr val="dk1"/>
                </a:solidFill>
              </a:rPr>
              <a:t>lagged </a:t>
            </a:r>
            <a:r>
              <a:rPr lang="en" sz="1200">
                <a:solidFill>
                  <a:schemeClr val="dk1"/>
                </a:solidFill>
              </a:rPr>
              <a:t>C</a:t>
            </a:r>
            <a:r>
              <a:rPr i="0" lang="en" sz="1200" u="none" cap="none" strike="noStrike">
                <a:solidFill>
                  <a:schemeClr val="dk1"/>
                </a:solidFill>
              </a:rPr>
              <a:t>omments</a:t>
            </a:r>
            <a:endParaRPr i="0" sz="12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Courier New"/>
              <a:ea typeface="Courier New"/>
              <a:cs typeface="Courier New"/>
              <a:sym typeface="Courier New"/>
            </a:endParaRPr>
          </a:p>
        </p:txBody>
      </p:sp>
      <p:sp>
        <p:nvSpPr>
          <p:cNvPr id="91" name="Google Shape;91;g19f0e58818b_7_318"/>
          <p:cNvSpPr txBox="1"/>
          <p:nvPr/>
        </p:nvSpPr>
        <p:spPr>
          <a:xfrm>
            <a:off x="5834100" y="2571745"/>
            <a:ext cx="29982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ourier New"/>
                <a:ea typeface="Courier New"/>
                <a:cs typeface="Courier New"/>
                <a:sym typeface="Courier New"/>
              </a:rPr>
              <a:t>Admin</a:t>
            </a:r>
            <a:endParaRPr b="1" i="0" sz="1400" u="none" cap="none" strike="noStrike">
              <a:solidFill>
                <a:srgbClr val="000000"/>
              </a:solidFill>
              <a:latin typeface="Courier New"/>
              <a:ea typeface="Courier New"/>
              <a:cs typeface="Courier New"/>
              <a:sym typeface="Courier New"/>
            </a:endParaRPr>
          </a:p>
        </p:txBody>
      </p:sp>
      <p:pic>
        <p:nvPicPr>
          <p:cNvPr id="92" name="Google Shape;92;g19f0e58818b_7_318"/>
          <p:cNvPicPr preferRelativeResize="0"/>
          <p:nvPr/>
        </p:nvPicPr>
        <p:blipFill rotWithShape="1">
          <a:blip r:embed="rId3">
            <a:alphaModFix/>
          </a:blip>
          <a:srcRect b="5791" l="0" r="0" t="5791"/>
          <a:stretch/>
        </p:blipFill>
        <p:spPr>
          <a:xfrm>
            <a:off x="311700" y="1183449"/>
            <a:ext cx="5369998" cy="3049464"/>
          </a:xfrm>
          <a:prstGeom prst="rect">
            <a:avLst/>
          </a:prstGeom>
          <a:noFill/>
          <a:ln cap="flat" cmpd="sng" w="19050">
            <a:solidFill>
              <a:schemeClr val="dk2"/>
            </a:solidFill>
            <a:prstDash val="solid"/>
            <a:round/>
            <a:headEnd len="sm" w="sm" type="none"/>
            <a:tailEnd len="sm" w="sm" type="none"/>
          </a:ln>
        </p:spPr>
      </p:pic>
      <p:sp>
        <p:nvSpPr>
          <p:cNvPr id="93" name="Google Shape;93;g19f0e58818b_7_318"/>
          <p:cNvSpPr txBox="1"/>
          <p:nvPr/>
        </p:nvSpPr>
        <p:spPr>
          <a:xfrm>
            <a:off x="7959969" y="0"/>
            <a:ext cx="11841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lang="en">
                <a:solidFill>
                  <a:schemeClr val="dk2"/>
                </a:solidFill>
              </a:rPr>
              <a:t>Daniel</a:t>
            </a:r>
            <a:endParaRPr b="0" i="0" sz="1400" u="none" cap="none" strike="noStrike">
              <a:solidFill>
                <a:schemeClr val="dk2"/>
              </a:solidFill>
              <a:latin typeface="Arial"/>
              <a:ea typeface="Arial"/>
              <a:cs typeface="Arial"/>
              <a:sym typeface="Arial"/>
            </a:endParaRPr>
          </a:p>
        </p:txBody>
      </p:sp>
      <p:sp>
        <p:nvSpPr>
          <p:cNvPr id="94" name="Google Shape;94;g19f0e58818b_7_3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8" name="Shape 98"/>
        <p:cNvGrpSpPr/>
        <p:nvPr/>
      </p:nvGrpSpPr>
      <p:grpSpPr>
        <a:xfrm>
          <a:off x="0" y="0"/>
          <a:ext cx="0" cy="0"/>
          <a:chOff x="0" y="0"/>
          <a:chExt cx="0" cy="0"/>
        </a:xfrm>
      </p:grpSpPr>
      <p:sp>
        <p:nvSpPr>
          <p:cNvPr id="99" name="Google Shape;99;g19f0e58818b_7_32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1" lang="en" sz="3920">
                <a:solidFill>
                  <a:schemeClr val="lt1"/>
                </a:solidFill>
              </a:rPr>
              <a:t>Current </a:t>
            </a:r>
            <a:r>
              <a:rPr b="1" lang="en" sz="3920">
                <a:solidFill>
                  <a:schemeClr val="lt1"/>
                </a:solidFill>
              </a:rPr>
              <a:t>Project Goals</a:t>
            </a:r>
            <a:endParaRPr b="1" sz="3920">
              <a:solidFill>
                <a:schemeClr val="lt1"/>
              </a:solidFill>
            </a:endParaRPr>
          </a:p>
        </p:txBody>
      </p:sp>
      <p:sp>
        <p:nvSpPr>
          <p:cNvPr id="100" name="Google Shape;100;g19f0e58818b_7_3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
          <p:cNvSpPr txBox="1"/>
          <p:nvPr>
            <p:ph type="title"/>
          </p:nvPr>
        </p:nvSpPr>
        <p:spPr>
          <a:xfrm>
            <a:off x="311700" y="445025"/>
            <a:ext cx="7648269"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Team 1’s Goals </a:t>
            </a:r>
            <a:endParaRPr b="1"/>
          </a:p>
        </p:txBody>
      </p:sp>
      <p:sp>
        <p:nvSpPr>
          <p:cNvPr id="106" name="Google Shape;106;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Throughout the semester team 1 was assigned two main functions for the website.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Our original goal was to implement </a:t>
            </a:r>
            <a:r>
              <a:rPr lang="en">
                <a:solidFill>
                  <a:schemeClr val="dk1"/>
                </a:solidFill>
              </a:rPr>
              <a:t>multimedia</a:t>
            </a:r>
            <a:r>
              <a:rPr lang="en">
                <a:solidFill>
                  <a:schemeClr val="dk1"/>
                </a:solidFill>
              </a:rPr>
              <a:t> upload which included: images, gifs, videos, and audio.</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Our second function, which was assigned later in the semester, was implementing a nsfw (not safe for work tag) for any posts made on the website. This took priority due to the fact that The Arqive sponsors were trying to launch their mobile app and needed to meet specific criteria to be approved for the app store.</a:t>
            </a:r>
            <a:endParaRPr>
              <a:solidFill>
                <a:schemeClr val="dk1"/>
              </a:solidFill>
            </a:endParaRPr>
          </a:p>
        </p:txBody>
      </p:sp>
      <p:sp>
        <p:nvSpPr>
          <p:cNvPr id="107" name="Google Shape;107;p1"/>
          <p:cNvSpPr txBox="1"/>
          <p:nvPr/>
        </p:nvSpPr>
        <p:spPr>
          <a:xfrm>
            <a:off x="7959969" y="0"/>
            <a:ext cx="11841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lang="en">
                <a:solidFill>
                  <a:schemeClr val="dk2"/>
                </a:solidFill>
              </a:rPr>
              <a:t>Antonio</a:t>
            </a:r>
            <a:endParaRPr b="0" i="0" sz="1400" u="none" cap="none" strike="noStrike">
              <a:solidFill>
                <a:schemeClr val="dk2"/>
              </a:solidFill>
              <a:latin typeface="Arial"/>
              <a:ea typeface="Arial"/>
              <a:cs typeface="Arial"/>
              <a:sym typeface="Arial"/>
            </a:endParaRPr>
          </a:p>
        </p:txBody>
      </p:sp>
      <p:sp>
        <p:nvSpPr>
          <p:cNvPr id="108" name="Google Shape;108;p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9fb1f8d62d_7_6"/>
          <p:cNvSpPr txBox="1"/>
          <p:nvPr>
            <p:ph type="title"/>
          </p:nvPr>
        </p:nvSpPr>
        <p:spPr>
          <a:xfrm>
            <a:off x="311700" y="445025"/>
            <a:ext cx="76482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Team 2’s Goals </a:t>
            </a:r>
            <a:endParaRPr b="1"/>
          </a:p>
        </p:txBody>
      </p:sp>
      <p:sp>
        <p:nvSpPr>
          <p:cNvPr id="114" name="Google Shape;114;g29fb1f8d62d_7_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SzPts val="1100"/>
              <a:buNone/>
            </a:pPr>
            <a:r>
              <a:rPr lang="en">
                <a:solidFill>
                  <a:schemeClr val="dk1"/>
                </a:solidFill>
              </a:rPr>
              <a:t>Similarly team 2 was also assigned two main functions to implement.</a:t>
            </a:r>
            <a:endParaRPr>
              <a:solidFill>
                <a:schemeClr val="dk1"/>
              </a:solidFill>
            </a:endParaRPr>
          </a:p>
          <a:p>
            <a:pPr indent="0" lvl="0" marL="228600" rtl="0" algn="l">
              <a:lnSpc>
                <a:spcPct val="115000"/>
              </a:lnSpc>
              <a:spcBef>
                <a:spcPts val="0"/>
              </a:spcBef>
              <a:spcAft>
                <a:spcPts val="0"/>
              </a:spcAft>
              <a:buSzPts val="1800"/>
              <a:buNone/>
            </a:pPr>
            <a:r>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a:t>
            </a:r>
            <a:r>
              <a:rPr lang="en">
                <a:solidFill>
                  <a:schemeClr val="dk1"/>
                </a:solidFill>
              </a:rPr>
              <a:t>rovide our users with a secure authentication process. Ensures their information is safe and protected from unauthorized access.</a:t>
            </a:r>
            <a:endParaRPr>
              <a:solidFill>
                <a:schemeClr val="dk1"/>
              </a:solidFill>
            </a:endParaRPr>
          </a:p>
          <a:p>
            <a:pPr indent="0" lvl="0" marL="914400" rtl="0" algn="l">
              <a:lnSpc>
                <a:spcPct val="115000"/>
              </a:lnSpc>
              <a:spcBef>
                <a:spcPts val="0"/>
              </a:spcBef>
              <a:spcAft>
                <a:spcPts val="0"/>
              </a:spcAft>
              <a:buNone/>
            </a:pPr>
            <a:r>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a:t>
            </a:r>
            <a:r>
              <a:rPr lang="en">
                <a:solidFill>
                  <a:schemeClr val="dk1"/>
                </a:solidFill>
              </a:rPr>
              <a:t>dd a block function that allows users to block another user and prevent them from seeing their posts and comments. Enhance user control over their online experience.</a:t>
            </a:r>
            <a:endParaRPr>
              <a:solidFill>
                <a:schemeClr val="dk1"/>
              </a:solidFill>
            </a:endParaRPr>
          </a:p>
        </p:txBody>
      </p:sp>
      <p:sp>
        <p:nvSpPr>
          <p:cNvPr id="115" name="Google Shape;115;g29fb1f8d62d_7_6"/>
          <p:cNvSpPr txBox="1"/>
          <p:nvPr/>
        </p:nvSpPr>
        <p:spPr>
          <a:xfrm>
            <a:off x="7959969" y="0"/>
            <a:ext cx="11841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lang="en">
                <a:solidFill>
                  <a:schemeClr val="dk2"/>
                </a:solidFill>
              </a:rPr>
              <a:t>Hak</a:t>
            </a:r>
            <a:endParaRPr b="0" i="0" sz="1400" u="none" cap="none" strike="noStrike">
              <a:solidFill>
                <a:schemeClr val="dk2"/>
              </a:solidFill>
              <a:latin typeface="Arial"/>
              <a:ea typeface="Arial"/>
              <a:cs typeface="Arial"/>
              <a:sym typeface="Arial"/>
            </a:endParaRPr>
          </a:p>
        </p:txBody>
      </p:sp>
      <p:sp>
        <p:nvSpPr>
          <p:cNvPr id="116" name="Google Shape;116;g29fb1f8d62d_7_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20" name="Shape 120"/>
        <p:cNvGrpSpPr/>
        <p:nvPr/>
      </p:nvGrpSpPr>
      <p:grpSpPr>
        <a:xfrm>
          <a:off x="0" y="0"/>
          <a:ext cx="0" cy="0"/>
          <a:chOff x="0" y="0"/>
          <a:chExt cx="0" cy="0"/>
        </a:xfrm>
      </p:grpSpPr>
      <p:sp>
        <p:nvSpPr>
          <p:cNvPr id="121" name="Google Shape;121;g19f0e58818b_7_46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1" lang="en" sz="4020">
                <a:solidFill>
                  <a:schemeClr val="lt1"/>
                </a:solidFill>
              </a:rPr>
              <a:t>Project Challenges</a:t>
            </a:r>
            <a:endParaRPr b="1" sz="4020">
              <a:solidFill>
                <a:schemeClr val="lt1"/>
              </a:solidFill>
            </a:endParaRPr>
          </a:p>
        </p:txBody>
      </p:sp>
      <p:sp>
        <p:nvSpPr>
          <p:cNvPr id="122" name="Google Shape;122;g19f0e58818b_7_465"/>
          <p:cNvSpPr txBox="1"/>
          <p:nvPr/>
        </p:nvSpPr>
        <p:spPr>
          <a:xfrm>
            <a:off x="7959969" y="0"/>
            <a:ext cx="11841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lang="en">
                <a:solidFill>
                  <a:schemeClr val="lt1"/>
                </a:solidFill>
              </a:rPr>
              <a:t>Thien Ho</a:t>
            </a:r>
            <a:endParaRPr b="0" i="0" sz="1400" u="none" cap="none" strike="noStrike">
              <a:solidFill>
                <a:schemeClr val="lt1"/>
              </a:solidFill>
              <a:latin typeface="Arial"/>
              <a:ea typeface="Arial"/>
              <a:cs typeface="Arial"/>
              <a:sym typeface="Arial"/>
            </a:endParaRPr>
          </a:p>
        </p:txBody>
      </p:sp>
      <p:sp>
        <p:nvSpPr>
          <p:cNvPr id="123" name="Google Shape;123;g19f0e58818b_7_4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
          <p:cNvSpPr txBox="1"/>
          <p:nvPr>
            <p:ph type="title"/>
          </p:nvPr>
        </p:nvSpPr>
        <p:spPr>
          <a:xfrm>
            <a:off x="311700" y="262300"/>
            <a:ext cx="76482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Team 1’s Challenges - Linux</a:t>
            </a:r>
            <a:endParaRPr b="1"/>
          </a:p>
        </p:txBody>
      </p:sp>
      <p:sp>
        <p:nvSpPr>
          <p:cNvPr id="129" name="Google Shape;129;p2"/>
          <p:cNvSpPr txBox="1"/>
          <p:nvPr>
            <p:ph idx="1" type="body"/>
          </p:nvPr>
        </p:nvSpPr>
        <p:spPr>
          <a:xfrm>
            <a:off x="311700" y="1180150"/>
            <a:ext cx="6579300" cy="3828300"/>
          </a:xfrm>
          <a:prstGeom prst="rect">
            <a:avLst/>
          </a:prstGeom>
          <a:noFill/>
          <a:ln>
            <a:noFill/>
          </a:ln>
        </p:spPr>
        <p:txBody>
          <a:bodyPr anchorCtr="0" anchor="t" bIns="91425" lIns="91425" spcFirstLastPara="1" rIns="91425" wrap="square" tIns="91425">
            <a:noAutofit/>
          </a:bodyPr>
          <a:lstStyle/>
          <a:p>
            <a:pPr indent="0" lvl="0" marL="228600" rtl="0" algn="l">
              <a:lnSpc>
                <a:spcPct val="115000"/>
              </a:lnSpc>
              <a:spcBef>
                <a:spcPts val="0"/>
              </a:spcBef>
              <a:spcAft>
                <a:spcPts val="0"/>
              </a:spcAft>
              <a:buSzPts val="1800"/>
              <a:buNone/>
            </a:pPr>
            <a:r>
              <a:rPr lang="en">
                <a:solidFill>
                  <a:schemeClr val="dk1"/>
                </a:solidFill>
              </a:rPr>
              <a:t>Setting up the Environment (Linux)</a:t>
            </a:r>
            <a:endParaRPr>
              <a:solidFill>
                <a:schemeClr val="dk1"/>
              </a:solidFill>
            </a:endParaRPr>
          </a:p>
          <a:p>
            <a:pPr indent="-342900" lvl="0" marL="914400" rtl="0" algn="l">
              <a:lnSpc>
                <a:spcPct val="115000"/>
              </a:lnSpc>
              <a:spcBef>
                <a:spcPts val="0"/>
              </a:spcBef>
              <a:spcAft>
                <a:spcPts val="0"/>
              </a:spcAft>
              <a:buClr>
                <a:schemeClr val="dk1"/>
              </a:buClr>
              <a:buSzPts val="1800"/>
              <a:buChar char="●"/>
            </a:pPr>
            <a:r>
              <a:rPr lang="en">
                <a:solidFill>
                  <a:schemeClr val="dk1"/>
                </a:solidFill>
              </a:rPr>
              <a:t>GitHub (SSH keys) and cloning</a:t>
            </a:r>
            <a:endParaRPr>
              <a:solidFill>
                <a:schemeClr val="dk1"/>
              </a:solidFill>
            </a:endParaRPr>
          </a:p>
          <a:p>
            <a:pPr indent="-342900" lvl="0" marL="914400" rtl="0" algn="l">
              <a:lnSpc>
                <a:spcPct val="115000"/>
              </a:lnSpc>
              <a:spcBef>
                <a:spcPts val="0"/>
              </a:spcBef>
              <a:spcAft>
                <a:spcPts val="0"/>
              </a:spcAft>
              <a:buClr>
                <a:schemeClr val="dk1"/>
              </a:buClr>
              <a:buSzPts val="1800"/>
              <a:buChar char="●"/>
            </a:pPr>
            <a:r>
              <a:rPr lang="en">
                <a:solidFill>
                  <a:schemeClr val="dk1"/>
                </a:solidFill>
              </a:rPr>
              <a:t>WSL and Linux commands</a:t>
            </a:r>
            <a:endParaRPr>
              <a:solidFill>
                <a:schemeClr val="dk1"/>
              </a:solidFill>
            </a:endParaRPr>
          </a:p>
          <a:p>
            <a:pPr indent="-342900" lvl="0" marL="914400" rtl="0" algn="l">
              <a:lnSpc>
                <a:spcPct val="115000"/>
              </a:lnSpc>
              <a:spcBef>
                <a:spcPts val="0"/>
              </a:spcBef>
              <a:spcAft>
                <a:spcPts val="0"/>
              </a:spcAft>
              <a:buClr>
                <a:schemeClr val="dk1"/>
              </a:buClr>
              <a:buSzPts val="1800"/>
              <a:buChar char="●"/>
            </a:pPr>
            <a:r>
              <a:rPr lang="en">
                <a:solidFill>
                  <a:schemeClr val="dk1"/>
                </a:solidFill>
              </a:rPr>
              <a:t>Putty and Droplet</a:t>
            </a:r>
            <a:endParaRPr>
              <a:solidFill>
                <a:schemeClr val="dk1"/>
              </a:solidFill>
            </a:endParaRPr>
          </a:p>
          <a:p>
            <a:pPr indent="-342900" lvl="0" marL="914400" rtl="0" algn="l">
              <a:spcBef>
                <a:spcPts val="0"/>
              </a:spcBef>
              <a:spcAft>
                <a:spcPts val="0"/>
              </a:spcAft>
              <a:buClr>
                <a:schemeClr val="dk1"/>
              </a:buClr>
              <a:buSzPts val="1800"/>
              <a:buChar char="●"/>
            </a:pPr>
            <a:r>
              <a:rPr lang="en">
                <a:solidFill>
                  <a:schemeClr val="dk1"/>
                </a:solidFill>
              </a:rPr>
              <a:t>Docker (Container)</a:t>
            </a:r>
            <a:endParaRPr>
              <a:solidFill>
                <a:schemeClr val="dk1"/>
              </a:solidFill>
            </a:endParaRPr>
          </a:p>
          <a:p>
            <a:pPr indent="0" lvl="0" marL="0" rtl="0" algn="l">
              <a:lnSpc>
                <a:spcPct val="115000"/>
              </a:lnSpc>
              <a:spcBef>
                <a:spcPts val="0"/>
              </a:spcBef>
              <a:spcAft>
                <a:spcPts val="0"/>
              </a:spcAft>
              <a:buNone/>
            </a:pPr>
            <a:r>
              <a:t/>
            </a:r>
            <a:endParaRPr sz="1500">
              <a:solidFill>
                <a:schemeClr val="dk1"/>
              </a:solidFill>
              <a:highlight>
                <a:srgbClr val="FF0000"/>
              </a:highlight>
            </a:endParaRPr>
          </a:p>
        </p:txBody>
      </p:sp>
      <p:sp>
        <p:nvSpPr>
          <p:cNvPr id="130" name="Google Shape;130;p2"/>
          <p:cNvSpPr txBox="1"/>
          <p:nvPr/>
        </p:nvSpPr>
        <p:spPr>
          <a:xfrm>
            <a:off x="7959969" y="0"/>
            <a:ext cx="11841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lang="en">
                <a:solidFill>
                  <a:schemeClr val="dk2"/>
                </a:solidFill>
              </a:rPr>
              <a:t>Thien Ho</a:t>
            </a:r>
            <a:endParaRPr b="0" i="0" sz="1400" u="none" cap="none" strike="noStrike">
              <a:solidFill>
                <a:schemeClr val="dk2"/>
              </a:solidFill>
              <a:latin typeface="Arial"/>
              <a:ea typeface="Arial"/>
              <a:cs typeface="Arial"/>
              <a:sym typeface="Arial"/>
            </a:endParaRPr>
          </a:p>
        </p:txBody>
      </p:sp>
      <p:sp>
        <p:nvSpPr>
          <p:cNvPr id="131" name="Google Shape;13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E63F52"/>
      </a:accent1>
      <a:accent2>
        <a:srgbClr val="F0A055"/>
      </a:accent2>
      <a:accent3>
        <a:srgbClr val="F5DC6D"/>
      </a:accent3>
      <a:accent4>
        <a:srgbClr val="00CE7D"/>
      </a:accent4>
      <a:accent5>
        <a:srgbClr val="248DC1"/>
      </a:accent5>
      <a:accent6>
        <a:srgbClr val="E01783"/>
      </a:accent6>
      <a:hlink>
        <a:srgbClr val="4D41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