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37232CB-A756-4A9E-8820-CEA261D7494D}">
  <a:tblStyle styleId="{137232CB-A756-4A9E-8820-CEA261D749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6054de987a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6054de987a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6054de987a_9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6054de987a_9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6054de987a_9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6054de987a_9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956dcc3ddc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956dcc3ddc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5e5c85e184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5e5c85e184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5e5c85e184_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5e5c85e184_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5e5c85e184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5e5c85e184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b61bb324f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9b61bb324f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9b61bb324f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9b61bb324f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8e306c6219_15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8e306c6219_15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607c3c1d9e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607c3c1d9e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98204456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298204456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6054de987a_5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6054de987a_5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956dcc3dd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956dcc3dd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956dcc3ddc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956dcc3ddc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8e306c6219_2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8e306c6219_2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60660c12ae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60660c12ae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60660c12ae_7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60660c12ae_7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60660c12ae_7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60660c12ae_7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60660c12ae_7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60660c12ae_7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5e5c85e184_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25e5c85e184_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5e58b34a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5e58b34a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6054de987a_5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6054de987a_5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60660c12ae_8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60660c12ae_8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6054de987a_5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26054de987a_5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5e5c85e184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25e5c85e184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6054de987a_5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6054de987a_5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https://www.figma.com/file/O4WXOnoCvunyOiHmzYUBKz/Design-an-iOS-app-(Community)?type=design&amp;node-id=40-857&amp;mode=design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60660c12ae_8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260660c12ae_8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60660c12ae_8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260660c12ae_8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8e306c6219_15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28e306c6219_15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6156963d0b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26156963d0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e5c85e18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5e5c85e18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956dcc3d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956dcc3d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6156963d0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6156963d0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8e306c621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8e306c621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https://eyeandivfhospital.com/glaucoma/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9c59124edd_15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29c59124edd_1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956dcc3dd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956dcc3dd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https://www.forneyeyeassociates.com/eye-disease-management/co-management-glaucoma/glaucoma-causes-and-risk-factors/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136195" y="2894946"/>
            <a:ext cx="56547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logo&#10;&#10;Description automatically generated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6847" l="0" r="0" t="0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17" name="Google Shape;1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6677" y="934104"/>
            <a:ext cx="6928450" cy="53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5">
            <a:alphaModFix amt="12000"/>
          </a:blip>
          <a:srcRect b="51083" l="4751" r="-4750" t="1941"/>
          <a:stretch/>
        </p:blipFill>
        <p:spPr>
          <a:xfrm>
            <a:off x="6864096" y="1829521"/>
            <a:ext cx="1924301" cy="331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alm trees on the side of a building&#10;&#10;Description automatically generated" id="92" name="Google Shape;92;p11"/>
          <p:cNvPicPr preferRelativeResize="0"/>
          <p:nvPr/>
        </p:nvPicPr>
        <p:blipFill rotWithShape="1">
          <a:blip r:embed="rId2">
            <a:alphaModFix/>
          </a:blip>
          <a:srcRect b="0" l="0" r="0" t="-186"/>
          <a:stretch/>
        </p:blipFill>
        <p:spPr>
          <a:xfrm>
            <a:off x="-26057" y="-9562"/>
            <a:ext cx="543222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oogle Shape;93;p11"/>
          <p:cNvGrpSpPr/>
          <p:nvPr/>
        </p:nvGrpSpPr>
        <p:grpSpPr>
          <a:xfrm rot="10800000">
            <a:off x="2071504" y="-10874"/>
            <a:ext cx="6399674" cy="5143489"/>
            <a:chOff x="0" y="0"/>
            <a:chExt cx="6377354" cy="5150700"/>
          </a:xfrm>
        </p:grpSpPr>
        <p:sp>
          <p:nvSpPr>
            <p:cNvPr id="94" name="Google Shape;94;p11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1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1"/>
          <p:cNvGrpSpPr/>
          <p:nvPr/>
        </p:nvGrpSpPr>
        <p:grpSpPr>
          <a:xfrm rot="10800000">
            <a:off x="2589184" y="-16806"/>
            <a:ext cx="6548804" cy="5169243"/>
            <a:chOff x="-34290" y="0"/>
            <a:chExt cx="6548804" cy="5150700"/>
          </a:xfrm>
        </p:grpSpPr>
        <p:sp>
          <p:nvSpPr>
            <p:cNvPr id="97" name="Google Shape;97;p11"/>
            <p:cNvSpPr/>
            <p:nvPr/>
          </p:nvSpPr>
          <p:spPr>
            <a:xfrm>
              <a:off x="-34290" y="1"/>
              <a:ext cx="32313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1"/>
            <p:cNvSpPr/>
            <p:nvPr/>
          </p:nvSpPr>
          <p:spPr>
            <a:xfrm rot="5400000">
              <a:off x="228046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" name="Google Shape;99;p11"/>
          <p:cNvSpPr/>
          <p:nvPr/>
        </p:nvSpPr>
        <p:spPr>
          <a:xfrm rot="-8817617">
            <a:off x="4207746" y="-422356"/>
            <a:ext cx="153849" cy="4528153"/>
          </a:xfrm>
          <a:custGeom>
            <a:rect b="b" l="l" r="r" t="t"/>
            <a:pathLst>
              <a:path extrusionOk="0" h="4522221" w="8124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1"/>
          <p:cNvSpPr txBox="1"/>
          <p:nvPr>
            <p:ph type="title"/>
          </p:nvPr>
        </p:nvSpPr>
        <p:spPr>
          <a:xfrm>
            <a:off x="4520564" y="2612014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1"/>
          <p:cNvSpPr txBox="1"/>
          <p:nvPr>
            <p:ph idx="1" type="body"/>
          </p:nvPr>
        </p:nvSpPr>
        <p:spPr>
          <a:xfrm>
            <a:off x="4520564" y="3633570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2" name="Google Shape;102;p11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Section Header">
  <p:cSld name="3_Section 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posing for the camera&#10;&#10;Description automatically generated" id="104" name="Google Shape;104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9563"/>
            <a:ext cx="5387332" cy="51619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2"/>
          <p:cNvGrpSpPr/>
          <p:nvPr/>
        </p:nvGrpSpPr>
        <p:grpSpPr>
          <a:xfrm rot="10800000">
            <a:off x="2071504" y="-10874"/>
            <a:ext cx="6399674" cy="5143489"/>
            <a:chOff x="0" y="0"/>
            <a:chExt cx="6377354" cy="5150700"/>
          </a:xfrm>
        </p:grpSpPr>
        <p:sp>
          <p:nvSpPr>
            <p:cNvPr id="106" name="Google Shape;106;p12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2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2"/>
          <p:cNvGrpSpPr/>
          <p:nvPr/>
        </p:nvGrpSpPr>
        <p:grpSpPr>
          <a:xfrm rot="10800000">
            <a:off x="2589184" y="-16806"/>
            <a:ext cx="6548804" cy="5169243"/>
            <a:chOff x="-34290" y="0"/>
            <a:chExt cx="6548804" cy="5150700"/>
          </a:xfrm>
        </p:grpSpPr>
        <p:sp>
          <p:nvSpPr>
            <p:cNvPr id="109" name="Google Shape;109;p12"/>
            <p:cNvSpPr/>
            <p:nvPr/>
          </p:nvSpPr>
          <p:spPr>
            <a:xfrm>
              <a:off x="-34290" y="1"/>
              <a:ext cx="32313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12"/>
            <p:cNvSpPr/>
            <p:nvPr/>
          </p:nvSpPr>
          <p:spPr>
            <a:xfrm rot="5400000">
              <a:off x="228046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2"/>
          <p:cNvSpPr/>
          <p:nvPr/>
        </p:nvSpPr>
        <p:spPr>
          <a:xfrm rot="-8817617">
            <a:off x="4207746" y="-422356"/>
            <a:ext cx="153849" cy="4528153"/>
          </a:xfrm>
          <a:custGeom>
            <a:rect b="b" l="l" r="r" t="t"/>
            <a:pathLst>
              <a:path extrusionOk="0" h="4522221" w="8124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2"/>
          <p:cNvSpPr txBox="1"/>
          <p:nvPr>
            <p:ph type="title"/>
          </p:nvPr>
        </p:nvSpPr>
        <p:spPr>
          <a:xfrm>
            <a:off x="4520564" y="2612014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2"/>
          <p:cNvSpPr txBox="1"/>
          <p:nvPr>
            <p:ph idx="1" type="body"/>
          </p:nvPr>
        </p:nvSpPr>
        <p:spPr>
          <a:xfrm>
            <a:off x="4520564" y="3633570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4" name="Google Shape;114;p12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Section Header">
  <p:cSld name="4_Section Head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down a street&#10;&#10;Description automatically generated" id="116" name="Google Shape;116;p13"/>
          <p:cNvPicPr preferRelativeResize="0"/>
          <p:nvPr/>
        </p:nvPicPr>
        <p:blipFill rotWithShape="1">
          <a:blip r:embed="rId2">
            <a:alphaModFix/>
          </a:blip>
          <a:srcRect b="-176" l="0" r="0" t="-162"/>
          <a:stretch/>
        </p:blipFill>
        <p:spPr>
          <a:xfrm>
            <a:off x="3369971" y="-17293"/>
            <a:ext cx="5774029" cy="5160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3"/>
          <p:cNvGrpSpPr/>
          <p:nvPr/>
        </p:nvGrpSpPr>
        <p:grpSpPr>
          <a:xfrm>
            <a:off x="439200" y="-3"/>
            <a:ext cx="6377354" cy="5154305"/>
            <a:chOff x="0" y="0"/>
            <a:chExt cx="6377354" cy="5150700"/>
          </a:xfrm>
        </p:grpSpPr>
        <p:sp>
          <p:nvSpPr>
            <p:cNvPr id="118" name="Google Shape;118;p13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3"/>
          <p:cNvGrpSpPr/>
          <p:nvPr/>
        </p:nvGrpSpPr>
        <p:grpSpPr>
          <a:xfrm>
            <a:off x="-80647" y="-5"/>
            <a:ext cx="6377354" cy="5155851"/>
            <a:chOff x="0" y="0"/>
            <a:chExt cx="6377354" cy="5150700"/>
          </a:xfrm>
        </p:grpSpPr>
        <p:sp>
          <p:nvSpPr>
            <p:cNvPr id="121" name="Google Shape;121;p13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3"/>
          <p:cNvSpPr/>
          <p:nvPr/>
        </p:nvSpPr>
        <p:spPr>
          <a:xfrm rot="1956348">
            <a:off x="4573157" y="1037517"/>
            <a:ext cx="133590" cy="4517426"/>
          </a:xfrm>
          <a:custGeom>
            <a:rect b="b" l="l" r="r" t="t"/>
            <a:pathLst>
              <a:path extrusionOk="0" h="4514253" w="74404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3"/>
          <p:cNvSpPr txBox="1"/>
          <p:nvPr>
            <p:ph type="title"/>
          </p:nvPr>
        </p:nvSpPr>
        <p:spPr>
          <a:xfrm>
            <a:off x="601358" y="470882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1" type="body"/>
          </p:nvPr>
        </p:nvSpPr>
        <p:spPr>
          <a:xfrm>
            <a:off x="601358" y="1492438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Section Header">
  <p:cSld name="6_Section Head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down a street next to a building&#10;&#10;Description automatically generated" id="128" name="Google Shape;12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07449" y="0"/>
            <a:ext cx="4536550" cy="5125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>
            <p:ph type="title"/>
          </p:nvPr>
        </p:nvSpPr>
        <p:spPr>
          <a:xfrm>
            <a:off x="512001" y="644503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4"/>
          <p:cNvSpPr txBox="1"/>
          <p:nvPr>
            <p:ph idx="1" type="body"/>
          </p:nvPr>
        </p:nvSpPr>
        <p:spPr>
          <a:xfrm>
            <a:off x="512001" y="1666059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1" name="Google Shape;131;p14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14"/>
          <p:cNvSpPr/>
          <p:nvPr/>
        </p:nvSpPr>
        <p:spPr>
          <a:xfrm flipH="1">
            <a:off x="4607464" y="729324"/>
            <a:ext cx="147416" cy="4414176"/>
          </a:xfrm>
          <a:custGeom>
            <a:rect b="b" l="l" r="r" t="t"/>
            <a:pathLst>
              <a:path extrusionOk="0" h="4414176" w="79792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 Only">
  <p:cSld name="Header 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5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36" name="Google Shape;136;p15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0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15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descr="A close up of a logo&#10;&#10;Description automatically generated" id="138" name="Google Shape;138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15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eader &amp; Subtitle">
  <p:cSld name="1_Header &amp; Subtitl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6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43" name="Google Shape;143;p16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0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"/>
          <p:cNvSpPr txBox="1"/>
          <p:nvPr>
            <p:ph idx="1" type="body"/>
          </p:nvPr>
        </p:nvSpPr>
        <p:spPr>
          <a:xfrm>
            <a:off x="536408" y="1146189"/>
            <a:ext cx="8140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grpSp>
        <p:nvGrpSpPr>
          <p:cNvPr id="145" name="Google Shape;145;p16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descr="A close up of a logo&#10;&#10;Description automatically generated" id="146" name="Google Shape;14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16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49" name="Google Shape;149;p17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2718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17"/>
          <p:cNvGrpSpPr/>
          <p:nvPr/>
        </p:nvGrpSpPr>
        <p:grpSpPr>
          <a:xfrm>
            <a:off x="198021" y="147081"/>
            <a:ext cx="8503914" cy="543191"/>
            <a:chOff x="198023" y="147081"/>
            <a:chExt cx="8700546" cy="543191"/>
          </a:xfrm>
        </p:grpSpPr>
        <p:pic>
          <p:nvPicPr>
            <p:cNvPr descr="A close up of a logo&#10;&#10;Description automatically generated" id="151" name="Google Shape;151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17"/>
            <p:cNvSpPr/>
            <p:nvPr/>
          </p:nvSpPr>
          <p:spPr>
            <a:xfrm>
              <a:off x="690269" y="147081"/>
              <a:ext cx="8208300" cy="63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17"/>
          <p:cNvSpPr txBox="1"/>
          <p:nvPr>
            <p:ph type="title"/>
          </p:nvPr>
        </p:nvSpPr>
        <p:spPr>
          <a:xfrm>
            <a:off x="536408" y="229323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17"/>
          <p:cNvSpPr txBox="1"/>
          <p:nvPr>
            <p:ph idx="1" type="body"/>
          </p:nvPr>
        </p:nvSpPr>
        <p:spPr>
          <a:xfrm>
            <a:off x="536408" y="1169435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lumn Content">
  <p:cSld name="Two Collumn Conten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8"/>
          <p:cNvSpPr txBox="1"/>
          <p:nvPr>
            <p:ph idx="1" type="body"/>
          </p:nvPr>
        </p:nvSpPr>
        <p:spPr>
          <a:xfrm>
            <a:off x="536408" y="1200151"/>
            <a:ext cx="39594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7F7F7F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7F7F7F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158" name="Google Shape;158;p18"/>
          <p:cNvSpPr txBox="1"/>
          <p:nvPr>
            <p:ph idx="2" type="body"/>
          </p:nvPr>
        </p:nvSpPr>
        <p:spPr>
          <a:xfrm>
            <a:off x="4727408" y="1200151"/>
            <a:ext cx="39594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7F7F7F"/>
              </a:buClr>
              <a:buSzPts val="1350"/>
              <a:buChar char="–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7F7F7F"/>
              </a:buClr>
              <a:buSzPts val="1350"/>
              <a:buChar char="»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159" name="Google Shape;159;p18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18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61" name="Google Shape;161;p18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0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18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descr="A close up of a logo&#10;&#10;Description automatically generated" id="163" name="Google Shape;163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8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idx="1" type="body"/>
          </p:nvPr>
        </p:nvSpPr>
        <p:spPr>
          <a:xfrm>
            <a:off x="536408" y="1151335"/>
            <a:ext cx="3960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C90A"/>
              </a:buClr>
              <a:buSzPts val="1800"/>
              <a:buNone/>
              <a:defRPr b="1" sz="1800">
                <a:solidFill>
                  <a:srgbClr val="FCC90A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7" name="Google Shape;167;p19"/>
          <p:cNvSpPr txBox="1"/>
          <p:nvPr>
            <p:ph idx="2" type="body"/>
          </p:nvPr>
        </p:nvSpPr>
        <p:spPr>
          <a:xfrm>
            <a:off x="536408" y="1631156"/>
            <a:ext cx="3960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o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68" name="Google Shape;168;p19"/>
          <p:cNvSpPr txBox="1"/>
          <p:nvPr>
            <p:ph idx="3" type="body"/>
          </p:nvPr>
        </p:nvSpPr>
        <p:spPr>
          <a:xfrm>
            <a:off x="4724265" y="1151335"/>
            <a:ext cx="39624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CC90A"/>
              </a:buClr>
              <a:buSzPts val="1800"/>
              <a:buNone/>
              <a:defRPr b="1" sz="1800">
                <a:solidFill>
                  <a:srgbClr val="FCC90A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69" name="Google Shape;169;p19"/>
          <p:cNvSpPr txBox="1"/>
          <p:nvPr>
            <p:ph idx="4" type="body"/>
          </p:nvPr>
        </p:nvSpPr>
        <p:spPr>
          <a:xfrm>
            <a:off x="4724265" y="1631156"/>
            <a:ext cx="39624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2385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indent="-314325" lvl="2" marL="1371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o"/>
              <a:defRPr sz="1350"/>
            </a:lvl3pPr>
            <a:lvl4pPr indent="-304800" lvl="3" marL="1828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Char char="–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Char char="»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70" name="Google Shape;170;p19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19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close up of a logo&#10;&#10;Description automatically generated" id="172" name="Google Shape;172;p19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0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19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descr="A close up of a logo&#10;&#10;Description automatically generated" id="174" name="Google Shape;174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close up of a logo&#10;&#10;Description automatically generated" id="22" name="Google Shape;22;p3"/>
          <p:cNvPicPr preferRelativeResize="0"/>
          <p:nvPr/>
        </p:nvPicPr>
        <p:blipFill rotWithShape="1">
          <a:blip r:embed="rId2">
            <a:alphaModFix/>
          </a:blip>
          <a:srcRect b="-4198" l="0" r="0" t="0"/>
          <a:stretch/>
        </p:blipFill>
        <p:spPr>
          <a:xfrm>
            <a:off x="0" y="0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3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descr="A close up of a logo&#10;&#10;Description automatically generated" id="24" name="Google Shape;24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5;p3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40"/>
              </a:spcBef>
              <a:spcAft>
                <a:spcPts val="0"/>
              </a:spcAft>
              <a:buSzPts val="1700"/>
              <a:buNone/>
              <a:defRPr/>
            </a:lvl1pPr>
            <a:lvl2pPr indent="-323850" lvl="1" marL="91440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2pPr>
            <a:lvl3pPr indent="-317500" lvl="2" marL="1371600" rtl="0">
              <a:spcBef>
                <a:spcPts val="280"/>
              </a:spcBef>
              <a:spcAft>
                <a:spcPts val="0"/>
              </a:spcAft>
              <a:buSzPts val="1400"/>
              <a:buChar char="o"/>
              <a:defRPr/>
            </a:lvl3pPr>
            <a:lvl4pPr indent="-304800" lvl="3" marL="1828800" rtl="0">
              <a:spcBef>
                <a:spcPts val="240"/>
              </a:spcBef>
              <a:spcAft>
                <a:spcPts val="0"/>
              </a:spcAft>
              <a:buSzPts val="1200"/>
              <a:buChar char="–"/>
              <a:defRPr/>
            </a:lvl4pPr>
            <a:lvl5pPr indent="-292100" lvl="4" marL="2286000" rtl="0"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indent="-323850" lvl="5" marL="274320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indent="-323850" lvl="6" marL="320040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indent="-323850" lvl="7" marL="365760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indent="-323850" lvl="8" marL="4114800" rtl="0"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/>
        </p:txBody>
      </p:sp>
      <p:sp>
        <p:nvSpPr>
          <p:cNvPr id="184" name="Google Shape;18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40"/>
              </a:spcBef>
              <a:spcAft>
                <a:spcPts val="0"/>
              </a:spcAft>
              <a:buSzPts val="1400"/>
              <a:buNone/>
              <a:defRPr sz="14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280"/>
              </a:spcBef>
              <a:spcAft>
                <a:spcPts val="0"/>
              </a:spcAft>
              <a:buSzPts val="1200"/>
              <a:buChar char="o"/>
              <a:defRPr sz="1200"/>
            </a:lvl3pPr>
            <a:lvl4pPr indent="-304800" lvl="3" marL="1828800" rtl="0"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88" name="Google Shape;188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40"/>
              </a:spcBef>
              <a:spcAft>
                <a:spcPts val="0"/>
              </a:spcAft>
              <a:buSzPts val="1400"/>
              <a:buNone/>
              <a:defRPr sz="14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280"/>
              </a:spcBef>
              <a:spcAft>
                <a:spcPts val="0"/>
              </a:spcAft>
              <a:buSzPts val="1200"/>
              <a:buChar char="o"/>
              <a:defRPr sz="1200"/>
            </a:lvl3pPr>
            <a:lvl4pPr indent="-304800" lvl="3" marL="1828800" rtl="0"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2" name="Google Shape;192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>
              <a:spcBef>
                <a:spcPts val="340"/>
              </a:spcBef>
              <a:spcAft>
                <a:spcPts val="0"/>
              </a:spcAft>
              <a:buSzPts val="1200"/>
              <a:buNone/>
              <a:defRPr sz="1200"/>
            </a:lvl1pPr>
            <a:lvl2pPr indent="-304800" lvl="1" marL="914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2pPr>
            <a:lvl3pPr indent="-304800" lvl="2" marL="1371600" rtl="0">
              <a:spcBef>
                <a:spcPts val="280"/>
              </a:spcBef>
              <a:spcAft>
                <a:spcPts val="0"/>
              </a:spcAft>
              <a:buSzPts val="1200"/>
              <a:buChar char="o"/>
              <a:defRPr sz="1200"/>
            </a:lvl3pPr>
            <a:lvl4pPr indent="-304800" lvl="3" marL="1828800" rtl="0">
              <a:spcBef>
                <a:spcPts val="240"/>
              </a:spcBef>
              <a:spcAft>
                <a:spcPts val="0"/>
              </a:spcAft>
              <a:buSzPts val="1200"/>
              <a:buChar char="–"/>
              <a:defRPr sz="1200"/>
            </a:lvl4pPr>
            <a:lvl5pPr indent="-304800" lvl="4" marL="2286000" rtl="0">
              <a:spcBef>
                <a:spcPts val="200"/>
              </a:spcBef>
              <a:spcAft>
                <a:spcPts val="0"/>
              </a:spcAft>
              <a:buSzPts val="1200"/>
              <a:buChar char="»"/>
              <a:defRPr sz="1200"/>
            </a:lvl5pPr>
            <a:lvl6pPr indent="-304800" lvl="5" marL="27432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rtl="0"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93" name="Google Shape;19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large white building&#10;&#10;Description automatically generated" id="28" name="Google Shape;28;p4"/>
          <p:cNvPicPr preferRelativeResize="0"/>
          <p:nvPr/>
        </p:nvPicPr>
        <p:blipFill rotWithShape="1">
          <a:blip r:embed="rId2">
            <a:alphaModFix/>
          </a:blip>
          <a:srcRect b="-293" l="2193" r="2531" t="294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Google Shape;29;p4"/>
          <p:cNvGrpSpPr/>
          <p:nvPr/>
        </p:nvGrpSpPr>
        <p:grpSpPr>
          <a:xfrm>
            <a:off x="439200" y="-3"/>
            <a:ext cx="6377354" cy="5154305"/>
            <a:chOff x="0" y="0"/>
            <a:chExt cx="6377354" cy="5150700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4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" name="Google Shape;32;p4"/>
          <p:cNvGrpSpPr/>
          <p:nvPr/>
        </p:nvGrpSpPr>
        <p:grpSpPr>
          <a:xfrm>
            <a:off x="-80647" y="-5"/>
            <a:ext cx="6377354" cy="5155851"/>
            <a:chOff x="0" y="0"/>
            <a:chExt cx="6377354" cy="5150700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fmla="val 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" name="Google Shape;35;p4"/>
          <p:cNvSpPr/>
          <p:nvPr/>
        </p:nvSpPr>
        <p:spPr>
          <a:xfrm rot="1956348">
            <a:off x="4573157" y="1037517"/>
            <a:ext cx="133590" cy="4517426"/>
          </a:xfrm>
          <a:custGeom>
            <a:rect b="b" l="l" r="r" t="t"/>
            <a:pathLst>
              <a:path extrusionOk="0" h="4514253" w="74404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"/>
          <p:cNvSpPr txBox="1"/>
          <p:nvPr>
            <p:ph type="title"/>
          </p:nvPr>
        </p:nvSpPr>
        <p:spPr>
          <a:xfrm>
            <a:off x="601358" y="470882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601358" y="1492438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arge white building&#10;&#10;Description automatically generated" id="41" name="Google Shape;4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noFill/>
          <a:ln>
            <a:noFill/>
          </a:ln>
          <a:effectLst>
            <a:outerShdw rotWithShape="0" algn="ctr">
              <a:srgbClr val="000000">
                <a:alpha val="41960"/>
              </a:srgbClr>
            </a:outerShdw>
          </a:effectLst>
        </p:spPr>
      </p:pic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" name="Google Shape;43;p5"/>
          <p:cNvSpPr txBox="1"/>
          <p:nvPr>
            <p:ph idx="1" type="subTitle"/>
          </p:nvPr>
        </p:nvSpPr>
        <p:spPr>
          <a:xfrm>
            <a:off x="318901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3">
            <a:alphaModFix/>
          </a:blip>
          <a:srcRect b="6847" l="0" r="0" t="0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45" name="Google Shape;45;p5"/>
          <p:cNvPicPr preferRelativeResize="0"/>
          <p:nvPr/>
        </p:nvPicPr>
        <p:blipFill rotWithShape="1">
          <a:blip r:embed="rId4">
            <a:alphaModFix/>
          </a:blip>
          <a:srcRect b="19853" l="0" r="0" t="0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aseball&#10;&#10;Description automatically generated" id="46" name="Google Shape;4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6209" y="1407073"/>
            <a:ext cx="1332108" cy="87780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Slide">
  <p:cSld name="5_Title Slid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5332353" y="9004"/>
            <a:ext cx="3788400" cy="5134500"/>
          </a:xfrm>
          <a:prstGeom prst="rect">
            <a:avLst/>
          </a:prstGeom>
          <a:solidFill>
            <a:srgbClr val="27232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large white building&#10;&#10;Description automatically generated" id="50" name="Google Shape;50;p6"/>
          <p:cNvPicPr preferRelativeResize="0"/>
          <p:nvPr/>
        </p:nvPicPr>
        <p:blipFill rotWithShape="1">
          <a:blip r:embed="rId2">
            <a:alphaModFix/>
          </a:blip>
          <a:srcRect b="0" l="0" r="16118" t="0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noFill/>
          <a:ln>
            <a:noFill/>
          </a:ln>
          <a:effectLst>
            <a:outerShdw rotWithShape="0" algn="ctr">
              <a:srgbClr val="000000">
                <a:alpha val="41960"/>
              </a:srgbClr>
            </a:outerShdw>
          </a:effectLst>
        </p:spPr>
      </p:pic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6"/>
          <p:cNvSpPr txBox="1"/>
          <p:nvPr>
            <p:ph idx="1" type="subTitle"/>
          </p:nvPr>
        </p:nvSpPr>
        <p:spPr>
          <a:xfrm>
            <a:off x="318901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 b="6847" l="0" r="0" t="0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54" name="Google Shape;54;p6"/>
          <p:cNvPicPr preferRelativeResize="0"/>
          <p:nvPr/>
        </p:nvPicPr>
        <p:blipFill rotWithShape="1">
          <a:blip r:embed="rId4">
            <a:alphaModFix/>
          </a:blip>
          <a:srcRect b="19853" l="0" r="0" t="0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baseball&#10;&#10;Description automatically generated" id="55" name="Google Shape;5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54802" y="1407073"/>
            <a:ext cx="1332108" cy="87780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7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subTitle"/>
          </p:nvPr>
        </p:nvSpPr>
        <p:spPr>
          <a:xfrm>
            <a:off x="318901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tree lined street&#10;&#10;Description automatically generated" id="62" name="Google Shape;6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83760" y="702216"/>
            <a:ext cx="3865879" cy="44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/>
          <p:nvPr/>
        </p:nvSpPr>
        <p:spPr>
          <a:xfrm flipH="1">
            <a:off x="4683088" y="720320"/>
            <a:ext cx="199480" cy="4414176"/>
          </a:xfrm>
          <a:custGeom>
            <a:rect b="b" l="l" r="r" t="t"/>
            <a:pathLst>
              <a:path extrusionOk="0" h="4414176" w="79792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p7"/>
          <p:cNvPicPr preferRelativeResize="0"/>
          <p:nvPr/>
        </p:nvPicPr>
        <p:blipFill rotWithShape="1">
          <a:blip r:embed="rId3">
            <a:alphaModFix/>
          </a:blip>
          <a:srcRect b="6847" l="0" r="0" t="0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Section Header">
  <p:cSld name="5_Section 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tree lined street&#10;&#10;Description automatically generated" id="66" name="Google Shape;6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836" y="0"/>
            <a:ext cx="453603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>
            <p:ph type="title"/>
          </p:nvPr>
        </p:nvSpPr>
        <p:spPr>
          <a:xfrm>
            <a:off x="4791393" y="644503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8"/>
          <p:cNvSpPr txBox="1"/>
          <p:nvPr>
            <p:ph idx="1" type="body"/>
          </p:nvPr>
        </p:nvSpPr>
        <p:spPr>
          <a:xfrm>
            <a:off x="4791393" y="1666059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4427668" y="729324"/>
            <a:ext cx="143227" cy="4414176"/>
          </a:xfrm>
          <a:custGeom>
            <a:rect b="b" l="l" r="r" t="t"/>
            <a:pathLst>
              <a:path extrusionOk="0" h="4414176" w="79792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Slide">
  <p:cSld name="4_Title Slid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alm trees on the side of a building&#10;&#10;Description automatically generated" id="73" name="Google Shape;73;p9"/>
          <p:cNvPicPr preferRelativeResize="0"/>
          <p:nvPr/>
        </p:nvPicPr>
        <p:blipFill rotWithShape="1">
          <a:blip r:embed="rId2">
            <a:alphaModFix/>
          </a:blip>
          <a:srcRect b="0" l="0" r="0" t="-186"/>
          <a:stretch/>
        </p:blipFill>
        <p:spPr>
          <a:xfrm>
            <a:off x="4677507" y="914401"/>
            <a:ext cx="4466493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9"/>
          <p:cNvSpPr txBox="1"/>
          <p:nvPr>
            <p:ph idx="1" type="subTitle"/>
          </p:nvPr>
        </p:nvSpPr>
        <p:spPr>
          <a:xfrm>
            <a:off x="318901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descr="A close up of a logo&#10;&#10;Description automatically generated" id="76" name="Google Shape;76;p9"/>
          <p:cNvPicPr preferRelativeResize="0"/>
          <p:nvPr/>
        </p:nvPicPr>
        <p:blipFill rotWithShape="1">
          <a:blip r:embed="rId3">
            <a:alphaModFix/>
          </a:blip>
          <a:srcRect b="19853" l="0" r="0" t="0"/>
          <a:stretch/>
        </p:blipFill>
        <p:spPr>
          <a:xfrm rot="-8851503">
            <a:off x="5255191" y="465522"/>
            <a:ext cx="930293" cy="24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/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"/>
          <p:cNvSpPr/>
          <p:nvPr/>
        </p:nvSpPr>
        <p:spPr>
          <a:xfrm>
            <a:off x="4677505" y="0"/>
            <a:ext cx="4466400" cy="914400"/>
          </a:xfrm>
          <a:prstGeom prst="rect">
            <a:avLst/>
          </a:prstGeom>
          <a:solidFill>
            <a:srgbClr val="272324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" name="Google Shape;79;p9"/>
          <p:cNvPicPr preferRelativeResize="0"/>
          <p:nvPr/>
        </p:nvPicPr>
        <p:blipFill rotWithShape="1">
          <a:blip r:embed="rId4">
            <a:alphaModFix/>
          </a:blip>
          <a:srcRect b="6847" l="0" r="0" t="0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81" name="Google Shape;8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32058" y="2670664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/>
          <p:nvPr>
            <p:ph type="ctrTitle"/>
          </p:nvPr>
        </p:nvSpPr>
        <p:spPr>
          <a:xfrm>
            <a:off x="330905" y="295171"/>
            <a:ext cx="2249400" cy="5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0"/>
          <p:cNvSpPr txBox="1"/>
          <p:nvPr>
            <p:ph idx="12" type="sldNum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A close up of a logo&#10;&#10;Description automatically generated" id="84" name="Google Shape;8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15433" y="642359"/>
            <a:ext cx="804339" cy="810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85" name="Google Shape;8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5433" y="1660176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3163311" y="665781"/>
            <a:ext cx="673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0"/>
          <p:cNvSpPr txBox="1"/>
          <p:nvPr/>
        </p:nvSpPr>
        <p:spPr>
          <a:xfrm>
            <a:off x="3186250" y="1700688"/>
            <a:ext cx="673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0"/>
          <p:cNvSpPr txBox="1"/>
          <p:nvPr/>
        </p:nvSpPr>
        <p:spPr>
          <a:xfrm>
            <a:off x="3194563" y="2706528"/>
            <a:ext cx="673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89" name="Google Shape;8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3746" y="3663543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/>
          <p:nvPr/>
        </p:nvSpPr>
        <p:spPr>
          <a:xfrm>
            <a:off x="3186250" y="3704055"/>
            <a:ext cx="673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b="1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28600" y="1126999"/>
            <a:ext cx="87690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b="0" i="0" sz="12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357250" y="4806164"/>
            <a:ext cx="26733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b="0" i="0" lang="en" sz="600" u="none" cap="none" strike="noStrik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Computer Science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Relationship Id="rId5" Type="http://schemas.openxmlformats.org/officeDocument/2006/relationships/image" Target="../media/image57.jpg"/><Relationship Id="rId6" Type="http://schemas.openxmlformats.org/officeDocument/2006/relationships/image" Target="../media/image51.png"/><Relationship Id="rId7" Type="http://schemas.openxmlformats.org/officeDocument/2006/relationships/image" Target="../media/image26.jpg"/><Relationship Id="rId8" Type="http://schemas.openxmlformats.org/officeDocument/2006/relationships/image" Target="../media/image29.jpg"/><Relationship Id="rId11" Type="http://schemas.openxmlformats.org/officeDocument/2006/relationships/image" Target="../media/image54.jpg"/><Relationship Id="rId10" Type="http://schemas.openxmlformats.org/officeDocument/2006/relationships/image" Target="../media/image28.png"/><Relationship Id="rId13" Type="http://schemas.openxmlformats.org/officeDocument/2006/relationships/image" Target="../media/image55.jpg"/><Relationship Id="rId12" Type="http://schemas.openxmlformats.org/officeDocument/2006/relationships/image" Target="../media/image5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docs.damoov.com/docs/set-up-the-sdk-login-and-api-authentication" TargetMode="External"/><Relationship Id="rId4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i.org/10.3390/healthcare10040698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gif"/><Relationship Id="rId4" Type="http://schemas.openxmlformats.org/officeDocument/2006/relationships/image" Target="../media/image27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>
            <p:ph type="ctrTitle"/>
          </p:nvPr>
        </p:nvSpPr>
        <p:spPr>
          <a:xfrm>
            <a:off x="206708" y="1712300"/>
            <a:ext cx="8520600" cy="2052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/>
              <a:t>Using Digital Phenotyping to 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/>
              <a:t>Support Patients with Glaucoma</a:t>
            </a:r>
            <a:endParaRPr sz="3000"/>
          </a:p>
        </p:txBody>
      </p:sp>
      <p:sp>
        <p:nvSpPr>
          <p:cNvPr id="199" name="Google Shape;199;p25"/>
          <p:cNvSpPr txBox="1"/>
          <p:nvPr/>
        </p:nvSpPr>
        <p:spPr>
          <a:xfrm>
            <a:off x="300175" y="3346313"/>
            <a:ext cx="72837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Presenters: Stellina Ao, Luis Ayala-Saldivar, Edson Castellanos, Mengying Chen,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John Huang, Jooeun Jeon, Desiree Ramirez, Ashley Tran, Thang Tran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Advisors: Dr. Navid Amini, Dikshant Sagar</a:t>
            </a:r>
            <a:endParaRPr sz="1500"/>
          </a:p>
        </p:txBody>
      </p:sp>
      <p:grpSp>
        <p:nvGrpSpPr>
          <p:cNvPr id="200" name="Google Shape;200;p25"/>
          <p:cNvGrpSpPr/>
          <p:nvPr/>
        </p:nvGrpSpPr>
        <p:grpSpPr>
          <a:xfrm>
            <a:off x="6511788" y="4249800"/>
            <a:ext cx="2632200" cy="893700"/>
            <a:chOff x="6511788" y="4249800"/>
            <a:chExt cx="2632200" cy="893700"/>
          </a:xfrm>
        </p:grpSpPr>
        <p:sp>
          <p:nvSpPr>
            <p:cNvPr id="201" name="Google Shape;201;p25"/>
            <p:cNvSpPr/>
            <p:nvPr/>
          </p:nvSpPr>
          <p:spPr>
            <a:xfrm>
              <a:off x="6511788" y="4249800"/>
              <a:ext cx="2632200" cy="893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02" name="Google Shape;202;p25"/>
            <p:cNvGrpSpPr/>
            <p:nvPr/>
          </p:nvGrpSpPr>
          <p:grpSpPr>
            <a:xfrm>
              <a:off x="6801987" y="4312862"/>
              <a:ext cx="2051825" cy="767576"/>
              <a:chOff x="6786800" y="4286675"/>
              <a:chExt cx="2051825" cy="767576"/>
            </a:xfrm>
          </p:grpSpPr>
          <p:pic>
            <p:nvPicPr>
              <p:cNvPr id="203" name="Google Shape;203;p2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37288" t="0"/>
              <a:stretch/>
            </p:blipFill>
            <p:spPr>
              <a:xfrm>
                <a:off x="6786800" y="4757500"/>
                <a:ext cx="1104718" cy="275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4" name="Google Shape;204;p25"/>
              <p:cNvPicPr preferRelativeResize="0"/>
              <p:nvPr/>
            </p:nvPicPr>
            <p:blipFill rotWithShape="1">
              <a:blip r:embed="rId4">
                <a:alphaModFix/>
              </a:blip>
              <a:srcRect b="30853" l="0" r="0" t="29191"/>
              <a:stretch/>
            </p:blipFill>
            <p:spPr>
              <a:xfrm>
                <a:off x="6786800" y="4286675"/>
                <a:ext cx="1911424" cy="4366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5" name="Google Shape;205;p2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891525" y="4804800"/>
                <a:ext cx="947100" cy="2494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 and Driving Event Relationship</a:t>
            </a:r>
            <a:endParaRPr sz="3000"/>
          </a:p>
        </p:txBody>
      </p:sp>
      <p:sp>
        <p:nvSpPr>
          <p:cNvPr id="312" name="Google Shape;312;p34"/>
          <p:cNvSpPr txBox="1"/>
          <p:nvPr/>
        </p:nvSpPr>
        <p:spPr>
          <a:xfrm>
            <a:off x="208600" y="4289775"/>
            <a:ext cx="4899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    </a:t>
            </a:r>
            <a:r>
              <a:rPr lang="en" sz="600">
                <a:solidFill>
                  <a:schemeClr val="dk1"/>
                </a:solidFill>
              </a:rPr>
              <a:t>J. M. Wood, A. A. Black, K. Mallon, R. Thomas, and C. Owsley, “Glaucoma and Driving: On-Road Driving Characteristics,” </a:t>
            </a:r>
            <a:r>
              <a:rPr i="1" lang="en" sz="600">
                <a:solidFill>
                  <a:schemeClr val="dk1"/>
                </a:solidFill>
              </a:rPr>
              <a:t>PLOS ONE</a:t>
            </a:r>
            <a:r>
              <a:rPr lang="en" sz="600">
                <a:solidFill>
                  <a:schemeClr val="dk1"/>
                </a:solidFill>
              </a:rPr>
              <a:t>,   vol. 11, no. 7, p. e0158318, Jul. 2016, doi: https://doi.org/10.1371/journal.pone.0158318.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   S. A. Haymes, R. P. LeBlanc, M. T. Nicolela, L. A. Chiasson, and B. C. Chauhan, “Glaucoma and On-Road Driving Performance,” </a:t>
            </a:r>
            <a:r>
              <a:rPr i="1" lang="en" sz="600">
                <a:solidFill>
                  <a:schemeClr val="dk1"/>
                </a:solidFill>
              </a:rPr>
              <a:t>Investigative </a:t>
            </a:r>
            <a:r>
              <a:rPr i="1" lang="en" sz="600">
                <a:solidFill>
                  <a:schemeClr val="dk1"/>
                </a:solidFill>
              </a:rPr>
              <a:t>Ophthalmology</a:t>
            </a:r>
            <a:r>
              <a:rPr i="1" lang="en" sz="600">
                <a:solidFill>
                  <a:schemeClr val="dk1"/>
                </a:solidFill>
              </a:rPr>
              <a:t> &amp; Visual Science</a:t>
            </a:r>
            <a:r>
              <a:rPr lang="en" sz="600">
                <a:solidFill>
                  <a:schemeClr val="dk1"/>
                </a:solidFill>
              </a:rPr>
              <a:t>, vol. 49, no. 7, p. 3035, Jul. 2008, doi: https://doi.org/10.1167/iovs.07-1609.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8409375" y="4843875"/>
            <a:ext cx="91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4" name="Google Shape;314;p34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Wood (et al.)</a:t>
            </a:r>
            <a:r>
              <a:rPr lang="en" sz="1400"/>
              <a:t>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Self-report driving abilities ~ healthy individuals → 2x critical errors 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Driving errors more likely to occur at traffic lights &amp; yield/give-way intersections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Haymes (et al.)</a:t>
            </a:r>
            <a:r>
              <a:rPr lang="en" sz="1400"/>
              <a:t>: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~ healthy individuals in overall driving abilities and satisfactory maneuvers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Within glaucoma patients: ↑ visual field loss ~ ↓ overall driving score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Critical at-fault interventions: 12 patients with glaucoma vs 4 </a:t>
            </a:r>
            <a:r>
              <a:rPr lang="en" sz="1400"/>
              <a:t>without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Predominant cause: failing to see and yield to a pedestrian</a:t>
            </a:r>
            <a:endParaRPr i="1" sz="1400">
              <a:highlight>
                <a:srgbClr val="FFFFFF"/>
              </a:highlight>
            </a:endParaRPr>
          </a:p>
        </p:txBody>
      </p:sp>
      <p:sp>
        <p:nvSpPr>
          <p:cNvPr id="315" name="Google Shape;315;p34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Stellina Ao</a:t>
            </a:r>
            <a:endParaRPr/>
          </a:p>
        </p:txBody>
      </p:sp>
      <p:sp>
        <p:nvSpPr>
          <p:cNvPr id="316" name="Google Shape;316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5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 and Driving Event Relationship</a:t>
            </a:r>
            <a:endParaRPr sz="3000"/>
          </a:p>
        </p:txBody>
      </p:sp>
      <p:sp>
        <p:nvSpPr>
          <p:cNvPr id="322" name="Google Shape;322;p35"/>
          <p:cNvSpPr txBox="1"/>
          <p:nvPr/>
        </p:nvSpPr>
        <p:spPr>
          <a:xfrm>
            <a:off x="267150" y="4303475"/>
            <a:ext cx="4406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   </a:t>
            </a:r>
            <a:r>
              <a:rPr lang="en" sz="600">
                <a:solidFill>
                  <a:schemeClr val="dk1"/>
                </a:solidFill>
              </a:rPr>
              <a:t>S. W. van Landingham, C. Hochberg, R. W. Massof, E. Chan, D. S. Friedman, and P. Y. Ramulu, “Driving Patterns in Older Adults with Glaucoma,” </a:t>
            </a:r>
            <a:r>
              <a:rPr i="1" lang="en" sz="600">
                <a:solidFill>
                  <a:schemeClr val="dk1"/>
                </a:solidFill>
              </a:rPr>
              <a:t>BMC Ophthalmology</a:t>
            </a:r>
            <a:r>
              <a:rPr lang="en" sz="600">
                <a:solidFill>
                  <a:schemeClr val="dk1"/>
                </a:solidFill>
              </a:rPr>
              <a:t>, vol. 13, no. 1, Feb. 2013, doi: https://doi.org/10.1186/1471-2415-13-4.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   A. Blane, “Through the Looking Glass: a Review of the Literature Investigating the Impact of Glaucoma on Crash Risk, Driving Performance, and Driver Self-Regulation in Older Drivers,” </a:t>
            </a:r>
            <a:r>
              <a:rPr i="1" lang="en" sz="600">
                <a:solidFill>
                  <a:schemeClr val="dk1"/>
                </a:solidFill>
              </a:rPr>
              <a:t>Journal of Glaucoma</a:t>
            </a:r>
            <a:r>
              <a:rPr lang="en" sz="600">
                <a:solidFill>
                  <a:schemeClr val="dk1"/>
                </a:solidFill>
              </a:rPr>
              <a:t>, 2016.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323" name="Google Shape;323;p35"/>
          <p:cNvSpPr txBox="1"/>
          <p:nvPr>
            <p:ph idx="1" type="body"/>
          </p:nvPr>
        </p:nvSpPr>
        <p:spPr>
          <a:xfrm>
            <a:off x="536400" y="1164875"/>
            <a:ext cx="85692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van Landingham (et al.):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Driving cessation: 23% glaucoma subjects vs 6.9% of control (individuals 60-80 yo)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Likelihood of driving cessations: 2x ~ 5 dB ↓ of better-eye visual field mean deviation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Visual field mean deviation: sensitivity of visual field compared to same age group 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Blane (review article, 2013):  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Literature highly inconsistent on correlation of glaucoma with…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Crash risk, driving habits, &amp; cognitive demand</a:t>
            </a:r>
            <a:endParaRPr i="1" sz="1400"/>
          </a:p>
        </p:txBody>
      </p:sp>
      <p:sp>
        <p:nvSpPr>
          <p:cNvPr id="324" name="Google Shape;324;p35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Stellina Ao</a:t>
            </a:r>
            <a:endParaRPr/>
          </a:p>
        </p:txBody>
      </p:sp>
      <p:sp>
        <p:nvSpPr>
          <p:cNvPr id="325" name="Google Shape;325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 and Driving Event Relationship</a:t>
            </a:r>
            <a:endParaRPr sz="3000"/>
          </a:p>
        </p:txBody>
      </p:sp>
      <p:sp>
        <p:nvSpPr>
          <p:cNvPr id="331" name="Google Shape;331;p36"/>
          <p:cNvSpPr txBox="1"/>
          <p:nvPr/>
        </p:nvSpPr>
        <p:spPr>
          <a:xfrm>
            <a:off x="223650" y="4499375"/>
            <a:ext cx="386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A. Blane, “Through the Looking Glass: a Review of the Literature Investigating the Impact of Glaucoma on Crash Risk, Driving Performance, and Driver Self-Regulation in Older Drivers,” </a:t>
            </a:r>
            <a:r>
              <a:rPr i="1" lang="en" sz="600">
                <a:solidFill>
                  <a:schemeClr val="dk1"/>
                </a:solidFill>
              </a:rPr>
              <a:t>Journal of Glaucoma</a:t>
            </a:r>
            <a:r>
              <a:rPr lang="en" sz="600">
                <a:solidFill>
                  <a:schemeClr val="dk1"/>
                </a:solidFill>
              </a:rPr>
              <a:t>, 2016.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332" name="Google Shape;332;p36"/>
          <p:cNvSpPr txBox="1"/>
          <p:nvPr>
            <p:ph idx="1" type="body"/>
          </p:nvPr>
        </p:nvSpPr>
        <p:spPr>
          <a:xfrm>
            <a:off x="536408" y="1164886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Blane (review article, 2013) [cont]:  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But, glaucoma is negatively correlated with overall driver performance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Perform poorly on driving assessments (on/off-road)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Generally, glaucoma patients find driving at night exceedingly difficult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Also tend to alter driving practices/cease </a:t>
            </a:r>
            <a:r>
              <a:rPr lang="en" sz="1400"/>
              <a:t>driving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Results differ on degree of visual field loss</a:t>
            </a:r>
            <a:endParaRPr i="1" sz="1400"/>
          </a:p>
        </p:txBody>
      </p:sp>
      <p:sp>
        <p:nvSpPr>
          <p:cNvPr id="333" name="Google Shape;333;p36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Stellina Ao</a:t>
            </a:r>
            <a:endParaRPr/>
          </a:p>
        </p:txBody>
      </p:sp>
      <p:sp>
        <p:nvSpPr>
          <p:cNvPr id="334" name="Google Shape;334;p3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Project Outline</a:t>
            </a:r>
            <a:endParaRPr sz="3000"/>
          </a:p>
        </p:txBody>
      </p:sp>
      <p:sp>
        <p:nvSpPr>
          <p:cNvPr id="340" name="Google Shape;340;p37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Mission: </a:t>
            </a:r>
            <a:r>
              <a:rPr lang="en" sz="1400"/>
              <a:t> </a:t>
            </a:r>
            <a:endParaRPr sz="1400"/>
          </a:p>
          <a:p>
            <a:pPr indent="-317500" lvl="0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digital phenotyping to detect and monitor glaucoma through driving behaviors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Project:</a:t>
            </a:r>
            <a:r>
              <a:rPr lang="en" sz="1400"/>
              <a:t> </a:t>
            </a:r>
            <a:endParaRPr sz="1400"/>
          </a:p>
          <a:p>
            <a:pPr indent="-317500" lvl="0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Mobile application using smartphone sensors to characterize driving events </a:t>
            </a:r>
            <a:endParaRPr sz="1400"/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 collected data to monitor glaucoma severity </a:t>
            </a:r>
            <a:endParaRPr sz="1400"/>
          </a:p>
          <a:p>
            <a:pPr indent="-3175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Report condition to patients, doctors, and DMV</a:t>
            </a:r>
            <a:endParaRPr i="1" sz="1400"/>
          </a:p>
        </p:txBody>
      </p:sp>
      <p:sp>
        <p:nvSpPr>
          <p:cNvPr id="341" name="Google Shape;341;p37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Stellina Ao</a:t>
            </a:r>
            <a:endParaRPr/>
          </a:p>
        </p:txBody>
      </p:sp>
      <p:sp>
        <p:nvSpPr>
          <p:cNvPr id="342" name="Google Shape;342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8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Research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9"/>
          <p:cNvSpPr txBox="1"/>
          <p:nvPr>
            <p:ph type="title"/>
          </p:nvPr>
        </p:nvSpPr>
        <p:spPr>
          <a:xfrm>
            <a:off x="657950" y="174900"/>
            <a:ext cx="93774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Important</a:t>
            </a:r>
            <a:r>
              <a:rPr lang="en" sz="2000"/>
              <a:t> </a:t>
            </a:r>
            <a:r>
              <a:rPr lang="en" sz="3000"/>
              <a:t>Considerations</a:t>
            </a:r>
            <a:r>
              <a:rPr lang="en" sz="2000"/>
              <a:t> </a:t>
            </a:r>
            <a:endParaRPr sz="3000"/>
          </a:p>
        </p:txBody>
      </p:sp>
      <p:sp>
        <p:nvSpPr>
          <p:cNvPr id="353" name="Google Shape;353;p39"/>
          <p:cNvSpPr txBox="1"/>
          <p:nvPr/>
        </p:nvSpPr>
        <p:spPr>
          <a:xfrm>
            <a:off x="3993450" y="4804800"/>
            <a:ext cx="94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54" name="Google Shape;354;p39"/>
          <p:cNvSpPr txBox="1"/>
          <p:nvPr>
            <p:ph idx="1" type="body"/>
          </p:nvPr>
        </p:nvSpPr>
        <p:spPr>
          <a:xfrm>
            <a:off x="536400" y="1177750"/>
            <a:ext cx="8344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400" u="sng"/>
              <a:t>Seamless integration into user’s lifestyle</a:t>
            </a:r>
            <a:endParaRPr b="1" i="1" sz="14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additional steps needed to operate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e.g., specific placement of smartphone within car, questionnaire before each drive, etc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Otherwise, decrease likelihood of use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Unobtrusive as to not alter driving style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e.g., no cameras, visual reminders of monitoring, etc.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355" name="Google Shape;355;p39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Luis Ayala</a:t>
            </a:r>
            <a:endParaRPr/>
          </a:p>
        </p:txBody>
      </p:sp>
      <p:sp>
        <p:nvSpPr>
          <p:cNvPr id="356" name="Google Shape;356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/>
          <p:nvPr>
            <p:ph type="title"/>
          </p:nvPr>
        </p:nvSpPr>
        <p:spPr>
          <a:xfrm>
            <a:off x="637183" y="181161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Data </a:t>
            </a:r>
            <a:r>
              <a:rPr lang="en" sz="3000"/>
              <a:t>Requirements</a:t>
            </a:r>
            <a:endParaRPr sz="3000"/>
          </a:p>
        </p:txBody>
      </p:sp>
      <p:sp>
        <p:nvSpPr>
          <p:cNvPr id="362" name="Google Shape;362;p40"/>
          <p:cNvSpPr txBox="1"/>
          <p:nvPr/>
        </p:nvSpPr>
        <p:spPr>
          <a:xfrm>
            <a:off x="3993450" y="4804800"/>
            <a:ext cx="94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63" name="Google Shape;363;p40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Smartphone sensor data collected while driving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Duration of drive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/>
              <a:t>Individuals with glaucoma → shorter drive times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Time/weather of drive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/>
              <a:t>Individuals with glaucoma → driving during high daylight, sunny weather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Number of sudden driving events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/>
              <a:t>Individuals with glaucoma → brake often due to last-minute crash aversions</a:t>
            </a:r>
            <a:endParaRPr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/>
              <a:t>Individuals with glaucoma → accelerate/decelerate due to missed speed limit signs</a:t>
            </a:r>
            <a:endParaRPr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Ideally, data collected from reputable sources with 10+ participants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364" name="Google Shape;364;p40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Luis Ayala</a:t>
            </a:r>
            <a:endParaRPr/>
          </a:p>
        </p:txBody>
      </p:sp>
      <p:sp>
        <p:nvSpPr>
          <p:cNvPr id="365" name="Google Shape;365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 txBox="1"/>
          <p:nvPr>
            <p:ph idx="1" type="body"/>
          </p:nvPr>
        </p:nvSpPr>
        <p:spPr>
          <a:xfrm>
            <a:off x="637175" y="1177750"/>
            <a:ext cx="80397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Kaggle: Traffic, Driving Style, and Road Surface Condition Dataset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Unknown number of participants → assume 1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Recorded using OBD-II and smartphone sensors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Kaggle: Driving Behavior Analysis Using Sensor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Appears to be collected from one user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Uses accelerometer, gyroscope, and proximity sensors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Smartphone position may not be ideal for detecting events such as smartphone </a:t>
            </a:r>
            <a:r>
              <a:rPr lang="en" sz="1400"/>
              <a:t>use</a:t>
            </a:r>
            <a:endParaRPr sz="1400"/>
          </a:p>
        </p:txBody>
      </p:sp>
      <p:sp>
        <p:nvSpPr>
          <p:cNvPr id="371" name="Google Shape;371;p41"/>
          <p:cNvSpPr txBox="1"/>
          <p:nvPr>
            <p:ph type="title"/>
          </p:nvPr>
        </p:nvSpPr>
        <p:spPr>
          <a:xfrm>
            <a:off x="637183" y="181161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Datasets</a:t>
            </a:r>
            <a:endParaRPr sz="3000"/>
          </a:p>
        </p:txBody>
      </p:sp>
      <p:sp>
        <p:nvSpPr>
          <p:cNvPr id="372" name="Google Shape;372;p41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Mengying Chen</a:t>
            </a:r>
            <a:endParaRPr/>
          </a:p>
        </p:txBody>
      </p:sp>
      <p:sp>
        <p:nvSpPr>
          <p:cNvPr id="373" name="Google Shape;373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/>
          <p:nvPr>
            <p:ph idx="1" type="body"/>
          </p:nvPr>
        </p:nvSpPr>
        <p:spPr>
          <a:xfrm>
            <a:off x="637175" y="1177750"/>
            <a:ext cx="80400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HCRL: Human Behavior Characterization for Driving Style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~ 23 hours of Drive time for ~ 46 km total (round-trip)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Ten drivers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Applied to user classification and personalized services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Harvard Dataverse: Real-time Monitoring for Identifying Different Driving Events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Unknown hours of drive time and number of participants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Uses accelerometer and gyroscope smartphone sensors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Characterizes driving events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Normal/aggressive →  turning / accelerating / braking</a:t>
            </a:r>
            <a:endParaRPr sz="1400" u="sng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379" name="Google Shape;379;p42"/>
          <p:cNvSpPr txBox="1"/>
          <p:nvPr>
            <p:ph type="title"/>
          </p:nvPr>
        </p:nvSpPr>
        <p:spPr>
          <a:xfrm>
            <a:off x="637183" y="181161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Datasets</a:t>
            </a:r>
            <a:endParaRPr sz="3000"/>
          </a:p>
        </p:txBody>
      </p:sp>
      <p:sp>
        <p:nvSpPr>
          <p:cNvPr id="380" name="Google Shape;380;p42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Mengying Chen</a:t>
            </a:r>
            <a:endParaRPr/>
          </a:p>
        </p:txBody>
      </p:sp>
      <p:sp>
        <p:nvSpPr>
          <p:cNvPr id="381" name="Google Shape;381;p4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Telematics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Members</a:t>
            </a:r>
            <a:endParaRPr sz="3000"/>
          </a:p>
        </p:txBody>
      </p:sp>
      <p:sp>
        <p:nvSpPr>
          <p:cNvPr id="211" name="Google Shape;211;p26"/>
          <p:cNvSpPr txBox="1"/>
          <p:nvPr/>
        </p:nvSpPr>
        <p:spPr>
          <a:xfrm>
            <a:off x="7042989" y="4294129"/>
            <a:ext cx="199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 Luis Ayala-Saldivar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7219839" y="4487760"/>
            <a:ext cx="1636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Group Member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13" name="Google Shape;213;p26"/>
          <p:cNvPicPr preferRelativeResize="0"/>
          <p:nvPr/>
        </p:nvPicPr>
        <p:blipFill rotWithShape="1">
          <a:blip r:embed="rId3">
            <a:alphaModFix/>
          </a:blip>
          <a:srcRect b="0" l="3592" r="3583" t="0"/>
          <a:stretch/>
        </p:blipFill>
        <p:spPr>
          <a:xfrm>
            <a:off x="1875423" y="1006850"/>
            <a:ext cx="1110900" cy="12672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26"/>
          <p:cNvPicPr preferRelativeResize="0"/>
          <p:nvPr/>
        </p:nvPicPr>
        <p:blipFill rotWithShape="1">
          <a:blip r:embed="rId4">
            <a:alphaModFix/>
          </a:blip>
          <a:srcRect b="563" l="0" r="0" t="563"/>
          <a:stretch/>
        </p:blipFill>
        <p:spPr>
          <a:xfrm>
            <a:off x="448884" y="1006850"/>
            <a:ext cx="1110900" cy="12672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5">
            <a:alphaModFix/>
          </a:blip>
          <a:srcRect b="7229" l="0" r="0" t="7220"/>
          <a:stretch/>
        </p:blipFill>
        <p:spPr>
          <a:xfrm>
            <a:off x="7527139" y="3008376"/>
            <a:ext cx="1110900" cy="12672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6" name="Google Shape;216;p26"/>
          <p:cNvSpPr txBox="1"/>
          <p:nvPr/>
        </p:nvSpPr>
        <p:spPr>
          <a:xfrm>
            <a:off x="585686" y="4294129"/>
            <a:ext cx="1236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John Huang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448886" y="4487760"/>
            <a:ext cx="151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Group Member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8" name="Google Shape;218;p26"/>
          <p:cNvSpPr txBox="1"/>
          <p:nvPr/>
        </p:nvSpPr>
        <p:spPr>
          <a:xfrm>
            <a:off x="2178675" y="4294129"/>
            <a:ext cx="1282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Jooeun Jeon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p26"/>
          <p:cNvSpPr txBox="1"/>
          <p:nvPr/>
        </p:nvSpPr>
        <p:spPr>
          <a:xfrm>
            <a:off x="2104826" y="4487760"/>
            <a:ext cx="1510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Group Member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0" name="Google Shape;220;p26"/>
          <p:cNvSpPr txBox="1"/>
          <p:nvPr/>
        </p:nvSpPr>
        <p:spPr>
          <a:xfrm>
            <a:off x="5424041" y="4294129"/>
            <a:ext cx="165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Ashley Tran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1" name="Google Shape;221;p26"/>
          <p:cNvSpPr txBox="1"/>
          <p:nvPr/>
        </p:nvSpPr>
        <p:spPr>
          <a:xfrm>
            <a:off x="5424041" y="4487760"/>
            <a:ext cx="1652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Group Member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6">
            <a:alphaModFix/>
          </a:blip>
          <a:srcRect b="0" l="6559" r="6559" t="0"/>
          <a:stretch/>
        </p:blipFill>
        <p:spPr>
          <a:xfrm>
            <a:off x="5689450" y="3011063"/>
            <a:ext cx="1106400" cy="1271100"/>
          </a:xfrm>
          <a:prstGeom prst="ellipse">
            <a:avLst/>
          </a:prstGeom>
          <a:noFill/>
          <a:ln cap="rnd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3" name="Google Shape;223;p26"/>
          <p:cNvPicPr preferRelativeResize="0"/>
          <p:nvPr/>
        </p:nvPicPr>
        <p:blipFill rotWithShape="1">
          <a:blip r:embed="rId7">
            <a:alphaModFix/>
          </a:blip>
          <a:srcRect b="4010" l="0" r="0" t="4010"/>
          <a:stretch/>
        </p:blipFill>
        <p:spPr>
          <a:xfrm>
            <a:off x="764525" y="3011063"/>
            <a:ext cx="1110900" cy="12711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8">
            <a:alphaModFix/>
          </a:blip>
          <a:srcRect b="9335" l="0" r="0" t="9343"/>
          <a:stretch/>
        </p:blipFill>
        <p:spPr>
          <a:xfrm>
            <a:off x="3930750" y="3011063"/>
            <a:ext cx="1106400" cy="12711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26"/>
          <p:cNvPicPr preferRelativeResize="0"/>
          <p:nvPr/>
        </p:nvPicPr>
        <p:blipFill rotWithShape="1">
          <a:blip r:embed="rId9">
            <a:alphaModFix/>
          </a:blip>
          <a:srcRect b="0" l="6162" r="6171" t="0"/>
          <a:stretch/>
        </p:blipFill>
        <p:spPr>
          <a:xfrm>
            <a:off x="4852584" y="1006850"/>
            <a:ext cx="1110900" cy="1267200"/>
          </a:xfrm>
          <a:prstGeom prst="ellipse">
            <a:avLst/>
          </a:prstGeom>
          <a:noFill/>
          <a:ln cap="rnd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26"/>
          <p:cNvSpPr txBox="1"/>
          <p:nvPr/>
        </p:nvSpPr>
        <p:spPr>
          <a:xfrm>
            <a:off x="3681800" y="4294129"/>
            <a:ext cx="174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Desiree Ramirez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3832111" y="4487760"/>
            <a:ext cx="144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Group Member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8" name="Google Shape;228;p26"/>
          <p:cNvPicPr preferRelativeResize="0"/>
          <p:nvPr/>
        </p:nvPicPr>
        <p:blipFill rotWithShape="1">
          <a:blip r:embed="rId10">
            <a:alphaModFix/>
          </a:blip>
          <a:srcRect b="7308" l="0" r="0" t="7308"/>
          <a:stretch/>
        </p:blipFill>
        <p:spPr>
          <a:xfrm>
            <a:off x="6349825" y="1004900"/>
            <a:ext cx="1110900" cy="12711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9" name="Google Shape;229;p26"/>
          <p:cNvPicPr preferRelativeResize="0"/>
          <p:nvPr/>
        </p:nvPicPr>
        <p:blipFill rotWithShape="1">
          <a:blip r:embed="rId11">
            <a:alphaModFix/>
          </a:blip>
          <a:srcRect b="0" l="2435" r="2435" t="0"/>
          <a:stretch/>
        </p:blipFill>
        <p:spPr>
          <a:xfrm>
            <a:off x="2321213" y="3011063"/>
            <a:ext cx="1110900" cy="1271100"/>
          </a:xfrm>
          <a:prstGeom prst="ellipse">
            <a:avLst/>
          </a:prstGeom>
          <a:noFill/>
          <a:ln cap="rnd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0" name="Google Shape;230;p26"/>
          <p:cNvSpPr txBox="1"/>
          <p:nvPr/>
        </p:nvSpPr>
        <p:spPr>
          <a:xfrm>
            <a:off x="3993450" y="4804800"/>
            <a:ext cx="94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31" name="Google Shape;231;p26"/>
          <p:cNvPicPr preferRelativeResize="0"/>
          <p:nvPr/>
        </p:nvPicPr>
        <p:blipFill rotWithShape="1">
          <a:blip r:embed="rId12">
            <a:alphaModFix/>
          </a:blip>
          <a:srcRect b="2171" l="0" r="0" t="2171"/>
          <a:stretch/>
        </p:blipFill>
        <p:spPr>
          <a:xfrm>
            <a:off x="3364001" y="1006850"/>
            <a:ext cx="1040700" cy="12672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232" name="Google Shape;232;p26"/>
          <p:cNvGrpSpPr/>
          <p:nvPr/>
        </p:nvGrpSpPr>
        <p:grpSpPr>
          <a:xfrm>
            <a:off x="244579" y="2320549"/>
            <a:ext cx="8994531" cy="504835"/>
            <a:chOff x="244579" y="2320549"/>
            <a:chExt cx="8994531" cy="504835"/>
          </a:xfrm>
        </p:grpSpPr>
        <p:sp>
          <p:nvSpPr>
            <p:cNvPr id="233" name="Google Shape;233;p26"/>
            <p:cNvSpPr txBox="1"/>
            <p:nvPr/>
          </p:nvSpPr>
          <p:spPr>
            <a:xfrm>
              <a:off x="261762" y="2320559"/>
              <a:ext cx="165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Dr. Navid Amini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4" name="Google Shape;234;p26"/>
            <p:cNvSpPr txBox="1"/>
            <p:nvPr/>
          </p:nvSpPr>
          <p:spPr>
            <a:xfrm>
              <a:off x="244579" y="2517584"/>
              <a:ext cx="174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Faculty Advisor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5" name="Google Shape;235;p26"/>
            <p:cNvSpPr txBox="1"/>
            <p:nvPr/>
          </p:nvSpPr>
          <p:spPr>
            <a:xfrm>
              <a:off x="3360250" y="2320579"/>
              <a:ext cx="1191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Stellina Ao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6" name="Google Shape;236;p26"/>
            <p:cNvSpPr txBox="1"/>
            <p:nvPr/>
          </p:nvSpPr>
          <p:spPr>
            <a:xfrm>
              <a:off x="3235437" y="2517584"/>
              <a:ext cx="1441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Group Member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7" name="Google Shape;237;p26"/>
            <p:cNvSpPr txBox="1"/>
            <p:nvPr/>
          </p:nvSpPr>
          <p:spPr>
            <a:xfrm>
              <a:off x="5925577" y="2320578"/>
              <a:ext cx="2059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Edson </a:t>
              </a:r>
              <a:r>
                <a:rPr b="1" lang="en">
                  <a:solidFill>
                    <a:schemeClr val="dk1"/>
                  </a:solidFill>
                </a:rPr>
                <a:t>Castellanos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8" name="Google Shape;238;p26"/>
            <p:cNvSpPr txBox="1"/>
            <p:nvPr/>
          </p:nvSpPr>
          <p:spPr>
            <a:xfrm>
              <a:off x="5925573" y="2517584"/>
              <a:ext cx="2059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Group Member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39" name="Google Shape;239;p26"/>
            <p:cNvSpPr txBox="1"/>
            <p:nvPr/>
          </p:nvSpPr>
          <p:spPr>
            <a:xfrm>
              <a:off x="7602010" y="2320579"/>
              <a:ext cx="1637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  Mengying Chen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40" name="Google Shape;240;p26"/>
            <p:cNvSpPr txBox="1"/>
            <p:nvPr/>
          </p:nvSpPr>
          <p:spPr>
            <a:xfrm>
              <a:off x="7602010" y="2517584"/>
              <a:ext cx="1637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Group Member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1" name="Google Shape;241;p26"/>
            <p:cNvSpPr txBox="1"/>
            <p:nvPr/>
          </p:nvSpPr>
          <p:spPr>
            <a:xfrm>
              <a:off x="4587697" y="2320549"/>
              <a:ext cx="165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Thang Tran</a:t>
              </a:r>
              <a:endParaRPr b="1">
                <a:solidFill>
                  <a:schemeClr val="dk1"/>
                </a:solidFill>
              </a:endParaRPr>
            </a:p>
          </p:txBody>
        </p:sp>
        <p:sp>
          <p:nvSpPr>
            <p:cNvPr id="242" name="Google Shape;242;p26"/>
            <p:cNvSpPr txBox="1"/>
            <p:nvPr/>
          </p:nvSpPr>
          <p:spPr>
            <a:xfrm>
              <a:off x="4587693" y="2517584"/>
              <a:ext cx="165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Group Member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3" name="Google Shape;243;p26"/>
            <p:cNvSpPr txBox="1"/>
            <p:nvPr/>
          </p:nvSpPr>
          <p:spPr>
            <a:xfrm>
              <a:off x="1665938" y="2320579"/>
              <a:ext cx="165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dk1"/>
                  </a:solidFill>
                </a:rPr>
                <a:t>Dikshant Sagar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4" name="Google Shape;244;p26"/>
            <p:cNvSpPr txBox="1"/>
            <p:nvPr/>
          </p:nvSpPr>
          <p:spPr>
            <a:xfrm>
              <a:off x="1620954" y="2517584"/>
              <a:ext cx="17421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>
                  <a:solidFill>
                    <a:schemeClr val="dk1"/>
                  </a:solidFill>
                </a:rPr>
                <a:t>Graduate</a:t>
              </a:r>
              <a:r>
                <a:rPr i="1" lang="en">
                  <a:solidFill>
                    <a:schemeClr val="dk1"/>
                  </a:solidFill>
                </a:rPr>
                <a:t> Advisor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45" name="Google Shape;245;p2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6" name="Google Shape;246;p26"/>
          <p:cNvPicPr preferRelativeResize="0"/>
          <p:nvPr/>
        </p:nvPicPr>
        <p:blipFill rotWithShape="1">
          <a:blip r:embed="rId13">
            <a:alphaModFix/>
          </a:blip>
          <a:srcRect b="7096" l="0" r="0" t="7088"/>
          <a:stretch/>
        </p:blipFill>
        <p:spPr>
          <a:xfrm>
            <a:off x="7847075" y="1004900"/>
            <a:ext cx="1110900" cy="1271100"/>
          </a:xfrm>
          <a:prstGeom prst="ellipse">
            <a:avLst/>
          </a:prstGeom>
          <a:noFill/>
          <a:ln cap="flat" cmpd="sng" w="19050">
            <a:solidFill>
              <a:srgbClr val="0E558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Mobile Telematics</a:t>
            </a:r>
            <a:endParaRPr sz="3000"/>
          </a:p>
        </p:txBody>
      </p:sp>
      <p:pic>
        <p:nvPicPr>
          <p:cNvPr id="392" name="Google Shape;39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475" y="866188"/>
            <a:ext cx="2203051" cy="326867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44"/>
          <p:cNvSpPr txBox="1"/>
          <p:nvPr>
            <p:ph idx="1" type="body"/>
          </p:nvPr>
        </p:nvSpPr>
        <p:spPr>
          <a:xfrm>
            <a:off x="536402" y="1177750"/>
            <a:ext cx="60153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Mobile Telematics: </a:t>
            </a:r>
            <a:r>
              <a:rPr lang="en" sz="1400"/>
              <a:t>telecommunications &amp; informatics where driving data is collected and processed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General smartphone data - GPS, time, screen status 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Triaxial - </a:t>
            </a:r>
            <a:r>
              <a:rPr lang="en" sz="1400"/>
              <a:t>acceleration, vibrations, tilt</a:t>
            </a:r>
            <a:endParaRPr sz="1400"/>
          </a:p>
          <a:p>
            <a:pPr indent="-317500" lvl="2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"/>
              <a:t>Gyroscope, magnetometer, etc.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400"/>
          </a:p>
        </p:txBody>
      </p:sp>
      <p:sp>
        <p:nvSpPr>
          <p:cNvPr id="394" name="Google Shape;394;p44"/>
          <p:cNvSpPr txBox="1"/>
          <p:nvPr/>
        </p:nvSpPr>
        <p:spPr>
          <a:xfrm>
            <a:off x="6697700" y="4177700"/>
            <a:ext cx="204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04: Sample Raw Data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395" name="Google Shape;395;p44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Tran</a:t>
            </a:r>
            <a:endParaRPr/>
          </a:p>
        </p:txBody>
      </p:sp>
      <p:sp>
        <p:nvSpPr>
          <p:cNvPr id="396" name="Google Shape;396;p4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5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Telematics</a:t>
            </a:r>
            <a:r>
              <a:rPr lang="en" sz="3000"/>
              <a:t> Software Development Kits</a:t>
            </a:r>
            <a:endParaRPr sz="3000"/>
          </a:p>
        </p:txBody>
      </p:sp>
      <p:graphicFrame>
        <p:nvGraphicFramePr>
          <p:cNvPr id="402" name="Google Shape;402;p45"/>
          <p:cNvGraphicFramePr/>
          <p:nvPr/>
        </p:nvGraphicFramePr>
        <p:xfrm>
          <a:off x="578775" y="12739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{137232CB-A756-4A9E-8820-CEA261D7494D}</a:tableStyleId>
              </a:tblPr>
              <a:tblGrid>
                <a:gridCol w="1567675"/>
                <a:gridCol w="1441375"/>
                <a:gridCol w="1614025"/>
                <a:gridCol w="1661025"/>
                <a:gridCol w="1702350"/>
              </a:tblGrid>
              <a:tr h="389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SDKs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C002"/>
                        </a:gs>
                        <a:gs pos="100000">
                          <a:srgbClr val="795B04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Open Source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C002"/>
                        </a:gs>
                        <a:gs pos="100000">
                          <a:srgbClr val="795B04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Cross-Platform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C002"/>
                        </a:gs>
                        <a:gs pos="100000">
                          <a:srgbClr val="795B04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Data Suitability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C002"/>
                        </a:gs>
                        <a:gs pos="100000">
                          <a:srgbClr val="795B04"/>
                        </a:gs>
                      </a:gsLst>
                      <a:lin ang="5400012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Use of Data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FFC002"/>
                        </a:gs>
                        <a:gs pos="100000">
                          <a:srgbClr val="795B04"/>
                        </a:gs>
                      </a:gsLst>
                      <a:lin ang="5400012" scaled="0"/>
                    </a:gradFill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OSeven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MapBox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Damoov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GeoTab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>
                          <a:solidFill>
                            <a:schemeClr val="dk1"/>
                          </a:solidFill>
                        </a:rPr>
                        <a:t>DriveKit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8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/>
                        <a:t>ZenDrive</a:t>
                      </a:r>
                      <a:endParaRPr i="1"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gradFill>
                      <a:gsLst>
                        <a:gs pos="0">
                          <a:srgbClr val="DCECD5"/>
                        </a:gs>
                        <a:gs pos="100000">
                          <a:srgbClr val="93BC81"/>
                        </a:gs>
                      </a:gsLst>
                      <a:path path="circle">
                        <a:fillToRect b="50%" l="50%" r="50%" t="50%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X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03" name="Google Shape;403;p45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Tran</a:t>
            </a:r>
            <a:endParaRPr/>
          </a:p>
        </p:txBody>
      </p:sp>
      <p:sp>
        <p:nvSpPr>
          <p:cNvPr id="404" name="Google Shape;404;p4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6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Processed </a:t>
            </a:r>
            <a:r>
              <a:rPr lang="en" sz="3000"/>
              <a:t>Driving Events </a:t>
            </a:r>
            <a:endParaRPr sz="3000"/>
          </a:p>
        </p:txBody>
      </p:sp>
      <p:pic>
        <p:nvPicPr>
          <p:cNvPr id="410" name="Google Shape;41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750" y="2622350"/>
            <a:ext cx="2945298" cy="182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9400" y="404574"/>
            <a:ext cx="2451989" cy="182037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6"/>
          <p:cNvSpPr txBox="1"/>
          <p:nvPr/>
        </p:nvSpPr>
        <p:spPr>
          <a:xfrm>
            <a:off x="5680500" y="4472075"/>
            <a:ext cx="28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06: Calculated Safety Score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3" name="Google Shape;413;p46"/>
          <p:cNvSpPr txBox="1"/>
          <p:nvPr/>
        </p:nvSpPr>
        <p:spPr>
          <a:xfrm>
            <a:off x="5680500" y="2254300"/>
            <a:ext cx="2888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05: Daily Driving Time over three days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14" name="Google Shape;414;p46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Tran</a:t>
            </a:r>
            <a:endParaRPr/>
          </a:p>
        </p:txBody>
      </p:sp>
      <p:sp>
        <p:nvSpPr>
          <p:cNvPr id="415" name="Google Shape;415;p4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46"/>
          <p:cNvSpPr txBox="1"/>
          <p:nvPr>
            <p:ph idx="1" type="body"/>
          </p:nvPr>
        </p:nvSpPr>
        <p:spPr>
          <a:xfrm>
            <a:off x="688808" y="13301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Drive Distance and Duration 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Time of Drive and Route - </a:t>
            </a:r>
            <a:r>
              <a:rPr lang="en" sz="1400"/>
              <a:t>‘frequent routes’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Avoidance of highways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Nighttime driving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Braking/Deceleration, Speeding/Acceleration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4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Overtly slow driving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Yielding + stops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Cornering - </a:t>
            </a:r>
            <a:r>
              <a:rPr lang="en" sz="1400"/>
              <a:t>distinguish between turns (L &amp; R)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Sharpness of turns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i="1" lang="en" sz="1400"/>
              <a:t>Trip, Safety, Distracted Driving, and Eco Driving Scores </a:t>
            </a:r>
            <a:endParaRPr b="1" i="1" sz="1400"/>
          </a:p>
          <a:p>
            <a:pPr indent="0" lvl="0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2286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 sz="1400" u="sng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7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Damoov Telematics</a:t>
            </a:r>
            <a:endParaRPr sz="3000"/>
          </a:p>
        </p:txBody>
      </p:sp>
      <p:sp>
        <p:nvSpPr>
          <p:cNvPr id="422" name="Google Shape;422;p47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Advantages:</a:t>
            </a:r>
            <a:endParaRPr sz="1400" u="sng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Access to all data at any stage with on-demand data destruction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Customizable driving events and data processing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License to distribute SDK within mobile application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Disadvantages: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introduction of service automation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Generally, telematics may hold some inaccuracies for crash detection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Reliance on internal data platform</a:t>
            </a:r>
            <a:endParaRPr sz="1400"/>
          </a:p>
        </p:txBody>
      </p:sp>
      <p:sp>
        <p:nvSpPr>
          <p:cNvPr id="423" name="Google Shape;423;p47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Ashley Tran</a:t>
            </a:r>
            <a:endParaRPr/>
          </a:p>
        </p:txBody>
      </p:sp>
      <p:sp>
        <p:nvSpPr>
          <p:cNvPr id="424" name="Google Shape;424;p4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8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Data Storage</a:t>
            </a:r>
            <a:endParaRPr sz="3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000"/>
              <a:t>BEIWE</a:t>
            </a:r>
            <a:endParaRPr b="1" sz="3000"/>
          </a:p>
        </p:txBody>
      </p:sp>
      <p:pic>
        <p:nvPicPr>
          <p:cNvPr id="435" name="Google Shape;4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425" y="1764575"/>
            <a:ext cx="3595849" cy="13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9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Advantages</a:t>
            </a:r>
            <a:r>
              <a:rPr lang="en" sz="1400" u="sng"/>
              <a:t>:</a:t>
            </a:r>
            <a:endParaRPr sz="1400" u="sng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Tailored for health research data collection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Emphasizes patient data privacy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Supports a wide range of data types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Disadvantage</a:t>
            </a:r>
            <a:r>
              <a:rPr lang="en" sz="1400" u="sng"/>
              <a:t>s:</a:t>
            </a:r>
            <a:endParaRPr sz="1400" u="sng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Setup can be complex for non-researchers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Not suited for general data storage needs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Costs can be significant for large-scale studies</a:t>
            </a:r>
            <a:endParaRPr sz="1400"/>
          </a:p>
          <a:p>
            <a:pPr indent="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400" u="sng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437" name="Google Shape;437;p49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Thang Tran</a:t>
            </a:r>
            <a:endParaRPr/>
          </a:p>
        </p:txBody>
      </p:sp>
      <p:sp>
        <p:nvSpPr>
          <p:cNvPr id="438" name="Google Shape;438;p4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0"/>
          <p:cNvSpPr txBox="1"/>
          <p:nvPr>
            <p:ph type="title"/>
          </p:nvPr>
        </p:nvSpPr>
        <p:spPr>
          <a:xfrm>
            <a:off x="536400" y="237625"/>
            <a:ext cx="8140500" cy="798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AWS</a:t>
            </a:r>
            <a:endParaRPr b="1" sz="3000"/>
          </a:p>
        </p:txBody>
      </p:sp>
      <p:pic>
        <p:nvPicPr>
          <p:cNvPr id="444" name="Google Shape;44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0927" y="1620300"/>
            <a:ext cx="2518001" cy="15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50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Advantages</a:t>
            </a:r>
            <a:r>
              <a:rPr lang="en" sz="1400" u="sng"/>
              <a:t>:</a:t>
            </a:r>
            <a:endParaRPr sz="1400" u="sng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Highly scalable for any workload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Offers a broad range of storage services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Global infrastructure for high availability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 u="sng"/>
              <a:t>Disadvantages:</a:t>
            </a:r>
            <a:endParaRPr sz="1400" u="sng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Complex pricing structure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Learning curve for effective service management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Users must ensure proper security configuration</a:t>
            </a:r>
            <a:endParaRPr sz="1400"/>
          </a:p>
          <a:p>
            <a:pPr indent="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 sz="1400" u="sng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446" name="Google Shape;446;p50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Thang Tran</a:t>
            </a:r>
            <a:endParaRPr/>
          </a:p>
        </p:txBody>
      </p:sp>
      <p:sp>
        <p:nvSpPr>
          <p:cNvPr id="447" name="Google Shape;447;p5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1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REDCap</a:t>
            </a:r>
            <a:endParaRPr b="1" sz="3000"/>
          </a:p>
        </p:txBody>
      </p:sp>
      <p:pic>
        <p:nvPicPr>
          <p:cNvPr id="453" name="Google Shape;4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3450" y="1505150"/>
            <a:ext cx="3502049" cy="122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1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/>
              <a:t>Advantages</a:t>
            </a:r>
            <a:r>
              <a:rPr lang="en" sz="1400" u="sng"/>
              <a:t>:</a:t>
            </a:r>
            <a:endParaRPr sz="1400" u="sng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Geared toward academic and biomedical research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Meets regulatory compliance standards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User-friendly for survey and data management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/>
              <a:t>Disadvantage</a:t>
            </a:r>
            <a:r>
              <a:rPr lang="en" sz="1400" u="sng"/>
              <a:t>s</a:t>
            </a:r>
            <a:r>
              <a:rPr lang="en" sz="1400" u="sng"/>
              <a:t>:</a:t>
            </a:r>
            <a:endParaRPr sz="1400" u="sng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Primarily for research contexts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Local hosting may add complexity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Might lack advanced features of larger platforms</a:t>
            </a:r>
            <a:endParaRPr sz="1400"/>
          </a:p>
          <a:p>
            <a:pPr indent="-2286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25"/>
              <a:buNone/>
            </a:pPr>
            <a:r>
              <a:t/>
            </a:r>
            <a:endParaRPr sz="1400" u="sng"/>
          </a:p>
        </p:txBody>
      </p:sp>
      <p:sp>
        <p:nvSpPr>
          <p:cNvPr id="455" name="Google Shape;455;p51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Thang Tran</a:t>
            </a:r>
            <a:endParaRPr/>
          </a:p>
        </p:txBody>
      </p:sp>
      <p:sp>
        <p:nvSpPr>
          <p:cNvPr id="456" name="Google Shape;456;p5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2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Damoov Data</a:t>
            </a:r>
            <a:r>
              <a:rPr lang="en" sz="3000"/>
              <a:t>H</a:t>
            </a:r>
            <a:r>
              <a:rPr b="1" lang="en" sz="3000"/>
              <a:t>ub</a:t>
            </a:r>
            <a:endParaRPr b="1" sz="3000"/>
          </a:p>
        </p:txBody>
      </p:sp>
      <p:pic>
        <p:nvPicPr>
          <p:cNvPr id="462" name="Google Shape;46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4438" y="150017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2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/>
              <a:t>Advantages</a:t>
            </a:r>
            <a:r>
              <a:rPr lang="en" sz="1400" u="sng"/>
              <a:t>:</a:t>
            </a:r>
            <a:endParaRPr sz="1400" u="sng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May offer good data integration and analytics tools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Meets regulatory compliance standards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User-friendly interface for specific tasks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 u="sng"/>
              <a:t>Disadvantage</a:t>
            </a:r>
            <a:r>
              <a:rPr lang="en" sz="1400" u="sng"/>
              <a:t>s</a:t>
            </a:r>
            <a:r>
              <a:rPr lang="en" sz="1400" u="sng"/>
              <a:t>: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Vendor dependency for updates and support</a:t>
            </a:r>
            <a:endParaRPr sz="1400"/>
          </a:p>
          <a:p>
            <a:pPr indent="-317500" lvl="1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Uncertain scalability compared to major cloud services</a:t>
            </a:r>
            <a:endParaRPr b="1" sz="1400" u="sng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464" name="Google Shape;464;p52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Thang Tran</a:t>
            </a:r>
            <a:endParaRPr/>
          </a:p>
        </p:txBody>
      </p:sp>
      <p:sp>
        <p:nvSpPr>
          <p:cNvPr id="465" name="Google Shape;465;p5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Tools and Technologies</a:t>
            </a:r>
            <a:endParaRPr sz="3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7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Outline</a:t>
            </a:r>
            <a:endParaRPr sz="3000"/>
          </a:p>
        </p:txBody>
      </p:sp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800"/>
              <a:t>Motivation</a:t>
            </a:r>
            <a:endParaRPr sz="1800"/>
          </a:p>
          <a:p>
            <a:pPr indent="-317500" lvl="1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Digital Phenotyping</a:t>
            </a:r>
            <a:endParaRPr sz="1800"/>
          </a:p>
          <a:p>
            <a:pPr indent="-317500" lvl="1" marL="9144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○"/>
            </a:pPr>
            <a:r>
              <a:rPr lang="en" sz="1800"/>
              <a:t>Glaucoma </a:t>
            </a:r>
            <a:endParaRPr sz="18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800"/>
              <a:t>Research</a:t>
            </a:r>
            <a:endParaRPr sz="18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800"/>
              <a:t>Technologies/Libraries Used </a:t>
            </a:r>
            <a:endParaRPr sz="18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800"/>
              <a:t>Progress Update </a:t>
            </a:r>
            <a:endParaRPr sz="1800"/>
          </a:p>
        </p:txBody>
      </p:sp>
      <p:sp>
        <p:nvSpPr>
          <p:cNvPr id="253" name="Google Shape;253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4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Damoov SDK</a:t>
            </a:r>
            <a:r>
              <a:rPr lang="en" sz="3000"/>
              <a:t> Integration</a:t>
            </a:r>
            <a:endParaRPr sz="3000"/>
          </a:p>
        </p:txBody>
      </p:sp>
      <p:pic>
        <p:nvPicPr>
          <p:cNvPr descr="982" id="476" name="Google Shape;476;p54" title="Data priva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5651" y="1095025"/>
            <a:ext cx="3566274" cy="27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4"/>
          <p:cNvSpPr txBox="1"/>
          <p:nvPr>
            <p:ph idx="1" type="body"/>
          </p:nvPr>
        </p:nvSpPr>
        <p:spPr>
          <a:xfrm>
            <a:off x="536400" y="1177750"/>
            <a:ext cx="49710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i="1" lang="en" sz="1400"/>
              <a:t>User Service - </a:t>
            </a:r>
            <a:r>
              <a:rPr lang="en" sz="1400"/>
              <a:t>generates user ID and JSON web token for user authentication &amp; refresh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 sz="1400"/>
              <a:t>Damoov’s DataHub -</a:t>
            </a:r>
            <a:r>
              <a:rPr lang="en" sz="1400"/>
              <a:t> data management platform that processes data from SDK that verifies JSON web token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Can either integrate into a new app or use their existing app as a base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478" name="Google Shape;478;p54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Desiree Ramirez</a:t>
            </a:r>
            <a:endParaRPr/>
          </a:p>
        </p:txBody>
      </p:sp>
      <p:sp>
        <p:nvSpPr>
          <p:cNvPr id="479" name="Google Shape;479;p5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0" name="Google Shape;480;p54"/>
          <p:cNvSpPr txBox="1"/>
          <p:nvPr/>
        </p:nvSpPr>
        <p:spPr>
          <a:xfrm>
            <a:off x="5737837" y="4036575"/>
            <a:ext cx="2961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07: Damoov SDK Integration Architecture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5"/>
          <p:cNvSpPr txBox="1"/>
          <p:nvPr/>
        </p:nvSpPr>
        <p:spPr>
          <a:xfrm>
            <a:off x="209300" y="4539850"/>
            <a:ext cx="6145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https://docs.damoov.com/docs/set-up-the-sdk-login-and-api-authentication</a:t>
            </a:r>
            <a:r>
              <a:rPr lang="en" sz="600">
                <a:solidFill>
                  <a:schemeClr val="dk1"/>
                </a:solidFill>
              </a:rPr>
              <a:t> </a:t>
            </a:r>
            <a:endParaRPr sz="600">
              <a:solidFill>
                <a:schemeClr val="dk1"/>
              </a:solidFill>
            </a:endParaRPr>
          </a:p>
        </p:txBody>
      </p:sp>
      <p:pic>
        <p:nvPicPr>
          <p:cNvPr id="486" name="Google Shape;486;p55"/>
          <p:cNvPicPr preferRelativeResize="0"/>
          <p:nvPr/>
        </p:nvPicPr>
        <p:blipFill rotWithShape="1">
          <a:blip r:embed="rId4">
            <a:alphaModFix/>
          </a:blip>
          <a:srcRect b="0" l="0" r="24670" t="0"/>
          <a:stretch/>
        </p:blipFill>
        <p:spPr>
          <a:xfrm>
            <a:off x="5364600" y="937300"/>
            <a:ext cx="3551252" cy="32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Damoov SDK Integration Options</a:t>
            </a:r>
            <a:endParaRPr sz="3000"/>
          </a:p>
        </p:txBody>
      </p:sp>
      <p:sp>
        <p:nvSpPr>
          <p:cNvPr id="488" name="Google Shape;488;p55"/>
          <p:cNvSpPr txBox="1"/>
          <p:nvPr>
            <p:ph idx="1" type="body"/>
          </p:nvPr>
        </p:nvSpPr>
        <p:spPr>
          <a:xfrm>
            <a:off x="536403" y="1145350"/>
            <a:ext cx="47244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 sz="1400"/>
              <a:t>Use ZenRoad as the base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i="1" lang="en" sz="1400" u="sng"/>
              <a:t>Integration with an existing app </a:t>
            </a:r>
            <a:endParaRPr i="1" sz="1400" u="sng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iOS, Android &amp; cross-platform options 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Flutter or React Native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Choose platform for data storage 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Internal DataHub or external source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400" u="sng"/>
          </a:p>
        </p:txBody>
      </p:sp>
      <p:sp>
        <p:nvSpPr>
          <p:cNvPr id="489" name="Google Shape;489;p55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Desiree Ramirez</a:t>
            </a:r>
            <a:endParaRPr/>
          </a:p>
        </p:txBody>
      </p:sp>
      <p:sp>
        <p:nvSpPr>
          <p:cNvPr id="490" name="Google Shape;490;p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1" name="Google Shape;491;p55"/>
          <p:cNvSpPr txBox="1"/>
          <p:nvPr/>
        </p:nvSpPr>
        <p:spPr>
          <a:xfrm>
            <a:off x="6116925" y="4206225"/>
            <a:ext cx="2046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08: Zenroad Application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6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Other Tools</a:t>
            </a:r>
            <a:endParaRPr sz="3000"/>
          </a:p>
        </p:txBody>
      </p:sp>
      <p:pic>
        <p:nvPicPr>
          <p:cNvPr id="497" name="Google Shape;49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675" y="1066951"/>
            <a:ext cx="2065625" cy="30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7825" y="2906325"/>
            <a:ext cx="2692224" cy="161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6"/>
          <p:cNvPicPr preferRelativeResize="0"/>
          <p:nvPr/>
        </p:nvPicPr>
        <p:blipFill rotWithShape="1">
          <a:blip r:embed="rId5">
            <a:alphaModFix/>
          </a:blip>
          <a:srcRect b="16852" l="0" r="0" t="16852"/>
          <a:stretch/>
        </p:blipFill>
        <p:spPr>
          <a:xfrm>
            <a:off x="476125" y="1777750"/>
            <a:ext cx="3064325" cy="11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5775" y="890073"/>
            <a:ext cx="3064325" cy="95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6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Desiree Ramirez</a:t>
            </a:r>
            <a:endParaRPr/>
          </a:p>
        </p:txBody>
      </p:sp>
      <p:sp>
        <p:nvSpPr>
          <p:cNvPr id="502" name="Google Shape;502;p5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7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Progress Update</a:t>
            </a:r>
            <a:endParaRPr sz="30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8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Proposed Application</a:t>
            </a:r>
            <a:endParaRPr sz="3000"/>
          </a:p>
        </p:txBody>
      </p:sp>
      <p:grpSp>
        <p:nvGrpSpPr>
          <p:cNvPr id="513" name="Google Shape;513;p58"/>
          <p:cNvGrpSpPr/>
          <p:nvPr/>
        </p:nvGrpSpPr>
        <p:grpSpPr>
          <a:xfrm>
            <a:off x="750088" y="1143250"/>
            <a:ext cx="7926825" cy="3236600"/>
            <a:chOff x="900775" y="1143250"/>
            <a:chExt cx="7926825" cy="3236600"/>
          </a:xfrm>
        </p:grpSpPr>
        <p:pic>
          <p:nvPicPr>
            <p:cNvPr id="514" name="Google Shape;514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00775" y="1143250"/>
              <a:ext cx="1548056" cy="323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19645" y="1143250"/>
              <a:ext cx="1509262" cy="323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28903" y="1143250"/>
              <a:ext cx="4898697" cy="3236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7" name="Google Shape;517;p58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Jooeun Jeon</a:t>
            </a:r>
            <a:endParaRPr/>
          </a:p>
        </p:txBody>
      </p:sp>
      <p:sp>
        <p:nvSpPr>
          <p:cNvPr id="518" name="Google Shape;518;p5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9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Mockup Application</a:t>
            </a:r>
            <a:endParaRPr sz="3000"/>
          </a:p>
        </p:txBody>
      </p:sp>
      <p:sp>
        <p:nvSpPr>
          <p:cNvPr id="524" name="Google Shape;524;p59"/>
          <p:cNvSpPr txBox="1"/>
          <p:nvPr>
            <p:ph idx="1" type="body"/>
          </p:nvPr>
        </p:nvSpPr>
        <p:spPr>
          <a:xfrm>
            <a:off x="541201" y="1095025"/>
            <a:ext cx="80616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General view: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Visual design → gold, sepia, brown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Ideal palette for individuals with glaucoma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No harsh colors!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</a:pPr>
            <a:r>
              <a:rPr lang="en"/>
              <a:t>Otherwise, decrease likelihood of use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Patient’s view: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Patients should not see statistics in real time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Patients may try to correct their driving behavior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Physician’s view: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Physicians should see detailed information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Raw data, driving statistics, and detailed score</a:t>
            </a:r>
            <a:endParaRPr sz="1400"/>
          </a:p>
        </p:txBody>
      </p:sp>
      <p:sp>
        <p:nvSpPr>
          <p:cNvPr id="525" name="Google Shape;525;p59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Jooeun Jeon</a:t>
            </a:r>
            <a:endParaRPr/>
          </a:p>
        </p:txBody>
      </p:sp>
      <p:sp>
        <p:nvSpPr>
          <p:cNvPr id="526" name="Google Shape;526;p5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0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Mockup Application </a:t>
            </a:r>
            <a:endParaRPr sz="3000"/>
          </a:p>
        </p:txBody>
      </p:sp>
      <p:pic>
        <p:nvPicPr>
          <p:cNvPr id="532" name="Google Shape;53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6951" y="1144650"/>
            <a:ext cx="4343024" cy="29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150" y="1144651"/>
            <a:ext cx="4291998" cy="295910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0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Jooeun Jeon</a:t>
            </a:r>
            <a:endParaRPr/>
          </a:p>
        </p:txBody>
      </p:sp>
      <p:sp>
        <p:nvSpPr>
          <p:cNvPr id="535" name="Google Shape;535;p6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1"/>
          <p:cNvSpPr txBox="1"/>
          <p:nvPr>
            <p:ph type="ctrTitle"/>
          </p:nvPr>
        </p:nvSpPr>
        <p:spPr>
          <a:xfrm>
            <a:off x="1136195" y="2318983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</a:t>
            </a:r>
            <a:endParaRPr/>
          </a:p>
        </p:txBody>
      </p:sp>
      <p:sp>
        <p:nvSpPr>
          <p:cNvPr id="541" name="Google Shape;541;p61"/>
          <p:cNvSpPr txBox="1"/>
          <p:nvPr>
            <p:ph idx="1" type="subTitle"/>
          </p:nvPr>
        </p:nvSpPr>
        <p:spPr>
          <a:xfrm>
            <a:off x="839975" y="2973897"/>
            <a:ext cx="5654700" cy="41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40"/>
              </a:spcBef>
              <a:spcAft>
                <a:spcPts val="0"/>
              </a:spcAft>
              <a:buNone/>
            </a:pPr>
            <a:r>
              <a:rPr lang="en"/>
              <a:t>Questions are welcomed—</a:t>
            </a:r>
            <a:endParaRPr/>
          </a:p>
        </p:txBody>
      </p:sp>
      <p:grpSp>
        <p:nvGrpSpPr>
          <p:cNvPr id="542" name="Google Shape;542;p61"/>
          <p:cNvGrpSpPr/>
          <p:nvPr/>
        </p:nvGrpSpPr>
        <p:grpSpPr>
          <a:xfrm>
            <a:off x="6511788" y="4249800"/>
            <a:ext cx="2632200" cy="893700"/>
            <a:chOff x="6511788" y="4249800"/>
            <a:chExt cx="2632200" cy="893700"/>
          </a:xfrm>
        </p:grpSpPr>
        <p:sp>
          <p:nvSpPr>
            <p:cNvPr id="543" name="Google Shape;543;p61"/>
            <p:cNvSpPr/>
            <p:nvPr/>
          </p:nvSpPr>
          <p:spPr>
            <a:xfrm>
              <a:off x="6511788" y="4249800"/>
              <a:ext cx="2632200" cy="8937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4" name="Google Shape;544;p61"/>
            <p:cNvGrpSpPr/>
            <p:nvPr/>
          </p:nvGrpSpPr>
          <p:grpSpPr>
            <a:xfrm>
              <a:off x="6801987" y="4312862"/>
              <a:ext cx="2051825" cy="767576"/>
              <a:chOff x="6786800" y="4286675"/>
              <a:chExt cx="2051825" cy="767576"/>
            </a:xfrm>
          </p:grpSpPr>
          <p:pic>
            <p:nvPicPr>
              <p:cNvPr id="545" name="Google Shape;545;p61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37288" t="0"/>
              <a:stretch/>
            </p:blipFill>
            <p:spPr>
              <a:xfrm>
                <a:off x="6786800" y="4757500"/>
                <a:ext cx="1104718" cy="2752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6" name="Google Shape;546;p61"/>
              <p:cNvPicPr preferRelativeResize="0"/>
              <p:nvPr/>
            </p:nvPicPr>
            <p:blipFill rotWithShape="1">
              <a:blip r:embed="rId4">
                <a:alphaModFix/>
              </a:blip>
              <a:srcRect b="30853" l="0" r="0" t="29191"/>
              <a:stretch/>
            </p:blipFill>
            <p:spPr>
              <a:xfrm>
                <a:off x="6786800" y="4286675"/>
                <a:ext cx="1911424" cy="43668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47" name="Google Shape;547;p6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891525" y="4804800"/>
                <a:ext cx="947100" cy="2494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2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Digital Phenotyping </a:t>
            </a:r>
            <a:r>
              <a:rPr lang="en" sz="3000"/>
              <a:t>Studies</a:t>
            </a:r>
            <a:r>
              <a:rPr lang="en" sz="3000"/>
              <a:t> Cont.</a:t>
            </a:r>
            <a:endParaRPr sz="3000"/>
          </a:p>
        </p:txBody>
      </p:sp>
      <p:sp>
        <p:nvSpPr>
          <p:cNvPr id="553" name="Google Shape;553;p62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>
                <a:highlight>
                  <a:srgbClr val="FFFFFF"/>
                </a:highlight>
              </a:rPr>
              <a:t>Jenciūtė G, Kasputytė G, Bunevičienė I, (et al.):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LAIMA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Monitors cancer patients with smartphone devices sensors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Weekly questionnaires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No results</a:t>
            </a:r>
            <a:endParaRPr sz="1400"/>
          </a:p>
        </p:txBody>
      </p:sp>
      <p:sp>
        <p:nvSpPr>
          <p:cNvPr id="554" name="Google Shape;554;p62"/>
          <p:cNvSpPr txBox="1"/>
          <p:nvPr/>
        </p:nvSpPr>
        <p:spPr>
          <a:xfrm>
            <a:off x="316500" y="4414475"/>
            <a:ext cx="42555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</a:rPr>
              <a:t>Jenciūtė G, Kasputytė G, Bunevičienė I, et al. Digital Phenotyping for Monitoring and Disease Trajectory Prediction of Patients With Cancer: Protocol for a Prospective Observational Cohort Study. </a:t>
            </a:r>
            <a:r>
              <a:rPr i="1" lang="en" sz="600">
                <a:solidFill>
                  <a:schemeClr val="dk1"/>
                </a:solidFill>
                <a:highlight>
                  <a:srgbClr val="FFFFFF"/>
                </a:highlight>
              </a:rPr>
              <a:t>JMIR Res Protoc</a:t>
            </a:r>
            <a:r>
              <a:rPr lang="en" sz="600">
                <a:solidFill>
                  <a:schemeClr val="dk1"/>
                </a:solidFill>
                <a:highlight>
                  <a:srgbClr val="FFFFFF"/>
                </a:highlight>
              </a:rPr>
              <a:t>. 2023;12:e49096. Published 2023 Oct 10. doi:10.2196/49096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555" name="Google Shape;555;p62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Edson Castellanos</a:t>
            </a:r>
            <a:endParaRPr/>
          </a:p>
        </p:txBody>
      </p:sp>
      <p:sp>
        <p:nvSpPr>
          <p:cNvPr id="556" name="Google Shape;556;p6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8"/>
          <p:cNvSpPr txBox="1"/>
          <p:nvPr>
            <p:ph type="ctrTitle"/>
          </p:nvPr>
        </p:nvSpPr>
        <p:spPr>
          <a:xfrm>
            <a:off x="1149895" y="2295608"/>
            <a:ext cx="5654700" cy="552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Motivation</a:t>
            </a:r>
            <a:endParaRPr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What is </a:t>
            </a:r>
            <a:r>
              <a:rPr lang="en" sz="3000"/>
              <a:t>Digital Phenotyping</a:t>
            </a:r>
            <a:r>
              <a:rPr lang="en" sz="3000"/>
              <a:t>?</a:t>
            </a:r>
            <a:endParaRPr sz="3000"/>
          </a:p>
        </p:txBody>
      </p:sp>
      <p:sp>
        <p:nvSpPr>
          <p:cNvPr id="264" name="Google Shape;264;p29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Digital Phenotyping: </a:t>
            </a:r>
            <a:r>
              <a:rPr lang="en" sz="1400"/>
              <a:t>studying behavior using data from personal devices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Devices: cell phones, smart wearables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Data: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Active/Real inputs (e.g., texts, social media posts, etc.)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Passive (e.g., a</a:t>
            </a:r>
            <a:r>
              <a:rPr lang="en" sz="1400"/>
              <a:t>ccelerometer</a:t>
            </a:r>
            <a:r>
              <a:rPr lang="en" sz="1400"/>
              <a:t>, gyroscope, etc.)</a:t>
            </a:r>
            <a:br>
              <a:rPr lang="en" sz="1400"/>
            </a:br>
            <a:endParaRPr sz="1400"/>
          </a:p>
        </p:txBody>
      </p:sp>
      <p:sp>
        <p:nvSpPr>
          <p:cNvPr id="265" name="Google Shape;265;p29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Edson Castellanos</a:t>
            </a:r>
            <a:endParaRPr/>
          </a:p>
        </p:txBody>
      </p:sp>
      <p:sp>
        <p:nvSpPr>
          <p:cNvPr id="266" name="Google Shape;266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0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Digital Phenotyping Studies</a:t>
            </a:r>
            <a:endParaRPr sz="3000"/>
          </a:p>
        </p:txBody>
      </p:sp>
      <p:sp>
        <p:nvSpPr>
          <p:cNvPr id="272" name="Google Shape;272;p30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/>
              <a:t>Boamente: Suicidal Ideation - Virtual Keyboard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Active inputs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Replace standard keyboard with their virtual keyboard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Checking texts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i="1" lang="en" sz="1400">
                <a:highlight>
                  <a:srgbClr val="FFFFFF"/>
                </a:highlight>
              </a:rPr>
              <a:t>mindLAMP: </a:t>
            </a:r>
            <a:r>
              <a:rPr lang="en" sz="1400"/>
              <a:t>Monitoring college students</a:t>
            </a:r>
            <a:endParaRPr i="1"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Active and passive inputs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Questionnaires (active)</a:t>
            </a:r>
            <a:endParaRPr sz="1400"/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400"/>
              <a:t>Accelerometer, GPS (passive)</a:t>
            </a:r>
            <a:br>
              <a:rPr lang="en" sz="1400"/>
            </a:br>
            <a:endParaRPr sz="1400"/>
          </a:p>
        </p:txBody>
      </p:sp>
      <p:sp>
        <p:nvSpPr>
          <p:cNvPr id="273" name="Google Shape;273;p30"/>
          <p:cNvSpPr txBox="1"/>
          <p:nvPr/>
        </p:nvSpPr>
        <p:spPr>
          <a:xfrm>
            <a:off x="304425" y="4250325"/>
            <a:ext cx="46362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    </a:t>
            </a:r>
            <a:r>
              <a:rPr lang="en" sz="600">
                <a:solidFill>
                  <a:schemeClr val="dk1"/>
                </a:solidFill>
              </a:rPr>
              <a:t>Diniz EJS, Fontenele JE, de Oliveira AC, Bastos VH, Teixeira S, Rabêlo RL, Calçada DB, dos Santos RM, de Oliveira AK, Teles AS. </a:t>
            </a:r>
            <a:r>
              <a:rPr i="1" lang="en" sz="600">
                <a:solidFill>
                  <a:schemeClr val="dk1"/>
                </a:solidFill>
              </a:rPr>
              <a:t>Boamente</a:t>
            </a:r>
            <a:r>
              <a:rPr lang="en" sz="600">
                <a:solidFill>
                  <a:schemeClr val="dk1"/>
                </a:solidFill>
              </a:rPr>
              <a:t>: A Natural Language Processing-Based Digital Phenotyping Tool for Smart Monitoring of Suicidal Ideation. </a:t>
            </a:r>
            <a:r>
              <a:rPr i="1" lang="en" sz="600">
                <a:solidFill>
                  <a:schemeClr val="dk1"/>
                </a:solidFill>
              </a:rPr>
              <a:t>Healthcare</a:t>
            </a:r>
            <a:r>
              <a:rPr lang="en" sz="600">
                <a:solidFill>
                  <a:schemeClr val="dk1"/>
                </a:solidFill>
              </a:rPr>
              <a:t>. 2022; 10(4):698. </a:t>
            </a:r>
            <a:r>
              <a:rPr lang="en" sz="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https://doi.org/10.3390/healthcare10040698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</a:rPr>
              <a:t>    Currey D, Hays R, Torous J. Digital Phenotyping Models of Symptom Improvement in College Mental Health: Generalizability Across Two Cohorts. </a:t>
            </a:r>
            <a:r>
              <a:rPr i="1" lang="en" sz="600">
                <a:solidFill>
                  <a:schemeClr val="dk1"/>
                </a:solidFill>
              </a:rPr>
              <a:t>J Technol Behav Sci</a:t>
            </a:r>
            <a:r>
              <a:rPr lang="en" sz="600">
                <a:solidFill>
                  <a:schemeClr val="dk1"/>
                </a:solidFill>
              </a:rPr>
              <a:t>. 2023;1-14. doi:10.1007/s41347-023-00310-9</a:t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274" name="Google Shape;274;p30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Edson Castellanos</a:t>
            </a:r>
            <a:endParaRPr/>
          </a:p>
        </p:txBody>
      </p:sp>
      <p:sp>
        <p:nvSpPr>
          <p:cNvPr id="275" name="Google Shape;275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1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</a:t>
            </a:r>
            <a:endParaRPr sz="3000"/>
          </a:p>
        </p:txBody>
      </p:sp>
      <p:pic>
        <p:nvPicPr>
          <p:cNvPr id="281" name="Google Shape;2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8700" y="1516500"/>
            <a:ext cx="2708198" cy="21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1"/>
          <p:cNvSpPr txBox="1"/>
          <p:nvPr/>
        </p:nvSpPr>
        <p:spPr>
          <a:xfrm>
            <a:off x="6088950" y="3747925"/>
            <a:ext cx="30477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01: Vision at Various Stages of Glaucoma</a:t>
            </a:r>
            <a:endParaRPr sz="1000"/>
          </a:p>
        </p:txBody>
      </p:sp>
      <p:sp>
        <p:nvSpPr>
          <p:cNvPr id="283" name="Google Shape;283;p31"/>
          <p:cNvSpPr txBox="1"/>
          <p:nvPr>
            <p:ph idx="1" type="body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b="1" lang="en" sz="1400"/>
              <a:t>Glaucoma: </a:t>
            </a:r>
            <a:r>
              <a:rPr lang="en" sz="1400"/>
              <a:t> group of chronic eye diseases caused by increased intraocular pressure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Causes damage to optic nerve → visual field loss → blindness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Asymptomatic, painless, irreversible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Affects more than 60 million individuals globally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Primary cause of blindness for people aged 60 and over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Can appear in anybody at any age</a:t>
            </a:r>
            <a:endParaRPr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Most are unaware of their affliction</a:t>
            </a:r>
            <a:endParaRPr sz="1400"/>
          </a:p>
          <a:p>
            <a:pPr indent="-31750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sz="1400"/>
              <a:t>Solution: leverage digital phenotyping!</a:t>
            </a:r>
            <a:endParaRPr sz="1400"/>
          </a:p>
        </p:txBody>
      </p:sp>
      <p:sp>
        <p:nvSpPr>
          <p:cNvPr id="284" name="Google Shape;284;p31"/>
          <p:cNvSpPr txBox="1"/>
          <p:nvPr/>
        </p:nvSpPr>
        <p:spPr>
          <a:xfrm>
            <a:off x="316500" y="4414475"/>
            <a:ext cx="7371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solidFill>
                  <a:schemeClr val="dk1"/>
                </a:solidFill>
              </a:rPr>
              <a:t>Glaucoma</a:t>
            </a:r>
            <a:r>
              <a:rPr lang="en" sz="600">
                <a:solidFill>
                  <a:schemeClr val="dk1"/>
                </a:solidFill>
              </a:rPr>
              <a:t>. (2019). Eye &amp; I Eye Hospital and IVF (Fertility) Centre. https://eyeandivfhospital.com/glaucoma/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285" name="Google Shape;285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Huang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774" y="1153900"/>
            <a:ext cx="3554844" cy="236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2"/>
          <p:cNvPicPr preferRelativeResize="0"/>
          <p:nvPr/>
        </p:nvPicPr>
        <p:blipFill rotWithShape="1">
          <a:blip r:embed="rId4">
            <a:alphaModFix/>
          </a:blip>
          <a:srcRect b="0" l="19672" r="4108" t="0"/>
          <a:stretch/>
        </p:blipFill>
        <p:spPr>
          <a:xfrm>
            <a:off x="407745" y="1153900"/>
            <a:ext cx="4743218" cy="236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2"/>
          <p:cNvSpPr txBox="1"/>
          <p:nvPr/>
        </p:nvSpPr>
        <p:spPr>
          <a:xfrm>
            <a:off x="1602746" y="3518600"/>
            <a:ext cx="235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02: Normal vs Glaucoma vision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5" name="Google Shape;295;p32"/>
          <p:cNvSpPr txBox="1"/>
          <p:nvPr/>
        </p:nvSpPr>
        <p:spPr>
          <a:xfrm>
            <a:off x="5698850" y="3518600"/>
            <a:ext cx="277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Figure 03: Progressive Stages of Glaucoma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96" name="Google Shape;296;p32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</a:t>
            </a:r>
            <a:endParaRPr sz="3000"/>
          </a:p>
        </p:txBody>
      </p:sp>
      <p:sp>
        <p:nvSpPr>
          <p:cNvPr id="297" name="Google Shape;297;p32"/>
          <p:cNvSpPr txBox="1"/>
          <p:nvPr/>
        </p:nvSpPr>
        <p:spPr>
          <a:xfrm>
            <a:off x="316500" y="4414475"/>
            <a:ext cx="7371600" cy="3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Admin, N. E. (2019, February 21). </a:t>
            </a:r>
            <a:r>
              <a:rPr i="1" lang="en" sz="600">
                <a:solidFill>
                  <a:schemeClr val="dk1"/>
                </a:solidFill>
              </a:rPr>
              <a:t>Glaucoma Treatment - Technology, Risks and Benefits</a:t>
            </a:r>
            <a:r>
              <a:rPr lang="en" sz="600">
                <a:solidFill>
                  <a:schemeClr val="dk1"/>
                </a:solidFill>
              </a:rPr>
              <a:t>. NQ Eye Specialists. https://nqeyespecialists.com.au/glaucoma-treatment/</a:t>
            </a:r>
            <a:endParaRPr sz="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solidFill>
                  <a:schemeClr val="dk1"/>
                </a:solidFill>
              </a:rPr>
              <a:t>Glaucoma Vision Simulator</a:t>
            </a:r>
            <a:r>
              <a:rPr lang="en" sz="600">
                <a:solidFill>
                  <a:schemeClr val="dk1"/>
                </a:solidFill>
              </a:rPr>
              <a:t>. (2019, January 18). American Academy of Ophthalmology. https://www.aao.org/eye-health/drugs/glaucoma-vision-simulator</a:t>
            </a:r>
            <a:endParaRPr sz="600">
              <a:solidFill>
                <a:schemeClr val="dk1"/>
              </a:solidFill>
            </a:endParaRPr>
          </a:p>
          <a:p>
            <a:pPr indent="-457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00">
              <a:solidFill>
                <a:schemeClr val="dk1"/>
              </a:solidFill>
            </a:endParaRPr>
          </a:p>
        </p:txBody>
      </p:sp>
      <p:sp>
        <p:nvSpPr>
          <p:cNvPr id="298" name="Google Shape;298;p32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Huang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/>
          <p:nvPr>
            <p:ph idx="1" type="body"/>
          </p:nvPr>
        </p:nvSpPr>
        <p:spPr>
          <a:xfrm>
            <a:off x="536408" y="1180373"/>
            <a:ext cx="8140500" cy="3394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" sz="1400"/>
              <a:t>Negative impacts on quality of life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Psychologically burdening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Increase in anxiety, depression, fear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Difficulty performing daily activities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</a:t>
            </a:r>
            <a:r>
              <a:rPr lang="en" sz="1400"/>
              <a:t>.g., reading, driving, walking, and navigating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Treatment leads to change in routine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e.g., eye drops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Inconvenient s</a:t>
            </a:r>
            <a:r>
              <a:rPr lang="en" sz="1400"/>
              <a:t>ide effects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Financial costs</a:t>
            </a:r>
            <a:endParaRPr sz="1400"/>
          </a:p>
        </p:txBody>
      </p:sp>
      <p:sp>
        <p:nvSpPr>
          <p:cNvPr id="304" name="Google Shape;304;p33"/>
          <p:cNvSpPr txBox="1"/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Glaucoma</a:t>
            </a:r>
            <a:endParaRPr sz="3000"/>
          </a:p>
        </p:txBody>
      </p:sp>
      <p:sp>
        <p:nvSpPr>
          <p:cNvPr id="305" name="Google Shape;305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7093225" y="4703475"/>
            <a:ext cx="16656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John Huang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