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004000" cx="2103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080">
          <p15:clr>
            <a:srgbClr val="000000"/>
          </p15:clr>
        </p15:guide>
        <p15:guide id="2" pos="662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080" orient="horz"/>
        <p:guide pos="6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1875" y="685800"/>
            <a:ext cx="22542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6f2229a176_0_8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imes New Roman"/>
              <a:buNone/>
            </a:pPr>
            <a:fld id="{00000000-1234-1234-1234-123412341234}" type="slidenum">
              <a:rPr b="0" i="0" lang="en-US" sz="23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86" name="Google Shape;86;g26f2229a176_0_81:notes"/>
          <p:cNvSpPr/>
          <p:nvPr>
            <p:ph idx="2" type="sldImg"/>
          </p:nvPr>
        </p:nvSpPr>
        <p:spPr>
          <a:xfrm>
            <a:off x="2301875" y="685800"/>
            <a:ext cx="225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g26f2229a176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Draft3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1577975" y="9245600"/>
            <a:ext cx="8861425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2" type="body"/>
          </p:nvPr>
        </p:nvSpPr>
        <p:spPr>
          <a:xfrm>
            <a:off x="10591800" y="9245600"/>
            <a:ext cx="8861425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1577975" y="9245600"/>
            <a:ext cx="17875250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1577975" y="9942513"/>
            <a:ext cx="17875250" cy="6859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3154363" y="18135600"/>
            <a:ext cx="14722475" cy="81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ctr"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10600"/>
              <a:buFont typeface="Times New Roman"/>
              <a:buNone/>
              <a:defRPr/>
            </a:lvl1pPr>
            <a:lvl2pPr lvl="1" algn="ctr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None/>
              <a:defRPr/>
            </a:lvl2pPr>
            <a:lvl3pPr lvl="2" algn="ctr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Times New Roman"/>
              <a:buNone/>
              <a:defRPr/>
            </a:lvl3pPr>
            <a:lvl4pPr lvl="3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4pPr>
            <a:lvl5pPr lvl="4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5pPr>
            <a:lvl6pPr lvl="5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6pPr>
            <a:lvl7pPr lvl="6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7pPr>
            <a:lvl8pPr lvl="7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8pPr>
            <a:lvl9pPr lvl="8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 rot="5400000">
            <a:off x="4417219" y="13411994"/>
            <a:ext cx="25603200" cy="446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 rot="5400000">
            <a:off x="-4596606" y="9019381"/>
            <a:ext cx="25603200" cy="13254038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 rot="5400000">
            <a:off x="914400" y="9909175"/>
            <a:ext cx="19202400" cy="178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122738" y="22402800"/>
            <a:ext cx="12619037" cy="2644775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/>
          <p:nvPr>
            <p:ph idx="2" type="pic"/>
          </p:nvPr>
        </p:nvSpPr>
        <p:spPr>
          <a:xfrm>
            <a:off x="4122738" y="2859088"/>
            <a:ext cx="12619037" cy="192024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4122738" y="25047575"/>
            <a:ext cx="12619037" cy="37560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050925" y="1274763"/>
            <a:ext cx="6919913" cy="542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8223250" y="1274763"/>
            <a:ext cx="11757025" cy="273145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050925" y="6697663"/>
            <a:ext cx="6919913" cy="218916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1050925" y="1281113"/>
            <a:ext cx="189293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1050925" y="7164388"/>
            <a:ext cx="9293225" cy="298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1050925" y="10148888"/>
            <a:ext cx="9293225" cy="18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1" name="Google Shape;61;p9"/>
          <p:cNvSpPr txBox="1"/>
          <p:nvPr>
            <p:ph idx="3" type="body"/>
          </p:nvPr>
        </p:nvSpPr>
        <p:spPr>
          <a:xfrm>
            <a:off x="10683875" y="7164388"/>
            <a:ext cx="9296400" cy="298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10683875" y="10148888"/>
            <a:ext cx="9296400" cy="18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662113" y="20566063"/>
            <a:ext cx="17875250" cy="635635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662113" y="13565188"/>
            <a:ext cx="17875250" cy="7000875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577975" y="9245600"/>
            <a:ext cx="17875250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901700" lvl="0" marL="457200" marR="0" rtl="0" algn="l"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10600"/>
              <a:buFont typeface="Times New Roman"/>
              <a:buChar char="•"/>
              <a:defRPr b="0" i="0" sz="10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819150" lvl="1" marL="914400" marR="0" rtl="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Char char="–"/>
              <a:defRPr b="0" i="0" sz="9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30250" lvl="2" marL="1371600" marR="0" rtl="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Times New Roman"/>
              <a:buChar char="•"/>
              <a:defRPr b="0" i="0" sz="7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654050" lvl="3" marL="18288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–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654050" lvl="4" marL="22860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654050" lvl="5" marL="27432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654050" lvl="6" marL="32004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654050" lvl="7" marL="36576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654050" lvl="8" marL="41148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0" Type="http://schemas.openxmlformats.org/officeDocument/2006/relationships/image" Target="../media/image5.png"/><Relationship Id="rId9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74EA7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0" y="-54750"/>
            <a:ext cx="21031200" cy="5257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>
            <p:ph type="title"/>
          </p:nvPr>
        </p:nvSpPr>
        <p:spPr>
          <a:xfrm>
            <a:off x="2628900" y="76200"/>
            <a:ext cx="157005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BEHAVIORAL COGNITION PROJECT</a:t>
            </a:r>
            <a:br>
              <a:rPr b="0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1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Team Members: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Arturo Rodriguez, Daniel Ontiveros, David Santini,</a:t>
            </a:r>
            <a:endParaRPr sz="30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Deep Bhakta, Erick Herrera, Iris Ha, Izeth Torres,</a:t>
            </a:r>
            <a:endParaRPr sz="30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Jorge Pena, Shant Hovagimian, Yizhang Cao</a:t>
            </a:r>
            <a:b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Faculty Advisor: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Dr. John Tran</a:t>
            </a:r>
            <a:b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Behavioral Cognition Liaison: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Dr. John Tran</a:t>
            </a:r>
            <a:b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Department of Computer Science</a:t>
            </a:r>
            <a:endParaRPr sz="30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College of Engineering, Computer Science, and Technology</a:t>
            </a:r>
            <a:b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California State University, Los Angeles</a:t>
            </a:r>
            <a:endParaRPr b="1" sz="30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7678400" y="2012950"/>
            <a:ext cx="3048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t/>
            </a:r>
            <a:endParaRPr/>
          </a:p>
        </p:txBody>
      </p:sp>
      <p:pic>
        <p:nvPicPr>
          <p:cNvPr descr="CalStateLAlogo_badge_white.png"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371600"/>
            <a:ext cx="2536825" cy="3155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3"/>
          <p:cNvGrpSpPr/>
          <p:nvPr/>
        </p:nvGrpSpPr>
        <p:grpSpPr>
          <a:xfrm>
            <a:off x="223049" y="5423479"/>
            <a:ext cx="8796363" cy="3763455"/>
            <a:chOff x="609601" y="6148258"/>
            <a:chExt cx="6927361" cy="3776294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609601" y="6148258"/>
              <a:ext cx="6927361" cy="3776294"/>
              <a:chOff x="13042894" y="13452493"/>
              <a:chExt cx="3619500" cy="2428798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13042894" y="13452493"/>
                <a:ext cx="3619500" cy="604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9B99CB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13042894" y="14057291"/>
                <a:ext cx="3619500" cy="1824000"/>
              </a:xfrm>
              <a:prstGeom prst="round2SameRect">
                <a:avLst>
                  <a:gd fmla="val 0" name="adj1"/>
                  <a:gd fmla="val 14721" name="adj2"/>
                </a:avLst>
              </a:prstGeom>
              <a:solidFill>
                <a:srgbClr val="EAE9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Our team sought to meticulously design and develop a production-ready system with surrounding frameworks, ensuring seamless integration into any existing infrastructure. The architecture had to be designed to be self contained and easy to deploy. Thus, offering users a plug-and-play experience that expedites the development of GPT models across a diverse range of platforms.</a:t>
                </a:r>
                <a:endParaRPr sz="23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7" name="Google Shape;97;p13"/>
            <p:cNvSpPr txBox="1"/>
            <p:nvPr/>
          </p:nvSpPr>
          <p:spPr>
            <a:xfrm>
              <a:off x="2790851" y="6228954"/>
              <a:ext cx="2605500" cy="94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Objective</a:t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204474" y="9349379"/>
            <a:ext cx="8796364" cy="3100290"/>
            <a:chOff x="609600" y="12262876"/>
            <a:chExt cx="6927362" cy="3988537"/>
          </a:xfrm>
        </p:grpSpPr>
        <p:grpSp>
          <p:nvGrpSpPr>
            <p:cNvPr id="99" name="Google Shape;99;p13"/>
            <p:cNvGrpSpPr/>
            <p:nvPr/>
          </p:nvGrpSpPr>
          <p:grpSpPr>
            <a:xfrm>
              <a:off x="609600" y="12287262"/>
              <a:ext cx="6927362" cy="3964151"/>
              <a:chOff x="13042894" y="13452496"/>
              <a:chExt cx="3619500" cy="2549621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13042894" y="13452496"/>
                <a:ext cx="3619500" cy="7410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E7E3C9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13042894" y="14148717"/>
                <a:ext cx="3619500" cy="1853400"/>
              </a:xfrm>
              <a:prstGeom prst="round2SameRect">
                <a:avLst>
                  <a:gd fmla="val 0" name="adj1"/>
                  <a:gd fmla="val 12156" name="adj2"/>
                </a:avLst>
              </a:prstGeom>
              <a:solidFill>
                <a:srgbClr val="EDEDE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Developing a conversational GPT model framework is time-intensive and complex, challenging for individuals and small businesses seeking to integrate GPT features. Our solution is a streamlined framework that simplifies this process, enabling quick and easy deployment of the toolkit.</a:t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02" name="Google Shape;102;p13"/>
            <p:cNvSpPr txBox="1"/>
            <p:nvPr/>
          </p:nvSpPr>
          <p:spPr>
            <a:xfrm>
              <a:off x="2402823" y="12262876"/>
              <a:ext cx="41340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Background</a:t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223025" y="15949945"/>
            <a:ext cx="9618652" cy="2841291"/>
            <a:chOff x="609592" y="12287262"/>
            <a:chExt cx="6927369" cy="2841291"/>
          </a:xfrm>
        </p:grpSpPr>
        <p:grpSp>
          <p:nvGrpSpPr>
            <p:cNvPr id="104" name="Google Shape;104;p13"/>
            <p:cNvGrpSpPr/>
            <p:nvPr/>
          </p:nvGrpSpPr>
          <p:grpSpPr>
            <a:xfrm>
              <a:off x="609592" y="12287262"/>
              <a:ext cx="6927369" cy="2841291"/>
              <a:chOff x="13042890" y="13452496"/>
              <a:chExt cx="3619504" cy="1827432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13042894" y="13452496"/>
                <a:ext cx="3619500" cy="741000"/>
              </a:xfrm>
              <a:prstGeom prst="round2SameRect">
                <a:avLst>
                  <a:gd fmla="val 34036" name="adj1"/>
                  <a:gd fmla="val 0" name="adj2"/>
                </a:avLst>
              </a:prstGeom>
              <a:solidFill>
                <a:srgbClr val="E7E3C9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13042890" y="14042728"/>
                <a:ext cx="3619500" cy="1237200"/>
              </a:xfrm>
              <a:prstGeom prst="round2SameRect">
                <a:avLst>
                  <a:gd fmla="val 0" name="adj1"/>
                  <a:gd fmla="val 11854" name="adj2"/>
                </a:avLst>
              </a:prstGeom>
              <a:solidFill>
                <a:srgbClr val="EDEDE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Local Execution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Run the LP toolkit on their local computer.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Setup Process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Downloading toolkit files and initializing Docker.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Instructions Provided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Detailed guidance for setup.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Docker Utilization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Packages software into containers.</a:t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07" name="Google Shape;107;p13"/>
            <p:cNvSpPr txBox="1"/>
            <p:nvPr/>
          </p:nvSpPr>
          <p:spPr>
            <a:xfrm>
              <a:off x="2127703" y="12385642"/>
              <a:ext cx="40545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Implementation</a:t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10108824" y="12514975"/>
            <a:ext cx="10648741" cy="3380486"/>
            <a:chOff x="609600" y="6132662"/>
            <a:chExt cx="6927362" cy="4653753"/>
          </a:xfrm>
        </p:grpSpPr>
        <p:grpSp>
          <p:nvGrpSpPr>
            <p:cNvPr id="109" name="Google Shape;109;p13"/>
            <p:cNvGrpSpPr/>
            <p:nvPr/>
          </p:nvGrpSpPr>
          <p:grpSpPr>
            <a:xfrm>
              <a:off x="609600" y="6148262"/>
              <a:ext cx="6927362" cy="4638153"/>
              <a:chOff x="13042894" y="13452496"/>
              <a:chExt cx="3619500" cy="2983119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13042894" y="13452496"/>
                <a:ext cx="3619500" cy="7410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9B99CB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13042894" y="14148715"/>
                <a:ext cx="3619500" cy="2286900"/>
              </a:xfrm>
              <a:prstGeom prst="round2SameRect">
                <a:avLst>
                  <a:gd fmla="val 0" name="adj1"/>
                  <a:gd fmla="val 10470" name="adj2"/>
                </a:avLst>
              </a:prstGeom>
              <a:solidFill>
                <a:srgbClr val="EAE9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Database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MongoDB for document operations.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Integration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Incorporates LangChain for analytics and modeling.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Backend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JSON-powered for data management.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Communication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Proxy interface between frontend and GUI.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Testing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Ensures local execution and prompt validation for seamless component interaction.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  <p:sp>
          <p:nvSpPr>
            <p:cNvPr id="112" name="Google Shape;112;p13"/>
            <p:cNvSpPr txBox="1"/>
            <p:nvPr/>
          </p:nvSpPr>
          <p:spPr>
            <a:xfrm>
              <a:off x="2705066" y="6132662"/>
              <a:ext cx="2967900" cy="115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60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Methodology</a:t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223024" y="28998326"/>
            <a:ext cx="9618642" cy="2640611"/>
            <a:chOff x="609600" y="6323642"/>
            <a:chExt cx="6927362" cy="2307823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609600" y="6323642"/>
              <a:ext cx="6927362" cy="2307823"/>
              <a:chOff x="13042894" y="13565295"/>
              <a:chExt cx="3619500" cy="1484322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13042894" y="13565295"/>
                <a:ext cx="3619500" cy="583500"/>
              </a:xfrm>
              <a:prstGeom prst="round2SameRect">
                <a:avLst>
                  <a:gd fmla="val 22015" name="adj1"/>
                  <a:gd fmla="val 0" name="adj2"/>
                </a:avLst>
              </a:prstGeom>
              <a:solidFill>
                <a:srgbClr val="9B99CB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13042894" y="14148717"/>
                <a:ext cx="3619500" cy="900900"/>
              </a:xfrm>
              <a:prstGeom prst="round2SameRect">
                <a:avLst>
                  <a:gd fmla="val 0" name="adj1"/>
                  <a:gd fmla="val 19272" name="adj2"/>
                </a:avLst>
              </a:prstGeom>
              <a:solidFill>
                <a:srgbClr val="EAE9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Hugging Face, Langchain, FastAPI, ExpressJs, React, MongoDB, OpenAI, Docker</a:t>
                </a:r>
                <a:endParaRPr sz="17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  <p:sp>
          <p:nvSpPr>
            <p:cNvPr id="117" name="Google Shape;117;p13"/>
            <p:cNvSpPr txBox="1"/>
            <p:nvPr/>
          </p:nvSpPr>
          <p:spPr>
            <a:xfrm>
              <a:off x="2416227" y="6557061"/>
              <a:ext cx="3169200" cy="108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7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Technologies</a:t>
              </a:r>
              <a:endParaRPr sz="59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222954" y="12683082"/>
            <a:ext cx="9618787" cy="3033477"/>
            <a:chOff x="7620000" y="14164600"/>
            <a:chExt cx="13106400" cy="3410700"/>
          </a:xfrm>
        </p:grpSpPr>
        <p:sp>
          <p:nvSpPr>
            <p:cNvPr id="119" name="Google Shape;119;p13"/>
            <p:cNvSpPr/>
            <p:nvPr/>
          </p:nvSpPr>
          <p:spPr>
            <a:xfrm>
              <a:off x="7620000" y="14164600"/>
              <a:ext cx="13106400" cy="3410700"/>
            </a:xfrm>
            <a:prstGeom prst="roundRect">
              <a:avLst>
                <a:gd fmla="val 11961" name="adj"/>
              </a:avLst>
            </a:prstGeom>
            <a:solidFill>
              <a:srgbClr val="EAE9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20" name="Google Shape;12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805849" y="14353150"/>
              <a:ext cx="12734700" cy="3033600"/>
            </a:xfrm>
            <a:prstGeom prst="roundRect">
              <a:avLst>
                <a:gd fmla="val 11462" name="adj"/>
              </a:avLst>
            </a:prstGeom>
            <a:noFill/>
            <a:ln>
              <a:noFill/>
            </a:ln>
          </p:spPr>
        </p:pic>
      </p:grpSp>
      <p:grpSp>
        <p:nvGrpSpPr>
          <p:cNvPr id="121" name="Google Shape;121;p13"/>
          <p:cNvGrpSpPr/>
          <p:nvPr/>
        </p:nvGrpSpPr>
        <p:grpSpPr>
          <a:xfrm>
            <a:off x="9243167" y="5402367"/>
            <a:ext cx="5629744" cy="6924826"/>
            <a:chOff x="7956775" y="5324725"/>
            <a:chExt cx="6390900" cy="7343400"/>
          </a:xfrm>
        </p:grpSpPr>
        <p:sp>
          <p:nvSpPr>
            <p:cNvPr id="122" name="Google Shape;122;p13"/>
            <p:cNvSpPr/>
            <p:nvPr/>
          </p:nvSpPr>
          <p:spPr>
            <a:xfrm>
              <a:off x="7956775" y="5324725"/>
              <a:ext cx="6390900" cy="7343400"/>
            </a:xfrm>
            <a:prstGeom prst="roundRect">
              <a:avLst>
                <a:gd fmla="val 8173" name="adj"/>
              </a:avLst>
            </a:prstGeom>
            <a:solidFill>
              <a:srgbClr val="9B99CB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23" name="Google Shape;12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142913" y="5517372"/>
              <a:ext cx="6018600" cy="6954000"/>
            </a:xfrm>
            <a:prstGeom prst="roundRect">
              <a:avLst>
                <a:gd fmla="val 4995" name="adj"/>
              </a:avLst>
            </a:prstGeom>
            <a:noFill/>
            <a:ln>
              <a:noFill/>
            </a:ln>
          </p:spPr>
        </p:pic>
      </p:grpSp>
      <p:grpSp>
        <p:nvGrpSpPr>
          <p:cNvPr id="124" name="Google Shape;124;p13"/>
          <p:cNvGrpSpPr/>
          <p:nvPr/>
        </p:nvGrpSpPr>
        <p:grpSpPr>
          <a:xfrm>
            <a:off x="15096691" y="5402928"/>
            <a:ext cx="5629744" cy="6924826"/>
            <a:chOff x="9064125" y="17482975"/>
            <a:chExt cx="6390900" cy="7343400"/>
          </a:xfrm>
        </p:grpSpPr>
        <p:sp>
          <p:nvSpPr>
            <p:cNvPr id="125" name="Google Shape;125;p13"/>
            <p:cNvSpPr/>
            <p:nvPr/>
          </p:nvSpPr>
          <p:spPr>
            <a:xfrm>
              <a:off x="9064125" y="17482975"/>
              <a:ext cx="6390900" cy="7343400"/>
            </a:xfrm>
            <a:prstGeom prst="roundRect">
              <a:avLst>
                <a:gd fmla="val 8173" name="adj"/>
              </a:avLst>
            </a:prstGeom>
            <a:solidFill>
              <a:srgbClr val="E7E3C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26" name="Google Shape;12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9232425" y="17639725"/>
              <a:ext cx="6054300" cy="7029900"/>
            </a:xfrm>
            <a:prstGeom prst="roundRect">
              <a:avLst>
                <a:gd fmla="val 7923" name="adj"/>
              </a:avLst>
            </a:prstGeom>
            <a:noFill/>
            <a:ln>
              <a:noFill/>
            </a:ln>
          </p:spPr>
        </p:pic>
      </p:grpSp>
      <p:grpSp>
        <p:nvGrpSpPr>
          <p:cNvPr id="127" name="Google Shape;127;p13"/>
          <p:cNvGrpSpPr/>
          <p:nvPr/>
        </p:nvGrpSpPr>
        <p:grpSpPr>
          <a:xfrm>
            <a:off x="223014" y="19024637"/>
            <a:ext cx="9618670" cy="2757119"/>
            <a:chOff x="609595" y="6118018"/>
            <a:chExt cx="6927382" cy="2736051"/>
          </a:xfrm>
        </p:grpSpPr>
        <p:grpSp>
          <p:nvGrpSpPr>
            <p:cNvPr id="128" name="Google Shape;128;p13"/>
            <p:cNvGrpSpPr/>
            <p:nvPr/>
          </p:nvGrpSpPr>
          <p:grpSpPr>
            <a:xfrm>
              <a:off x="609595" y="6148269"/>
              <a:ext cx="6927373" cy="2705800"/>
              <a:chOff x="13042891" y="13452501"/>
              <a:chExt cx="3619506" cy="1740288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13042897" y="13452501"/>
                <a:ext cx="3619500" cy="575400"/>
              </a:xfrm>
              <a:prstGeom prst="round2SameRect">
                <a:avLst>
                  <a:gd fmla="val 29125" name="adj1"/>
                  <a:gd fmla="val 0" name="adj2"/>
                </a:avLst>
              </a:prstGeom>
              <a:solidFill>
                <a:srgbClr val="E7E3C9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13042891" y="13964889"/>
                <a:ext cx="3619500" cy="1227900"/>
              </a:xfrm>
              <a:prstGeom prst="round2SameRect">
                <a:avLst>
                  <a:gd fmla="val 0" name="adj1"/>
                  <a:gd fmla="val 12480" name="adj2"/>
                </a:avLst>
              </a:prstGeom>
              <a:solidFill>
                <a:srgbClr val="EDEDE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Our toolkit offers a production system with a deployment time of under 5 minutes, supporting user customization such as model uploads and conversation switching. The GUI is flexible, allowing adjustments to temperature and roles making you go from zero to hero.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  <p:sp>
          <p:nvSpPr>
            <p:cNvPr id="131" name="Google Shape;131;p13"/>
            <p:cNvSpPr txBox="1"/>
            <p:nvPr/>
          </p:nvSpPr>
          <p:spPr>
            <a:xfrm>
              <a:off x="2870477" y="6118018"/>
              <a:ext cx="46665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9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Solution</a:t>
              </a:r>
              <a:endParaRPr sz="59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10108824" y="28482855"/>
            <a:ext cx="10648740" cy="3156081"/>
            <a:chOff x="609598" y="12331351"/>
            <a:chExt cx="6927361" cy="3206748"/>
          </a:xfrm>
        </p:grpSpPr>
        <p:grpSp>
          <p:nvGrpSpPr>
            <p:cNvPr id="133" name="Google Shape;133;p13"/>
            <p:cNvGrpSpPr/>
            <p:nvPr/>
          </p:nvGrpSpPr>
          <p:grpSpPr>
            <a:xfrm>
              <a:off x="609598" y="12331351"/>
              <a:ext cx="6927361" cy="3206748"/>
              <a:chOff x="13042893" y="13480852"/>
              <a:chExt cx="3619500" cy="2062483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13042893" y="13480852"/>
                <a:ext cx="3619500" cy="680700"/>
              </a:xfrm>
              <a:prstGeom prst="round2SameRect">
                <a:avLst>
                  <a:gd fmla="val 34036" name="adj1"/>
                  <a:gd fmla="val 0" name="adj2"/>
                </a:avLst>
              </a:prstGeom>
              <a:solidFill>
                <a:srgbClr val="E7E3C9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13042893" y="14042735"/>
                <a:ext cx="3619500" cy="1500600"/>
              </a:xfrm>
              <a:prstGeom prst="round2SameRect">
                <a:avLst>
                  <a:gd fmla="val 0" name="adj1"/>
                  <a:gd fmla="val 11854" name="adj2"/>
                </a:avLst>
              </a:prstGeom>
              <a:solidFill>
                <a:srgbClr val="EDEDE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</a:rPr>
                  <a:t>Simplified Integration</a:t>
                </a:r>
                <a:r>
                  <a:rPr lang="en-US" sz="2300">
                    <a:solidFill>
                      <a:schemeClr val="dk1"/>
                    </a:solidFill>
                  </a:rPr>
                  <a:t>: Eases the integration process for GPT models.</a:t>
                </a:r>
                <a:endParaRPr sz="2300">
                  <a:solidFill>
                    <a:schemeClr val="dk1"/>
                  </a:solidFill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</a:rPr>
                  <a:t>Reduced Requirements</a:t>
                </a:r>
                <a:r>
                  <a:rPr lang="en-US" sz="2300">
                    <a:solidFill>
                      <a:schemeClr val="dk1"/>
                    </a:solidFill>
                  </a:rPr>
                  <a:t>: Lowers the time and expertise needed for deployment.</a:t>
                </a:r>
                <a:endParaRPr sz="2300">
                  <a:solidFill>
                    <a:schemeClr val="dk1"/>
                  </a:solidFill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300">
                    <a:solidFill>
                      <a:schemeClr val="dk1"/>
                    </a:solidFill>
                  </a:rPr>
                  <a:t>Broad Accessibility</a:t>
                </a:r>
                <a:r>
                  <a:rPr lang="en-US" sz="2300">
                    <a:solidFill>
                      <a:schemeClr val="dk1"/>
                    </a:solidFill>
                  </a:rPr>
                  <a:t>: Makes conversational AI accessible to developers, researchers, and businesses.</a:t>
                </a:r>
                <a:endParaRPr sz="2300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136" name="Google Shape;136;p13"/>
            <p:cNvSpPr txBox="1"/>
            <p:nvPr/>
          </p:nvSpPr>
          <p:spPr>
            <a:xfrm>
              <a:off x="2841026" y="12375036"/>
              <a:ext cx="24825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Conclusion</a:t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10077801" y="25664825"/>
            <a:ext cx="10648761" cy="2539881"/>
            <a:chOff x="609592" y="6148269"/>
            <a:chExt cx="6927375" cy="2326111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609592" y="6148269"/>
              <a:ext cx="6927375" cy="2326111"/>
              <a:chOff x="13042890" y="13452501"/>
              <a:chExt cx="3619507" cy="1496084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13042897" y="13452501"/>
                <a:ext cx="3619500" cy="575400"/>
              </a:xfrm>
              <a:prstGeom prst="round2SameRect">
                <a:avLst>
                  <a:gd fmla="val 25262" name="adj1"/>
                  <a:gd fmla="val 0" name="adj2"/>
                </a:avLst>
              </a:prstGeom>
              <a:solidFill>
                <a:srgbClr val="9B99CB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3042890" y="13964885"/>
                <a:ext cx="3619500" cy="983700"/>
              </a:xfrm>
              <a:prstGeom prst="round2SameRect">
                <a:avLst>
                  <a:gd fmla="val 0" name="adj1"/>
                  <a:gd fmla="val 12480" name="adj2"/>
                </a:avLst>
              </a:prstGeom>
              <a:solidFill>
                <a:srgbClr val="EAE9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300">
                    <a:solidFill>
                      <a:schemeClr val="dk1"/>
                    </a:solidFill>
                  </a:rPr>
                  <a:t>Looking ahead, our team is focused on enhancing our toolkit by adding new AI models to expand functionality and improve user experience. Future updates will include real-time feedback and adaptive learning features to optimize and personalize model performance using a vectorizer schema.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  <p:sp>
          <p:nvSpPr>
            <p:cNvPr id="141" name="Google Shape;141;p13"/>
            <p:cNvSpPr txBox="1"/>
            <p:nvPr/>
          </p:nvSpPr>
          <p:spPr>
            <a:xfrm>
              <a:off x="2844303" y="6192346"/>
              <a:ext cx="46665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9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Future Work</a:t>
              </a:r>
              <a:endParaRPr sz="59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10108824" y="16082668"/>
            <a:ext cx="10648740" cy="2841167"/>
            <a:chOff x="609601" y="12287257"/>
            <a:chExt cx="6927361" cy="3605542"/>
          </a:xfrm>
        </p:grpSpPr>
        <p:grpSp>
          <p:nvGrpSpPr>
            <p:cNvPr id="143" name="Google Shape;143;p13"/>
            <p:cNvGrpSpPr/>
            <p:nvPr/>
          </p:nvGrpSpPr>
          <p:grpSpPr>
            <a:xfrm>
              <a:off x="609601" y="12287257"/>
              <a:ext cx="6927361" cy="3605542"/>
              <a:chOff x="13042895" y="13452492"/>
              <a:chExt cx="3619500" cy="2318975"/>
            </a:xfrm>
          </p:grpSpPr>
          <p:sp>
            <p:nvSpPr>
              <p:cNvPr id="144" name="Google Shape;144;p13"/>
              <p:cNvSpPr/>
              <p:nvPr/>
            </p:nvSpPr>
            <p:spPr>
              <a:xfrm>
                <a:off x="13042895" y="13452492"/>
                <a:ext cx="3619500" cy="665400"/>
              </a:xfrm>
              <a:prstGeom prst="round2SameRect">
                <a:avLst>
                  <a:gd fmla="val 41155" name="adj1"/>
                  <a:gd fmla="val 0" name="adj2"/>
                </a:avLst>
              </a:prstGeom>
              <a:solidFill>
                <a:srgbClr val="9B99CB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13042895" y="14117867"/>
                <a:ext cx="3619500" cy="1653600"/>
              </a:xfrm>
              <a:prstGeom prst="round2SameRect">
                <a:avLst>
                  <a:gd fmla="val 0" name="adj1"/>
                  <a:gd fmla="val 9959" name="adj2"/>
                </a:avLst>
              </a:prstGeom>
              <a:solidFill>
                <a:srgbClr val="EAE9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Jest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Handles unit testing, catching early bugs.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Playwright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Conducts end-to-end testing across browsers and devices.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Ease of Use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Simple syntax for Jest and high-level API for Playwright.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Comprehensive Coverage</a:t>
                </a:r>
                <a:r>
                  <a:rPr lang="en-US" sz="2300">
                    <a:solidFill>
                      <a:schemeClr val="dk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: Ensures thorough testing and maintenance.</a:t>
                </a:r>
                <a:endParaRPr sz="23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  <p:sp>
          <p:nvSpPr>
            <p:cNvPr id="146" name="Google Shape;146;p13"/>
            <p:cNvSpPr txBox="1"/>
            <p:nvPr/>
          </p:nvSpPr>
          <p:spPr>
            <a:xfrm>
              <a:off x="3228171" y="12287664"/>
              <a:ext cx="2400300" cy="103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Testing</a:t>
              </a:r>
              <a:endParaRPr sz="6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222813" y="22015020"/>
            <a:ext cx="9619036" cy="6742947"/>
            <a:chOff x="9234275" y="15199225"/>
            <a:chExt cx="11507400" cy="7578900"/>
          </a:xfrm>
        </p:grpSpPr>
        <p:sp>
          <p:nvSpPr>
            <p:cNvPr id="148" name="Google Shape;148;p13"/>
            <p:cNvSpPr/>
            <p:nvPr/>
          </p:nvSpPr>
          <p:spPr>
            <a:xfrm>
              <a:off x="9234275" y="15199225"/>
              <a:ext cx="11507400" cy="7578900"/>
            </a:xfrm>
            <a:prstGeom prst="roundRect">
              <a:avLst>
                <a:gd fmla="val 6278" name="adj"/>
              </a:avLst>
            </a:prstGeom>
            <a:solidFill>
              <a:srgbClr val="E7E3C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49" name="Google Shape;14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9490425" y="15426675"/>
              <a:ext cx="11010600" cy="7101900"/>
            </a:xfrm>
            <a:prstGeom prst="roundRect">
              <a:avLst>
                <a:gd fmla="val 4866" name="adj"/>
              </a:avLst>
            </a:prstGeom>
            <a:noFill/>
            <a:ln>
              <a:noFill/>
            </a:ln>
          </p:spPr>
        </p:pic>
      </p:grpSp>
      <p:grpSp>
        <p:nvGrpSpPr>
          <p:cNvPr id="150" name="Google Shape;150;p13"/>
          <p:cNvGrpSpPr/>
          <p:nvPr/>
        </p:nvGrpSpPr>
        <p:grpSpPr>
          <a:xfrm>
            <a:off x="16164076" y="1693174"/>
            <a:ext cx="4562331" cy="2512825"/>
            <a:chOff x="7143902" y="10882094"/>
            <a:chExt cx="6527873" cy="3369302"/>
          </a:xfrm>
        </p:grpSpPr>
        <p:grpSp>
          <p:nvGrpSpPr>
            <p:cNvPr id="151" name="Google Shape;151;p13"/>
            <p:cNvGrpSpPr/>
            <p:nvPr/>
          </p:nvGrpSpPr>
          <p:grpSpPr>
            <a:xfrm>
              <a:off x="7143902" y="10882094"/>
              <a:ext cx="3371698" cy="3369302"/>
              <a:chOff x="12424525" y="17839100"/>
              <a:chExt cx="5904900" cy="5856600"/>
            </a:xfrm>
          </p:grpSpPr>
          <p:sp>
            <p:nvSpPr>
              <p:cNvPr id="152" name="Google Shape;152;p13"/>
              <p:cNvSpPr/>
              <p:nvPr/>
            </p:nvSpPr>
            <p:spPr>
              <a:xfrm>
                <a:off x="12424525" y="17839100"/>
                <a:ext cx="5904900" cy="5856600"/>
              </a:xfrm>
              <a:prstGeom prst="ellipse">
                <a:avLst/>
              </a:prstGeom>
              <a:solidFill>
                <a:schemeClr val="accent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3" name="Google Shape;153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13087400" y="18656175"/>
                <a:ext cx="4713900" cy="4222500"/>
              </a:xfrm>
              <a:prstGeom prst="roundRect">
                <a:avLst>
                  <a:gd fmla="val 16667" name="adj"/>
                </a:avLst>
              </a:prstGeom>
              <a:solidFill>
                <a:schemeClr val="accent3"/>
              </a:solidFill>
              <a:ln>
                <a:noFill/>
              </a:ln>
            </p:spPr>
          </p:pic>
        </p:grpSp>
        <p:pic>
          <p:nvPicPr>
            <p:cNvPr id="154" name="Google Shape;154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10814275" y="11137996"/>
              <a:ext cx="2857500" cy="2857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5" name="Google Shape;155;p13"/>
          <p:cNvGrpSpPr/>
          <p:nvPr/>
        </p:nvGrpSpPr>
        <p:grpSpPr>
          <a:xfrm>
            <a:off x="10108800" y="19189763"/>
            <a:ext cx="10648800" cy="6209100"/>
            <a:chOff x="10077775" y="16082675"/>
            <a:chExt cx="10648800" cy="6209100"/>
          </a:xfrm>
        </p:grpSpPr>
        <p:sp>
          <p:nvSpPr>
            <p:cNvPr id="156" name="Google Shape;156;p13"/>
            <p:cNvSpPr/>
            <p:nvPr/>
          </p:nvSpPr>
          <p:spPr>
            <a:xfrm>
              <a:off x="10077775" y="16082675"/>
              <a:ext cx="10648800" cy="6209100"/>
            </a:xfrm>
            <a:prstGeom prst="roundRect">
              <a:avLst>
                <a:gd fmla="val 6278" name="adj"/>
              </a:avLst>
            </a:prstGeom>
            <a:solidFill>
              <a:srgbClr val="9B99CB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57" name="Google Shape;157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261225" y="16251950"/>
              <a:ext cx="10292700" cy="5839200"/>
            </a:xfrm>
            <a:prstGeom prst="roundRect">
              <a:avLst>
                <a:gd fmla="val 5850" name="adj"/>
              </a:avLst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