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32004000" cx="21031200"/>
  <p:notesSz cx="6858000" cy="9144000"/>
  <p:embeddedFontLst>
    <p:embeddedFont>
      <p:font typeface="Lato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0080">
          <p15:clr>
            <a:srgbClr val="000000"/>
          </p15:clr>
        </p15:guide>
        <p15:guide id="2" pos="6624">
          <p15:clr>
            <a:srgbClr val="000000"/>
          </p15:clr>
        </p15:guide>
      </p15:sldGuideLst>
    </p:ext>
    <p:ext uri="GoogleSlidesCustomDataVersion2">
      <go:slidesCustomData xmlns:go="http://customooxmlschemas.google.com/" r:id="rId11" roundtripDataSignature="AMtx7mgaOOX228lSO3pKQkpteInR1DiM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080" orient="horz"/>
        <p:guide pos="662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customschemas.google.com/relationships/presentationmetadata" Target="metadata"/><Relationship Id="rId10" Type="http://schemas.openxmlformats.org/officeDocument/2006/relationships/font" Target="fonts/La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ato-regular.fntdata"/><Relationship Id="rId8" Type="http://schemas.openxmlformats.org/officeDocument/2006/relationships/font" Target="fonts/La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301875" y="685800"/>
            <a:ext cx="22542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Times New Roman"/>
              <a:buNone/>
            </a:pPr>
            <a:fld id="{00000000-1234-1234-1234-123412341234}" type="slidenum">
              <a:rPr b="0" i="0" lang="en-US" sz="2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2301875" y="685800"/>
            <a:ext cx="22542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Have students check that the logo is the appropriate one to use.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1577975" y="2844800"/>
            <a:ext cx="1787525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1500" lIns="303025" spcFirstLastPara="1" rIns="303025" wrap="square" tIns="1515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1577975" y="9245600"/>
            <a:ext cx="8861425" cy="192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18" name="Google Shape;18;p3"/>
          <p:cNvSpPr txBox="1"/>
          <p:nvPr>
            <p:ph idx="2" type="body"/>
          </p:nvPr>
        </p:nvSpPr>
        <p:spPr>
          <a:xfrm>
            <a:off x="10591800" y="9245600"/>
            <a:ext cx="8861425" cy="192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1577975" y="2844800"/>
            <a:ext cx="1787525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1500" lIns="303025" spcFirstLastPara="1" rIns="303025" wrap="square" tIns="1515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1577975" y="9245600"/>
            <a:ext cx="17875250" cy="192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ctrTitle"/>
          </p:nvPr>
        </p:nvSpPr>
        <p:spPr>
          <a:xfrm>
            <a:off x="1577975" y="9942513"/>
            <a:ext cx="17875250" cy="6859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151500" lIns="303025" spcFirstLastPara="1" rIns="303025" wrap="square" tIns="1515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3154363" y="18135600"/>
            <a:ext cx="14722475" cy="81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ctr"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SzPts val="10600"/>
              <a:buFont typeface="Times New Roman"/>
              <a:buNone/>
              <a:defRPr/>
            </a:lvl1pPr>
            <a:lvl2pPr lvl="1" algn="ctr"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Times New Roman"/>
              <a:buNone/>
              <a:defRPr/>
            </a:lvl2pPr>
            <a:lvl3pPr lvl="2" algn="ctr">
              <a:spcBef>
                <a:spcPts val="158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Times New Roman"/>
              <a:buNone/>
              <a:defRPr/>
            </a:lvl3pPr>
            <a:lvl4pPr lvl="3" algn="ctr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None/>
              <a:defRPr/>
            </a:lvl4pPr>
            <a:lvl5pPr lvl="4" algn="ctr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None/>
              <a:defRPr/>
            </a:lvl5pPr>
            <a:lvl6pPr lvl="5" algn="ctr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None/>
              <a:defRPr/>
            </a:lvl6pPr>
            <a:lvl7pPr lvl="6" algn="ctr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None/>
              <a:defRPr/>
            </a:lvl7pPr>
            <a:lvl8pPr lvl="7" algn="ctr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None/>
              <a:defRPr/>
            </a:lvl8pPr>
            <a:lvl9pPr lvl="8" algn="ctr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 rot="5400000">
            <a:off x="4417219" y="13411994"/>
            <a:ext cx="25603200" cy="4468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151500" lIns="303025" spcFirstLastPara="1" rIns="303025" wrap="square" tIns="1515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 rot="5400000">
            <a:off x="-4596606" y="9019381"/>
            <a:ext cx="25603200" cy="13254038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1577975" y="2844800"/>
            <a:ext cx="1787525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1500" lIns="303025" spcFirstLastPara="1" rIns="303025" wrap="square" tIns="1515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 rot="5400000">
            <a:off x="914400" y="9909175"/>
            <a:ext cx="19202400" cy="1787525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4122738" y="22402800"/>
            <a:ext cx="12619037" cy="2644775"/>
          </a:xfrm>
          <a:prstGeom prst="rect">
            <a:avLst/>
          </a:prstGeom>
          <a:noFill/>
          <a:ln>
            <a:noFill/>
          </a:ln>
        </p:spPr>
        <p:txBody>
          <a:bodyPr anchorCtr="0" anchor="b" bIns="151500" lIns="303025" spcFirstLastPara="1" rIns="303025" wrap="square" tIns="1515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/>
          <p:nvPr>
            <p:ph idx="2" type="pic"/>
          </p:nvPr>
        </p:nvSpPr>
        <p:spPr>
          <a:xfrm>
            <a:off x="4122738" y="2859088"/>
            <a:ext cx="12619037" cy="192024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122738" y="25047575"/>
            <a:ext cx="12619037" cy="3756025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1050925" y="1274763"/>
            <a:ext cx="6919913" cy="542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51500" lIns="303025" spcFirstLastPara="1" rIns="303025" wrap="square" tIns="1515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8223250" y="1274763"/>
            <a:ext cx="11757025" cy="27314525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1050925" y="6697663"/>
            <a:ext cx="6919913" cy="21891625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1577975" y="2844800"/>
            <a:ext cx="1787525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1500" lIns="303025" spcFirstLastPara="1" rIns="303025" wrap="square" tIns="1515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title"/>
          </p:nvPr>
        </p:nvSpPr>
        <p:spPr>
          <a:xfrm>
            <a:off x="1050925" y="1281113"/>
            <a:ext cx="1892935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1500" lIns="303025" spcFirstLastPara="1" rIns="303025" wrap="square" tIns="1515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1050925" y="7164388"/>
            <a:ext cx="9293225" cy="2984500"/>
          </a:xfrm>
          <a:prstGeom prst="rect">
            <a:avLst/>
          </a:prstGeom>
          <a:noFill/>
          <a:ln>
            <a:noFill/>
          </a:ln>
        </p:spPr>
        <p:txBody>
          <a:bodyPr anchorCtr="0" anchor="b" bIns="151500" lIns="303025" spcFirstLastPara="1" rIns="303025" wrap="square" tIns="1515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60" name="Google Shape;60;p10"/>
          <p:cNvSpPr txBox="1"/>
          <p:nvPr>
            <p:ph idx="2" type="body"/>
          </p:nvPr>
        </p:nvSpPr>
        <p:spPr>
          <a:xfrm>
            <a:off x="1050925" y="10148888"/>
            <a:ext cx="9293225" cy="184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61" name="Google Shape;61;p10"/>
          <p:cNvSpPr txBox="1"/>
          <p:nvPr>
            <p:ph idx="3" type="body"/>
          </p:nvPr>
        </p:nvSpPr>
        <p:spPr>
          <a:xfrm>
            <a:off x="10683875" y="7164388"/>
            <a:ext cx="9296400" cy="2984500"/>
          </a:xfrm>
          <a:prstGeom prst="rect">
            <a:avLst/>
          </a:prstGeom>
          <a:noFill/>
          <a:ln>
            <a:noFill/>
          </a:ln>
        </p:spPr>
        <p:txBody>
          <a:bodyPr anchorCtr="0" anchor="b" bIns="151500" lIns="303025" spcFirstLastPara="1" rIns="303025" wrap="square" tIns="1515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62" name="Google Shape;62;p10"/>
          <p:cNvSpPr txBox="1"/>
          <p:nvPr>
            <p:ph idx="4" type="body"/>
          </p:nvPr>
        </p:nvSpPr>
        <p:spPr>
          <a:xfrm>
            <a:off x="10683875" y="10148888"/>
            <a:ext cx="9296400" cy="184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63" name="Google Shape;63;p10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type="title"/>
          </p:nvPr>
        </p:nvSpPr>
        <p:spPr>
          <a:xfrm>
            <a:off x="1662113" y="20566063"/>
            <a:ext cx="17875250" cy="635635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1662113" y="13565188"/>
            <a:ext cx="17875250" cy="7000875"/>
          </a:xfrm>
          <a:prstGeom prst="rect">
            <a:avLst/>
          </a:prstGeom>
          <a:noFill/>
          <a:ln>
            <a:noFill/>
          </a:ln>
        </p:spPr>
        <p:txBody>
          <a:bodyPr anchorCtr="0" anchor="b" bIns="151500" lIns="303025" spcFirstLastPara="1" rIns="303025" wrap="square" tIns="1515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1577975" y="2844800"/>
            <a:ext cx="1787525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1500" lIns="303025" spcFirstLastPara="1" rIns="303025" wrap="square" tIns="1515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1577975" y="9245600"/>
            <a:ext cx="17875250" cy="192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-901700" lvl="0" marL="457200" marR="0" rtl="0" algn="l"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SzPts val="10600"/>
              <a:buFont typeface="Times New Roman"/>
              <a:buChar char="•"/>
              <a:defRPr b="0" i="0" sz="10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819150" lvl="1" marL="914400" marR="0" rtl="0" algn="l"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Times New Roman"/>
              <a:buChar char="–"/>
              <a:defRPr b="0" i="0" sz="9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30250" lvl="2" marL="1371600" marR="0" rtl="0" algn="l">
              <a:spcBef>
                <a:spcPts val="158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Times New Roman"/>
              <a:buChar char="•"/>
              <a:defRPr b="0" i="0" sz="7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654050" lvl="3" marL="18288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–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654050" lvl="4" marL="22860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654050" lvl="5" marL="2743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654050" lvl="6" marL="3200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654050" lvl="7" marL="36576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654050" lvl="8" marL="41148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5.png"/><Relationship Id="rId11" Type="http://schemas.openxmlformats.org/officeDocument/2006/relationships/image" Target="../media/image3.png"/><Relationship Id="rId10" Type="http://schemas.openxmlformats.org/officeDocument/2006/relationships/image" Target="../media/image16.png"/><Relationship Id="rId13" Type="http://schemas.openxmlformats.org/officeDocument/2006/relationships/image" Target="../media/image5.png"/><Relationship Id="rId1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5" Type="http://schemas.openxmlformats.org/officeDocument/2006/relationships/image" Target="../media/image4.png"/><Relationship Id="rId14" Type="http://schemas.openxmlformats.org/officeDocument/2006/relationships/image" Target="../media/image9.png"/><Relationship Id="rId17" Type="http://schemas.openxmlformats.org/officeDocument/2006/relationships/image" Target="../media/image17.png"/><Relationship Id="rId16" Type="http://schemas.openxmlformats.org/officeDocument/2006/relationships/image" Target="../media/image1.png"/><Relationship Id="rId5" Type="http://schemas.openxmlformats.org/officeDocument/2006/relationships/image" Target="../media/image18.png"/><Relationship Id="rId19" Type="http://schemas.openxmlformats.org/officeDocument/2006/relationships/image" Target="../media/image14.png"/><Relationship Id="rId6" Type="http://schemas.openxmlformats.org/officeDocument/2006/relationships/image" Target="../media/image8.png"/><Relationship Id="rId18" Type="http://schemas.openxmlformats.org/officeDocument/2006/relationships/image" Target="../media/image13.png"/><Relationship Id="rId7" Type="http://schemas.openxmlformats.org/officeDocument/2006/relationships/image" Target="../media/image10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0" y="0"/>
            <a:ext cx="21031200" cy="5257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"/>
          <p:cNvSpPr txBox="1"/>
          <p:nvPr>
            <p:ph type="title"/>
          </p:nvPr>
        </p:nvSpPr>
        <p:spPr>
          <a:xfrm>
            <a:off x="2628900" y="76200"/>
            <a:ext cx="157005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1500" lIns="303025" spcFirstLastPara="1" rIns="303025" wrap="square" tIns="1515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6600"/>
              <a:buFont typeface="Arial"/>
              <a:buNone/>
            </a:pPr>
            <a:r>
              <a:rPr b="1" lang="en-US" sz="47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Machine Learning for Network-Denied Environment</a:t>
            </a:r>
            <a:br>
              <a:rPr b="0" i="0" lang="en-US" sz="66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1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0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Team Members:</a:t>
            </a:r>
            <a:r>
              <a:rPr b="0" i="0" lang="en-US" sz="30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Sanjog Baniya, Jonathon Dooley, Enrico Efendi, Wilson Gan, </a:t>
            </a:r>
            <a:endParaRPr sz="3000">
              <a:solidFill>
                <a:srgbClr val="FFCC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6600"/>
              <a:buFont typeface="Arial"/>
              <a:buNone/>
            </a:pPr>
            <a:r>
              <a:rPr lang="en-US" sz="30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Xavier Lara, Kevin Maravillas, Howard Nguyen, Nisapat Poolkwan,</a:t>
            </a:r>
            <a:endParaRPr sz="3000">
              <a:solidFill>
                <a:srgbClr val="FFCC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6600"/>
              <a:buFont typeface="Arial"/>
              <a:buNone/>
            </a:pPr>
            <a:r>
              <a:rPr lang="en-US" sz="30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Johnson Tan, Justin To, Alvin Yu</a:t>
            </a:r>
            <a:br>
              <a:rPr b="0" i="0" lang="en-US" sz="30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0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Faculty Advisor:</a:t>
            </a:r>
            <a:r>
              <a:rPr b="0" i="0" lang="en-US" sz="30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Dr. </a:t>
            </a:r>
            <a:r>
              <a:rPr lang="en-US" sz="30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Chengyu Sun</a:t>
            </a:r>
            <a:br>
              <a:rPr b="0" i="0" lang="en-US" sz="30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30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NSIN/ICT</a:t>
            </a:r>
            <a:r>
              <a:rPr b="1" i="0" lang="en-US" sz="30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Liaison: </a:t>
            </a:r>
            <a:r>
              <a:rPr lang="en-US" sz="30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Dr. Benjamin Nye</a:t>
            </a:r>
            <a:r>
              <a:rPr lang="en-US" sz="30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Dr. Mark Core</a:t>
            </a:r>
            <a:br>
              <a:rPr b="0" i="0" lang="en-US" sz="30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0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Department</a:t>
            </a:r>
            <a:r>
              <a:rPr lang="en-US" sz="30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0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lang="en-US" sz="30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Computer Science</a:t>
            </a:r>
            <a:br>
              <a:rPr b="0" i="0" lang="en-US" sz="30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0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College of Engineering, Computer Science, and Technology</a:t>
            </a:r>
            <a:br>
              <a:rPr b="0" i="0" lang="en-US" sz="30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0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California State University, Los Angeles</a:t>
            </a:r>
            <a:endParaRPr/>
          </a:p>
        </p:txBody>
      </p:sp>
      <p:grpSp>
        <p:nvGrpSpPr>
          <p:cNvPr id="91" name="Google Shape;91;p1"/>
          <p:cNvGrpSpPr/>
          <p:nvPr/>
        </p:nvGrpSpPr>
        <p:grpSpPr>
          <a:xfrm>
            <a:off x="17678400" y="1844675"/>
            <a:ext cx="3048000" cy="2209800"/>
            <a:chOff x="17678400" y="2284413"/>
            <a:chExt cx="3048000" cy="2209800"/>
          </a:xfrm>
        </p:grpSpPr>
        <p:sp>
          <p:nvSpPr>
            <p:cNvPr id="92" name="Google Shape;92;p1"/>
            <p:cNvSpPr txBox="1"/>
            <p:nvPr/>
          </p:nvSpPr>
          <p:spPr>
            <a:xfrm>
              <a:off x="17983200" y="2284413"/>
              <a:ext cx="2438400" cy="2209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3" name="Google Shape;93;p1"/>
            <p:cNvSpPr txBox="1"/>
            <p:nvPr/>
          </p:nvSpPr>
          <p:spPr>
            <a:xfrm>
              <a:off x="17678400" y="2452688"/>
              <a:ext cx="3048000" cy="1736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400"/>
                <a:buFont typeface="Times New Roman"/>
                <a:buNone/>
              </a:pPr>
              <a:r>
                <a:rPr b="0" i="0" lang="en-US" sz="5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Sponsor Logo</a:t>
              </a:r>
              <a:endParaRPr/>
            </a:p>
          </p:txBody>
        </p:sp>
      </p:grpSp>
      <p:sp>
        <p:nvSpPr>
          <p:cNvPr id="94" name="Google Shape;94;p1"/>
          <p:cNvSpPr txBox="1"/>
          <p:nvPr/>
        </p:nvSpPr>
        <p:spPr>
          <a:xfrm>
            <a:off x="17526000" y="1753300"/>
            <a:ext cx="3352800" cy="297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alStateLAlogo_badge_white.png" id="95" name="Google Shape;9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371600"/>
            <a:ext cx="2536825" cy="31559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10980725" y="15349625"/>
            <a:ext cx="7803900" cy="27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7" name="Google Shape;9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65850" y="1499200"/>
            <a:ext cx="3352800" cy="297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Google Shape;98;p1"/>
          <p:cNvGrpSpPr/>
          <p:nvPr/>
        </p:nvGrpSpPr>
        <p:grpSpPr>
          <a:xfrm>
            <a:off x="10593350" y="5410189"/>
            <a:ext cx="10299401" cy="7404912"/>
            <a:chOff x="-6339425" y="10010250"/>
            <a:chExt cx="10289112" cy="7404912"/>
          </a:xfrm>
        </p:grpSpPr>
        <p:sp>
          <p:nvSpPr>
            <p:cNvPr id="99" name="Google Shape;99;p1"/>
            <p:cNvSpPr txBox="1"/>
            <p:nvPr/>
          </p:nvSpPr>
          <p:spPr>
            <a:xfrm>
              <a:off x="-6339412" y="10010250"/>
              <a:ext cx="10289100" cy="8805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rgbClr val="FFC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FFCC00"/>
                  </a:solidFill>
                  <a:latin typeface="Lato"/>
                  <a:ea typeface="Lato"/>
                  <a:cs typeface="Lato"/>
                  <a:sym typeface="Lato"/>
                </a:rPr>
                <a:t>Objective</a:t>
              </a:r>
              <a:endParaRPr sz="4800">
                <a:solidFill>
                  <a:srgbClr val="FFCC0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0" name="Google Shape;100;p1"/>
            <p:cNvSpPr txBox="1"/>
            <p:nvPr/>
          </p:nvSpPr>
          <p:spPr>
            <a:xfrm>
              <a:off x="-6339425" y="10890762"/>
              <a:ext cx="10289100" cy="65244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Machine learning In Network-Denied Environments (MINDE) aims to demonstrate a hybrid system for offline image classification, combining a cloud server, web client, and offline-capable mobile client:</a:t>
              </a:r>
              <a:endParaRPr sz="2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-400050" lvl="0" marL="45720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Lato"/>
                <a:buChar char="●"/>
              </a:pPr>
              <a:r>
                <a:rPr b="1" lang="en-US" sz="27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Mobile client</a:t>
              </a:r>
              <a:r>
                <a:rPr lang="en-US" sz="27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: collecting and classifying images directly from the phone’s camera or from its photo library. When a connection is available, the mobile client will upload new images to the server along with any user-supplied labels. </a:t>
              </a:r>
              <a:endParaRPr sz="2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-4000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Lato"/>
                <a:buChar char="●"/>
              </a:pPr>
              <a:r>
                <a:rPr b="1" lang="en-US" sz="27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Server</a:t>
              </a:r>
              <a:r>
                <a:rPr lang="en-US" sz="27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: retrain/fine-tune the classification model with new data from the mobile client and send back  new models. If server communication fails, the mobile client</a:t>
              </a:r>
              <a:r>
                <a:rPr lang="en-US" sz="2700"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7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can exchange data directly</a:t>
              </a:r>
              <a:endParaRPr sz="2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-4000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Lato"/>
                <a:buChar char="●"/>
              </a:pPr>
              <a:r>
                <a:rPr b="1" lang="en-US" sz="27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Web client</a:t>
              </a:r>
              <a:r>
                <a:rPr lang="en-US" sz="27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: </a:t>
              </a:r>
              <a:r>
                <a:rPr lang="en-US" sz="27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acts as an interface for the server’s interactions with the model.</a:t>
              </a:r>
              <a:endParaRPr sz="2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01" name="Google Shape;101;p1"/>
          <p:cNvGrpSpPr/>
          <p:nvPr/>
        </p:nvGrpSpPr>
        <p:grpSpPr>
          <a:xfrm>
            <a:off x="101275" y="30254673"/>
            <a:ext cx="20714866" cy="1769374"/>
            <a:chOff x="-192896" y="30116069"/>
            <a:chExt cx="14594100" cy="2165962"/>
          </a:xfrm>
        </p:grpSpPr>
        <p:sp>
          <p:nvSpPr>
            <p:cNvPr id="102" name="Google Shape;102;p1"/>
            <p:cNvSpPr/>
            <p:nvPr/>
          </p:nvSpPr>
          <p:spPr>
            <a:xfrm>
              <a:off x="-192896" y="31001338"/>
              <a:ext cx="14594100" cy="11904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03" name="Google Shape;103;p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046" y="30994383"/>
              <a:ext cx="1081718" cy="11904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1"/>
            <p:cNvPicPr preferRelativeResize="0"/>
            <p:nvPr/>
          </p:nvPicPr>
          <p:blipFill rotWithShape="1">
            <a:blip r:embed="rId6">
              <a:alphaModFix/>
            </a:blip>
            <a:srcRect b="0" l="13787" r="11114" t="0"/>
            <a:stretch/>
          </p:blipFill>
          <p:spPr>
            <a:xfrm>
              <a:off x="1245405" y="30851167"/>
              <a:ext cx="1190397" cy="14308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697940" y="31129306"/>
              <a:ext cx="853045" cy="1001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003992" y="31068245"/>
              <a:ext cx="1598887" cy="11235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"/>
            <p:cNvPicPr preferRelativeResize="0"/>
            <p:nvPr/>
          </p:nvPicPr>
          <p:blipFill rotWithShape="1">
            <a:blip r:embed="rId9">
              <a:alphaModFix/>
            </a:blip>
            <a:srcRect b="0" l="0" r="-74337" t="-74337"/>
            <a:stretch/>
          </p:blipFill>
          <p:spPr>
            <a:xfrm>
              <a:off x="7040413" y="30116069"/>
              <a:ext cx="1699025" cy="20756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5726450" y="31001375"/>
              <a:ext cx="1190400" cy="1190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9" name="Google Shape;109;p1"/>
          <p:cNvSpPr txBox="1"/>
          <p:nvPr/>
        </p:nvSpPr>
        <p:spPr>
          <a:xfrm>
            <a:off x="142156" y="30084397"/>
            <a:ext cx="20714866" cy="818044"/>
          </a:xfrm>
          <a:prstGeom prst="rect">
            <a:avLst/>
          </a:prstGeom>
          <a:solidFill>
            <a:srgbClr val="FFCC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Lato"/>
                <a:ea typeface="Lato"/>
                <a:cs typeface="Lato"/>
                <a:sym typeface="Lato"/>
              </a:rPr>
              <a:t>Tools / Technologies</a:t>
            </a:r>
            <a:endParaRPr sz="4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0" name="Google Shape;110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2023183" y="31032759"/>
            <a:ext cx="3600769" cy="89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5749534" y="31032755"/>
            <a:ext cx="2576554" cy="896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/>
          <p:cNvPicPr preferRelativeResize="0"/>
          <p:nvPr/>
        </p:nvPicPr>
        <p:blipFill rotWithShape="1">
          <a:blip r:embed="rId13">
            <a:alphaModFix/>
          </a:blip>
          <a:srcRect b="0" l="6231" r="6003" t="0"/>
          <a:stretch/>
        </p:blipFill>
        <p:spPr>
          <a:xfrm>
            <a:off x="18451663" y="31032755"/>
            <a:ext cx="1839407" cy="8962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p1"/>
          <p:cNvGrpSpPr/>
          <p:nvPr/>
        </p:nvGrpSpPr>
        <p:grpSpPr>
          <a:xfrm>
            <a:off x="123305" y="21820440"/>
            <a:ext cx="11810309" cy="8178497"/>
            <a:chOff x="6059975" y="12690762"/>
            <a:chExt cx="10475704" cy="6023788"/>
          </a:xfrm>
        </p:grpSpPr>
        <p:pic>
          <p:nvPicPr>
            <p:cNvPr id="114" name="Google Shape;114;p1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6059975" y="13292225"/>
              <a:ext cx="6894300" cy="3841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1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12954275" y="13292225"/>
              <a:ext cx="3581400" cy="5422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1"/>
            <p:cNvPicPr preferRelativeResize="0"/>
            <p:nvPr/>
          </p:nvPicPr>
          <p:blipFill rotWithShape="1">
            <a:blip r:embed="rId16">
              <a:alphaModFix/>
            </a:blip>
            <a:srcRect b="58732" l="0" r="0" t="0"/>
            <a:stretch/>
          </p:blipFill>
          <p:spPr>
            <a:xfrm>
              <a:off x="6059975" y="17133375"/>
              <a:ext cx="6894302" cy="15811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Google Shape;117;p1"/>
            <p:cNvSpPr txBox="1"/>
            <p:nvPr/>
          </p:nvSpPr>
          <p:spPr>
            <a:xfrm>
              <a:off x="6059979" y="12690762"/>
              <a:ext cx="10475700" cy="601800"/>
            </a:xfrm>
            <a:prstGeom prst="rect">
              <a:avLst/>
            </a:prstGeom>
            <a:solidFill>
              <a:srgbClr val="FFCC00"/>
            </a:solidFill>
            <a:ln cap="flat" cmpd="sng" w="9525">
              <a:solidFill>
                <a:srgbClr val="FFC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latin typeface="Lato"/>
                  <a:ea typeface="Lato"/>
                  <a:cs typeface="Lato"/>
                  <a:sym typeface="Lato"/>
                </a:rPr>
                <a:t>Web Client</a:t>
              </a:r>
              <a:endParaRPr sz="4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18" name="Google Shape;118;p1"/>
          <p:cNvGrpSpPr/>
          <p:nvPr/>
        </p:nvGrpSpPr>
        <p:grpSpPr>
          <a:xfrm>
            <a:off x="10593470" y="12970738"/>
            <a:ext cx="10299133" cy="8650451"/>
            <a:chOff x="10617515" y="21593850"/>
            <a:chExt cx="10413683" cy="8058926"/>
          </a:xfrm>
        </p:grpSpPr>
        <p:pic>
          <p:nvPicPr>
            <p:cNvPr id="119" name="Google Shape;119;p1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10617515" y="22386598"/>
              <a:ext cx="3352801" cy="7266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"/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14147963" y="22386600"/>
              <a:ext cx="3352801" cy="7266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"/>
            <p:cNvPicPr preferRelativeResize="0"/>
            <p:nvPr/>
          </p:nvPicPr>
          <p:blipFill>
            <a:blip r:embed="rId19">
              <a:alphaModFix/>
            </a:blip>
            <a:stretch>
              <a:fillRect/>
            </a:stretch>
          </p:blipFill>
          <p:spPr>
            <a:xfrm>
              <a:off x="17678398" y="22339709"/>
              <a:ext cx="3352801" cy="7266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1"/>
            <p:cNvSpPr txBox="1"/>
            <p:nvPr/>
          </p:nvSpPr>
          <p:spPr>
            <a:xfrm>
              <a:off x="10617525" y="21593850"/>
              <a:ext cx="10411500" cy="792900"/>
            </a:xfrm>
            <a:prstGeom prst="rect">
              <a:avLst/>
            </a:prstGeom>
            <a:solidFill>
              <a:srgbClr val="FFCC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Mobile Client</a:t>
              </a:r>
              <a:endParaRPr sz="4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23" name="Google Shape;123;p1"/>
          <p:cNvGrpSpPr/>
          <p:nvPr/>
        </p:nvGrpSpPr>
        <p:grpSpPr>
          <a:xfrm>
            <a:off x="12023175" y="21828925"/>
            <a:ext cx="8805425" cy="8178300"/>
            <a:chOff x="11933637" y="21782350"/>
            <a:chExt cx="10271113" cy="8178300"/>
          </a:xfrm>
        </p:grpSpPr>
        <p:sp>
          <p:nvSpPr>
            <p:cNvPr id="124" name="Google Shape;124;p1"/>
            <p:cNvSpPr txBox="1"/>
            <p:nvPr/>
          </p:nvSpPr>
          <p:spPr>
            <a:xfrm>
              <a:off x="11933650" y="21782350"/>
              <a:ext cx="10271100" cy="8607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rgbClr val="FFC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4800">
                  <a:solidFill>
                    <a:srgbClr val="FFCC00"/>
                  </a:solidFill>
                  <a:latin typeface="Lato"/>
                  <a:ea typeface="Lato"/>
                  <a:cs typeface="Lato"/>
                  <a:sym typeface="Lato"/>
                </a:rPr>
                <a:t>Conclusion</a:t>
              </a:r>
              <a:endParaRPr sz="4800">
                <a:solidFill>
                  <a:srgbClr val="FFCC0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5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" name="Google Shape;125;p1"/>
            <p:cNvSpPr txBox="1"/>
            <p:nvPr/>
          </p:nvSpPr>
          <p:spPr>
            <a:xfrm>
              <a:off x="11933637" y="22625950"/>
              <a:ext cx="10271100" cy="73347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FFC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400050" lvl="0" marL="45720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Lato"/>
                <a:buChar char="●"/>
              </a:pPr>
              <a:r>
                <a:rPr lang="en-US" sz="27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Mobile client is able to add custom labels and trains the model when the new data is sent to the server</a:t>
              </a:r>
              <a:endParaRPr sz="2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-400050" lvl="0" marL="45720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Lato"/>
                <a:buChar char="●"/>
              </a:pPr>
              <a:r>
                <a:rPr lang="en-US" sz="27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Created an API that allows for image receiving and trains the model at certain increments</a:t>
              </a:r>
              <a:endParaRPr sz="2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-400050" lvl="0" marL="45720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Lato"/>
                <a:buChar char="●"/>
              </a:pPr>
              <a:r>
                <a:rPr lang="en-US" sz="27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Used Flask to integrate server functions through endpoints</a:t>
              </a:r>
              <a:endParaRPr sz="2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-400050" lvl="0" marL="45720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Lato"/>
                <a:buChar char="●"/>
              </a:pPr>
              <a:r>
                <a:rPr lang="en-US" sz="27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Used MobileNet due to its emphasis on mobile and embedded devices</a:t>
              </a:r>
              <a:endParaRPr sz="2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-400050" lvl="0" marL="45720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Lato"/>
                <a:buChar char="●"/>
              </a:pPr>
              <a:r>
                <a:rPr lang="en-US" sz="27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Web client is able to retrain/fine-tune model</a:t>
              </a:r>
              <a:endParaRPr sz="2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-400050" lvl="0" marL="45720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Lato"/>
                <a:buChar char="●"/>
              </a:pPr>
              <a:r>
                <a:rPr lang="en-US" sz="27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Learned Flask, MobileNet, SQLite, TensorFlow, and Keras for the server, React Native and ExpoGo for the mobile client, and React, NextJS, and Material UI</a:t>
              </a:r>
              <a:endParaRPr sz="2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457200" rtl="0" algn="l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26" name="Google Shape;126;p1"/>
          <p:cNvGrpSpPr/>
          <p:nvPr/>
        </p:nvGrpSpPr>
        <p:grpSpPr>
          <a:xfrm>
            <a:off x="198613" y="9926588"/>
            <a:ext cx="10299063" cy="11683663"/>
            <a:chOff x="10607950" y="9857538"/>
            <a:chExt cx="10299063" cy="11683663"/>
          </a:xfrm>
        </p:grpSpPr>
        <p:sp>
          <p:nvSpPr>
            <p:cNvPr id="127" name="Google Shape;127;p1"/>
            <p:cNvSpPr txBox="1"/>
            <p:nvPr/>
          </p:nvSpPr>
          <p:spPr>
            <a:xfrm>
              <a:off x="12884450" y="10147900"/>
              <a:ext cx="6553200" cy="247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Screenshots of web client</a:t>
              </a:r>
              <a:endParaRPr sz="7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" name="Google Shape;128;p1"/>
            <p:cNvSpPr txBox="1"/>
            <p:nvPr/>
          </p:nvSpPr>
          <p:spPr>
            <a:xfrm>
              <a:off x="10608013" y="9857538"/>
              <a:ext cx="10299000" cy="8799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rgbClr val="FFC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FFCC00"/>
                  </a:solidFill>
                  <a:latin typeface="Lato"/>
                  <a:ea typeface="Lato"/>
                  <a:cs typeface="Lato"/>
                  <a:sym typeface="Lato"/>
                </a:rPr>
                <a:t>System Architecture</a:t>
              </a:r>
              <a:endParaRPr sz="4800">
                <a:solidFill>
                  <a:srgbClr val="FFCC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129" name="Google Shape;129;p1"/>
            <p:cNvPicPr preferRelativeResize="0"/>
            <p:nvPr/>
          </p:nvPicPr>
          <p:blipFill rotWithShape="1">
            <a:blip r:embed="rId20">
              <a:alphaModFix/>
            </a:blip>
            <a:srcRect b="0" l="4470" r="10212" t="0"/>
            <a:stretch/>
          </p:blipFill>
          <p:spPr>
            <a:xfrm>
              <a:off x="10607950" y="10768925"/>
              <a:ext cx="10299001" cy="107722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Google Shape;130;p1"/>
          <p:cNvGrpSpPr/>
          <p:nvPr/>
        </p:nvGrpSpPr>
        <p:grpSpPr>
          <a:xfrm>
            <a:off x="173250" y="5410200"/>
            <a:ext cx="10349797" cy="4306200"/>
            <a:chOff x="141123" y="5466891"/>
            <a:chExt cx="10038600" cy="4306200"/>
          </a:xfrm>
        </p:grpSpPr>
        <p:sp>
          <p:nvSpPr>
            <p:cNvPr id="131" name="Google Shape;131;p1"/>
            <p:cNvSpPr txBox="1"/>
            <p:nvPr/>
          </p:nvSpPr>
          <p:spPr>
            <a:xfrm>
              <a:off x="141123" y="5466891"/>
              <a:ext cx="10038600" cy="880500"/>
            </a:xfrm>
            <a:prstGeom prst="rect">
              <a:avLst/>
            </a:prstGeom>
            <a:solidFill>
              <a:srgbClr val="FFCC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Background</a:t>
              </a:r>
              <a:endParaRPr sz="4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2" name="Google Shape;132;p1"/>
            <p:cNvSpPr txBox="1"/>
            <p:nvPr/>
          </p:nvSpPr>
          <p:spPr>
            <a:xfrm>
              <a:off x="141123" y="6347391"/>
              <a:ext cx="10038600" cy="34257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7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AI and Machine Learning heavily depend on cloud processing, vulnerable to connectivity interruptions. Yet, in critical areas like conflict zones, major disaster areas, and under-developed regions, networks are often unavailable. Cloud-based AI/ML solutions are potent but need network access. Client-based solutions like MobileNet work offline but are hard to update in such environments.</a:t>
              </a:r>
              <a:endParaRPr sz="2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2003-02-05T00:13:20Z</dcterms:created>
  <dc:creator>lfa</dc:creator>
</cp:coreProperties>
</file>