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2004000" cx="21031200"/>
  <p:notesSz cx="6858000" cy="9144000"/>
  <p:embeddedFontLst>
    <p:embeddedFont>
      <p:font typeface="Source Sans 3"/>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080">
          <p15:clr>
            <a:srgbClr val="000000"/>
          </p15:clr>
        </p15:guide>
        <p15:guide id="2" pos="6624">
          <p15:clr>
            <a:srgbClr val="000000"/>
          </p15:clr>
        </p15:guide>
      </p15:sldGuideLst>
    </p:ext>
    <p:ext uri="GoogleSlidesCustomDataVersion2">
      <go:slidesCustomData xmlns:go="http://customooxmlschemas.google.com/" r:id="rId12" roundtripDataSignature="AMtx7mh9G+2Mnh4qz3scq5eifd9jvxB3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E7B272-E1C8-4F0B-961B-DF6852C66713}">
  <a:tblStyle styleId="{48E7B272-E1C8-4F0B-961B-DF6852C6671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0" orient="horz"/>
        <p:guide pos="66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1" Type="http://schemas.openxmlformats.org/officeDocument/2006/relationships/font" Target="fonts/SourceSans3-boldItalic.fntdata"/><Relationship Id="rId10" Type="http://schemas.openxmlformats.org/officeDocument/2006/relationships/font" Target="fonts/SourceSans3-italic.fntdata"/><Relationship Id="rId12" Type="http://customschemas.google.com/relationships/presentationmetadata" Target="metadata"/><Relationship Id="rId9" Type="http://schemas.openxmlformats.org/officeDocument/2006/relationships/font" Target="fonts/SourceSans3-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SourceSans3-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2301875" y="685800"/>
            <a:ext cx="22542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f7df7bc121_0_6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300"/>
              <a:buFont typeface="Times New Roman"/>
              <a:buNone/>
            </a:pPr>
            <a:fld id="{00000000-1234-1234-1234-123412341234}" type="slidenum">
              <a:rPr b="0" i="0" lang="en-US" sz="2300" u="none">
                <a:solidFill>
                  <a:srgbClr val="000000"/>
                </a:solidFill>
                <a:latin typeface="Times New Roman"/>
                <a:ea typeface="Times New Roman"/>
                <a:cs typeface="Times New Roman"/>
                <a:sym typeface="Times New Roman"/>
              </a:rPr>
              <a:t>‹#›</a:t>
            </a:fld>
            <a:endParaRPr/>
          </a:p>
        </p:txBody>
      </p:sp>
      <p:sp>
        <p:nvSpPr>
          <p:cNvPr id="86" name="Google Shape;86;g1f7df7bc121_0_63:notes"/>
          <p:cNvSpPr/>
          <p:nvPr>
            <p:ph idx="2" type="sldImg"/>
          </p:nvPr>
        </p:nvSpPr>
        <p:spPr>
          <a:xfrm>
            <a:off x="2301875" y="685800"/>
            <a:ext cx="22542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g1f7df7bc121_0_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3"/>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
          <p:cNvSpPr txBox="1"/>
          <p:nvPr>
            <p:ph idx="1" type="body"/>
          </p:nvPr>
        </p:nvSpPr>
        <p:spPr>
          <a:xfrm>
            <a:off x="1577975" y="9245600"/>
            <a:ext cx="8861425" cy="19202400"/>
          </a:xfrm>
          <a:prstGeom prst="rect">
            <a:avLst/>
          </a:prstGeom>
          <a:noFill/>
          <a:ln>
            <a:noFill/>
          </a:ln>
        </p:spPr>
        <p:txBody>
          <a:bodyPr anchorCtr="0" anchor="t" bIns="151500" lIns="303025" spcFirstLastPara="1" rIns="303025" wrap="square" tIns="1515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18" name="Google Shape;18;p3"/>
          <p:cNvSpPr txBox="1"/>
          <p:nvPr>
            <p:ph idx="2" type="body"/>
          </p:nvPr>
        </p:nvSpPr>
        <p:spPr>
          <a:xfrm>
            <a:off x="10591800" y="9245600"/>
            <a:ext cx="8861425" cy="19202400"/>
          </a:xfrm>
          <a:prstGeom prst="rect">
            <a:avLst/>
          </a:prstGeom>
          <a:noFill/>
          <a:ln>
            <a:noFill/>
          </a:ln>
        </p:spPr>
        <p:txBody>
          <a:bodyPr anchorCtr="0" anchor="t" bIns="151500" lIns="303025" spcFirstLastPara="1" rIns="303025" wrap="square" tIns="1515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19" name="Google Shape;19;p3"/>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2"/>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2"/>
          <p:cNvSpPr txBox="1"/>
          <p:nvPr>
            <p:ph idx="1" type="body"/>
          </p:nvPr>
        </p:nvSpPr>
        <p:spPr>
          <a:xfrm>
            <a:off x="1577975" y="9245600"/>
            <a:ext cx="17875250" cy="19202400"/>
          </a:xfrm>
          <a:prstGeom prst="rect">
            <a:avLst/>
          </a:prstGeom>
          <a:noFill/>
          <a:ln>
            <a:noFill/>
          </a:ln>
        </p:spPr>
        <p:txBody>
          <a:bodyPr anchorCtr="0" anchor="t" bIns="151500" lIns="303025" spcFirstLastPara="1" rIns="303025" wrap="square" tIns="1515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2"/>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13"/>
          <p:cNvSpPr txBox="1"/>
          <p:nvPr>
            <p:ph type="ctrTitle"/>
          </p:nvPr>
        </p:nvSpPr>
        <p:spPr>
          <a:xfrm>
            <a:off x="1577975" y="9942513"/>
            <a:ext cx="17875250" cy="6859587"/>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3"/>
          <p:cNvSpPr txBox="1"/>
          <p:nvPr>
            <p:ph idx="1" type="subTitle"/>
          </p:nvPr>
        </p:nvSpPr>
        <p:spPr>
          <a:xfrm>
            <a:off x="3154363" y="18135600"/>
            <a:ext cx="14722475" cy="8178800"/>
          </a:xfrm>
          <a:prstGeom prst="rect">
            <a:avLst/>
          </a:prstGeom>
          <a:noFill/>
          <a:ln>
            <a:noFill/>
          </a:ln>
        </p:spPr>
        <p:txBody>
          <a:bodyPr anchorCtr="0" anchor="t" bIns="151500" lIns="303025" spcFirstLastPara="1" rIns="303025" wrap="square" tIns="151500">
            <a:noAutofit/>
          </a:bodyPr>
          <a:lstStyle>
            <a:lvl1pPr lvl="0" algn="ctr">
              <a:spcBef>
                <a:spcPts val="2120"/>
              </a:spcBef>
              <a:spcAft>
                <a:spcPts val="0"/>
              </a:spcAft>
              <a:buClr>
                <a:schemeClr val="dk1"/>
              </a:buClr>
              <a:buSzPts val="10600"/>
              <a:buFont typeface="Times New Roman"/>
              <a:buNone/>
              <a:defRPr/>
            </a:lvl1pPr>
            <a:lvl2pPr lvl="1" algn="ctr">
              <a:spcBef>
                <a:spcPts val="1860"/>
              </a:spcBef>
              <a:spcAft>
                <a:spcPts val="0"/>
              </a:spcAft>
              <a:buClr>
                <a:schemeClr val="dk1"/>
              </a:buClr>
              <a:buSzPts val="9300"/>
              <a:buFont typeface="Times New Roman"/>
              <a:buNone/>
              <a:defRPr/>
            </a:lvl2pPr>
            <a:lvl3pPr lvl="2" algn="ctr">
              <a:spcBef>
                <a:spcPts val="1580"/>
              </a:spcBef>
              <a:spcAft>
                <a:spcPts val="0"/>
              </a:spcAft>
              <a:buClr>
                <a:schemeClr val="dk1"/>
              </a:buClr>
              <a:buSzPts val="7900"/>
              <a:buFont typeface="Times New Roman"/>
              <a:buNone/>
              <a:defRPr/>
            </a:lvl3pPr>
            <a:lvl4pPr lvl="3" algn="ctr">
              <a:spcBef>
                <a:spcPts val="1340"/>
              </a:spcBef>
              <a:spcAft>
                <a:spcPts val="0"/>
              </a:spcAft>
              <a:buClr>
                <a:schemeClr val="dk1"/>
              </a:buClr>
              <a:buSzPts val="6700"/>
              <a:buFont typeface="Times New Roman"/>
              <a:buNone/>
              <a:defRPr/>
            </a:lvl4pPr>
            <a:lvl5pPr lvl="4" algn="ctr">
              <a:spcBef>
                <a:spcPts val="1340"/>
              </a:spcBef>
              <a:spcAft>
                <a:spcPts val="0"/>
              </a:spcAft>
              <a:buClr>
                <a:schemeClr val="dk1"/>
              </a:buClr>
              <a:buSzPts val="6700"/>
              <a:buFont typeface="Times New Roman"/>
              <a:buNone/>
              <a:defRPr/>
            </a:lvl5pPr>
            <a:lvl6pPr lvl="5" algn="ctr">
              <a:spcBef>
                <a:spcPts val="1340"/>
              </a:spcBef>
              <a:spcAft>
                <a:spcPts val="0"/>
              </a:spcAft>
              <a:buClr>
                <a:schemeClr val="dk1"/>
              </a:buClr>
              <a:buSzPts val="6700"/>
              <a:buFont typeface="Times New Roman"/>
              <a:buNone/>
              <a:defRPr/>
            </a:lvl6pPr>
            <a:lvl7pPr lvl="6" algn="ctr">
              <a:spcBef>
                <a:spcPts val="1340"/>
              </a:spcBef>
              <a:spcAft>
                <a:spcPts val="0"/>
              </a:spcAft>
              <a:buClr>
                <a:schemeClr val="dk1"/>
              </a:buClr>
              <a:buSzPts val="6700"/>
              <a:buFont typeface="Times New Roman"/>
              <a:buNone/>
              <a:defRPr/>
            </a:lvl7pPr>
            <a:lvl8pPr lvl="7" algn="ctr">
              <a:spcBef>
                <a:spcPts val="1340"/>
              </a:spcBef>
              <a:spcAft>
                <a:spcPts val="0"/>
              </a:spcAft>
              <a:buClr>
                <a:schemeClr val="dk1"/>
              </a:buClr>
              <a:buSzPts val="6700"/>
              <a:buFont typeface="Times New Roman"/>
              <a:buNone/>
              <a:defRPr/>
            </a:lvl8pPr>
            <a:lvl9pPr lvl="8" algn="ctr">
              <a:spcBef>
                <a:spcPts val="1340"/>
              </a:spcBef>
              <a:spcAft>
                <a:spcPts val="0"/>
              </a:spcAft>
              <a:buClr>
                <a:schemeClr val="dk1"/>
              </a:buClr>
              <a:buSzPts val="6700"/>
              <a:buFont typeface="Times New Roman"/>
              <a:buNone/>
              <a:defRPr/>
            </a:lvl9pPr>
          </a:lstStyle>
          <a:p/>
        </p:txBody>
      </p:sp>
      <p:sp>
        <p:nvSpPr>
          <p:cNvPr id="81" name="Google Shape;81;p13"/>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Google Shape;23;p4"/>
          <p:cNvSpPr txBox="1"/>
          <p:nvPr>
            <p:ph type="title"/>
          </p:nvPr>
        </p:nvSpPr>
        <p:spPr>
          <a:xfrm rot="5400000">
            <a:off x="4417219" y="13411994"/>
            <a:ext cx="25603200" cy="4468812"/>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4"/>
          <p:cNvSpPr txBox="1"/>
          <p:nvPr>
            <p:ph idx="1" type="body"/>
          </p:nvPr>
        </p:nvSpPr>
        <p:spPr>
          <a:xfrm rot="5400000">
            <a:off x="-4596606" y="9019381"/>
            <a:ext cx="25603200" cy="13254038"/>
          </a:xfrm>
          <a:prstGeom prst="rect">
            <a:avLst/>
          </a:prstGeom>
          <a:noFill/>
          <a:ln>
            <a:noFill/>
          </a:ln>
        </p:spPr>
        <p:txBody>
          <a:bodyPr anchorCtr="0" anchor="t" bIns="151500" lIns="303025" spcFirstLastPara="1" rIns="303025" wrap="square" tIns="1515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4"/>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5"/>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5"/>
          <p:cNvSpPr txBox="1"/>
          <p:nvPr>
            <p:ph idx="1" type="body"/>
          </p:nvPr>
        </p:nvSpPr>
        <p:spPr>
          <a:xfrm rot="5400000">
            <a:off x="914400" y="9909175"/>
            <a:ext cx="19202400" cy="17875250"/>
          </a:xfrm>
          <a:prstGeom prst="rect">
            <a:avLst/>
          </a:prstGeom>
          <a:noFill/>
          <a:ln>
            <a:noFill/>
          </a:ln>
        </p:spPr>
        <p:txBody>
          <a:bodyPr anchorCtr="0" anchor="t" bIns="151500" lIns="303025" spcFirstLastPara="1" rIns="303025" wrap="square" tIns="1515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5"/>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6"/>
          <p:cNvSpPr txBox="1"/>
          <p:nvPr>
            <p:ph type="title"/>
          </p:nvPr>
        </p:nvSpPr>
        <p:spPr>
          <a:xfrm>
            <a:off x="4122738" y="22402800"/>
            <a:ext cx="12619037" cy="2644775"/>
          </a:xfrm>
          <a:prstGeom prst="rect">
            <a:avLst/>
          </a:prstGeom>
          <a:noFill/>
          <a:ln>
            <a:noFill/>
          </a:ln>
        </p:spPr>
        <p:txBody>
          <a:bodyPr anchorCtr="0" anchor="b" bIns="151500" lIns="303025" spcFirstLastPara="1" rIns="303025" wrap="square" tIns="1515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6"/>
          <p:cNvSpPr/>
          <p:nvPr>
            <p:ph idx="2" type="pic"/>
          </p:nvPr>
        </p:nvSpPr>
        <p:spPr>
          <a:xfrm>
            <a:off x="4122738" y="2859088"/>
            <a:ext cx="12619037" cy="19202400"/>
          </a:xfrm>
          <a:prstGeom prst="rect">
            <a:avLst/>
          </a:prstGeom>
          <a:noFill/>
          <a:ln>
            <a:noFill/>
          </a:ln>
        </p:spPr>
      </p:sp>
      <p:sp>
        <p:nvSpPr>
          <p:cNvPr id="37" name="Google Shape;37;p6"/>
          <p:cNvSpPr txBox="1"/>
          <p:nvPr>
            <p:ph idx="1" type="body"/>
          </p:nvPr>
        </p:nvSpPr>
        <p:spPr>
          <a:xfrm>
            <a:off x="4122738" y="25047575"/>
            <a:ext cx="12619037" cy="3756025"/>
          </a:xfrm>
          <a:prstGeom prst="rect">
            <a:avLst/>
          </a:prstGeom>
          <a:noFill/>
          <a:ln>
            <a:noFill/>
          </a:ln>
        </p:spPr>
        <p:txBody>
          <a:bodyPr anchorCtr="0" anchor="t" bIns="151500" lIns="303025" spcFirstLastPara="1" rIns="303025" wrap="square" tIns="1515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38" name="Google Shape;38;p6"/>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7"/>
          <p:cNvSpPr txBox="1"/>
          <p:nvPr>
            <p:ph type="title"/>
          </p:nvPr>
        </p:nvSpPr>
        <p:spPr>
          <a:xfrm>
            <a:off x="1050925" y="1274763"/>
            <a:ext cx="6919913" cy="5422900"/>
          </a:xfrm>
          <a:prstGeom prst="rect">
            <a:avLst/>
          </a:prstGeom>
          <a:noFill/>
          <a:ln>
            <a:noFill/>
          </a:ln>
        </p:spPr>
        <p:txBody>
          <a:bodyPr anchorCtr="0" anchor="b" bIns="151500" lIns="303025" spcFirstLastPara="1" rIns="303025" wrap="square" tIns="1515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7"/>
          <p:cNvSpPr txBox="1"/>
          <p:nvPr>
            <p:ph idx="1" type="body"/>
          </p:nvPr>
        </p:nvSpPr>
        <p:spPr>
          <a:xfrm>
            <a:off x="8223250" y="1274763"/>
            <a:ext cx="11757025" cy="27314525"/>
          </a:xfrm>
          <a:prstGeom prst="rect">
            <a:avLst/>
          </a:prstGeom>
          <a:noFill/>
          <a:ln>
            <a:noFill/>
          </a:ln>
        </p:spPr>
        <p:txBody>
          <a:bodyPr anchorCtr="0" anchor="t" bIns="151500" lIns="303025" spcFirstLastPara="1" rIns="303025" wrap="square" tIns="1515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44" name="Google Shape;44;p7"/>
          <p:cNvSpPr txBox="1"/>
          <p:nvPr>
            <p:ph idx="2" type="body"/>
          </p:nvPr>
        </p:nvSpPr>
        <p:spPr>
          <a:xfrm>
            <a:off x="1050925" y="6697663"/>
            <a:ext cx="6919913" cy="21891625"/>
          </a:xfrm>
          <a:prstGeom prst="rect">
            <a:avLst/>
          </a:prstGeom>
          <a:noFill/>
          <a:ln>
            <a:noFill/>
          </a:ln>
        </p:spPr>
        <p:txBody>
          <a:bodyPr anchorCtr="0" anchor="t" bIns="151500" lIns="303025" spcFirstLastPara="1" rIns="303025" wrap="square" tIns="1515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45" name="Google Shape;45;p7"/>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8"/>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9"/>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9"/>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10"/>
          <p:cNvSpPr txBox="1"/>
          <p:nvPr>
            <p:ph type="title"/>
          </p:nvPr>
        </p:nvSpPr>
        <p:spPr>
          <a:xfrm>
            <a:off x="1050925" y="1281113"/>
            <a:ext cx="18929350" cy="5334000"/>
          </a:xfrm>
          <a:prstGeom prst="rect">
            <a:avLst/>
          </a:prstGeom>
          <a:noFill/>
          <a:ln>
            <a:noFill/>
          </a:ln>
        </p:spPr>
        <p:txBody>
          <a:bodyPr anchorCtr="0" anchor="ctr" bIns="151500" lIns="303025" spcFirstLastPara="1" rIns="303025" wrap="square" tIns="1515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10"/>
          <p:cNvSpPr txBox="1"/>
          <p:nvPr>
            <p:ph idx="1" type="body"/>
          </p:nvPr>
        </p:nvSpPr>
        <p:spPr>
          <a:xfrm>
            <a:off x="1050925" y="7164388"/>
            <a:ext cx="9293225" cy="2984500"/>
          </a:xfrm>
          <a:prstGeom prst="rect">
            <a:avLst/>
          </a:prstGeom>
          <a:noFill/>
          <a:ln>
            <a:noFill/>
          </a:ln>
        </p:spPr>
        <p:txBody>
          <a:bodyPr anchorCtr="0" anchor="b" bIns="151500" lIns="303025" spcFirstLastPara="1" rIns="303025" wrap="square" tIns="1515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60" name="Google Shape;60;p10"/>
          <p:cNvSpPr txBox="1"/>
          <p:nvPr>
            <p:ph idx="2" type="body"/>
          </p:nvPr>
        </p:nvSpPr>
        <p:spPr>
          <a:xfrm>
            <a:off x="1050925" y="10148888"/>
            <a:ext cx="9293225" cy="18440400"/>
          </a:xfrm>
          <a:prstGeom prst="rect">
            <a:avLst/>
          </a:prstGeom>
          <a:noFill/>
          <a:ln>
            <a:noFill/>
          </a:ln>
        </p:spPr>
        <p:txBody>
          <a:bodyPr anchorCtr="0" anchor="t" bIns="151500" lIns="303025" spcFirstLastPara="1" rIns="303025" wrap="square" tIns="1515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1" name="Google Shape;61;p10"/>
          <p:cNvSpPr txBox="1"/>
          <p:nvPr>
            <p:ph idx="3" type="body"/>
          </p:nvPr>
        </p:nvSpPr>
        <p:spPr>
          <a:xfrm>
            <a:off x="10683875" y="7164388"/>
            <a:ext cx="9296400" cy="2984500"/>
          </a:xfrm>
          <a:prstGeom prst="rect">
            <a:avLst/>
          </a:prstGeom>
          <a:noFill/>
          <a:ln>
            <a:noFill/>
          </a:ln>
        </p:spPr>
        <p:txBody>
          <a:bodyPr anchorCtr="0" anchor="b" bIns="151500" lIns="303025" spcFirstLastPara="1" rIns="303025" wrap="square" tIns="1515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62" name="Google Shape;62;p10"/>
          <p:cNvSpPr txBox="1"/>
          <p:nvPr>
            <p:ph idx="4" type="body"/>
          </p:nvPr>
        </p:nvSpPr>
        <p:spPr>
          <a:xfrm>
            <a:off x="10683875" y="10148888"/>
            <a:ext cx="9296400" cy="18440400"/>
          </a:xfrm>
          <a:prstGeom prst="rect">
            <a:avLst/>
          </a:prstGeom>
          <a:noFill/>
          <a:ln>
            <a:noFill/>
          </a:ln>
        </p:spPr>
        <p:txBody>
          <a:bodyPr anchorCtr="0" anchor="t" bIns="151500" lIns="303025" spcFirstLastPara="1" rIns="303025" wrap="square" tIns="1515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3" name="Google Shape;63;p10"/>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1"/>
          <p:cNvSpPr txBox="1"/>
          <p:nvPr>
            <p:ph type="title"/>
          </p:nvPr>
        </p:nvSpPr>
        <p:spPr>
          <a:xfrm>
            <a:off x="1662113" y="20566063"/>
            <a:ext cx="17875250" cy="6356350"/>
          </a:xfrm>
          <a:prstGeom prst="rect">
            <a:avLst/>
          </a:prstGeom>
          <a:noFill/>
          <a:ln>
            <a:noFill/>
          </a:ln>
        </p:spPr>
        <p:txBody>
          <a:bodyPr anchorCtr="0" anchor="t" bIns="151500" lIns="303025" spcFirstLastPara="1" rIns="303025" wrap="square" tIns="1515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11"/>
          <p:cNvSpPr txBox="1"/>
          <p:nvPr>
            <p:ph idx="1" type="body"/>
          </p:nvPr>
        </p:nvSpPr>
        <p:spPr>
          <a:xfrm>
            <a:off x="1662113" y="13565188"/>
            <a:ext cx="17875250" cy="7000875"/>
          </a:xfrm>
          <a:prstGeom prst="rect">
            <a:avLst/>
          </a:prstGeom>
          <a:noFill/>
          <a:ln>
            <a:noFill/>
          </a:ln>
        </p:spPr>
        <p:txBody>
          <a:bodyPr anchorCtr="0" anchor="b" bIns="151500" lIns="303025" spcFirstLastPara="1" rIns="303025" wrap="square" tIns="1515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69" name="Google Shape;69;p11"/>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4600"/>
              <a:buFont typeface="Times New Roman"/>
              <a:buNone/>
              <a:defRPr b="0" i="0" sz="46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EBCF"/>
            </a:gs>
            <a:gs pos="50000">
              <a:srgbClr val="9CB86E"/>
            </a:gs>
            <a:gs pos="100000">
              <a:srgbClr val="156B13"/>
            </a:gs>
          </a:gsLst>
          <a:lin ang="2700000" scaled="0"/>
        </a:gra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1577975" y="2844800"/>
            <a:ext cx="17875250" cy="5334000"/>
          </a:xfrm>
          <a:prstGeom prst="rect">
            <a:avLst/>
          </a:prstGeom>
          <a:noFill/>
          <a:ln>
            <a:noFill/>
          </a:ln>
        </p:spPr>
        <p:txBody>
          <a:bodyPr anchorCtr="0" anchor="ctr" bIns="151500" lIns="303025" spcFirstLastPara="1" rIns="303025" wrap="square" tIns="151500">
            <a:noAutofit/>
          </a:bodyPr>
          <a:lstStyle>
            <a:lvl1pPr lvl="0"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14600" u="none" cap="none" strike="noStrike">
                <a:solidFill>
                  <a:schemeClr val="dk2"/>
                </a:solidFill>
                <a:latin typeface="Times New Roman"/>
                <a:ea typeface="Times New Roman"/>
                <a:cs typeface="Times New Roman"/>
                <a:sym typeface="Times New Roman"/>
              </a:defRPr>
            </a:lvl9pPr>
          </a:lstStyle>
          <a:p/>
        </p:txBody>
      </p:sp>
      <p:sp>
        <p:nvSpPr>
          <p:cNvPr id="11" name="Google Shape;11;p2"/>
          <p:cNvSpPr txBox="1"/>
          <p:nvPr>
            <p:ph idx="1" type="body"/>
          </p:nvPr>
        </p:nvSpPr>
        <p:spPr>
          <a:xfrm>
            <a:off x="1577975" y="9245600"/>
            <a:ext cx="17875250" cy="19202400"/>
          </a:xfrm>
          <a:prstGeom prst="rect">
            <a:avLst/>
          </a:prstGeom>
          <a:noFill/>
          <a:ln>
            <a:noFill/>
          </a:ln>
        </p:spPr>
        <p:txBody>
          <a:bodyPr anchorCtr="0" anchor="t" bIns="151500" lIns="303025" spcFirstLastPara="1" rIns="303025" wrap="square" tIns="151500">
            <a:noAutofit/>
          </a:bodyPr>
          <a:lstStyle>
            <a:lvl1pPr indent="-901700" lvl="0" marL="457200" marR="0" rtl="0" algn="l">
              <a:spcBef>
                <a:spcPts val="2120"/>
              </a:spcBef>
              <a:spcAft>
                <a:spcPts val="0"/>
              </a:spcAft>
              <a:buClr>
                <a:schemeClr val="dk1"/>
              </a:buClr>
              <a:buSzPts val="10600"/>
              <a:buFont typeface="Times New Roman"/>
              <a:buChar char="•"/>
              <a:defRPr b="0" i="0" sz="10600" u="none" cap="none" strike="noStrike">
                <a:solidFill>
                  <a:schemeClr val="dk1"/>
                </a:solidFill>
                <a:latin typeface="Times New Roman"/>
                <a:ea typeface="Times New Roman"/>
                <a:cs typeface="Times New Roman"/>
                <a:sym typeface="Times New Roman"/>
              </a:defRPr>
            </a:lvl1pPr>
            <a:lvl2pPr indent="-819150" lvl="1" marL="914400" marR="0" rtl="0" algn="l">
              <a:spcBef>
                <a:spcPts val="1860"/>
              </a:spcBef>
              <a:spcAft>
                <a:spcPts val="0"/>
              </a:spcAft>
              <a:buClr>
                <a:schemeClr val="dk1"/>
              </a:buClr>
              <a:buSzPts val="9300"/>
              <a:buFont typeface="Times New Roman"/>
              <a:buChar char="–"/>
              <a:defRPr b="0" i="0" sz="9300" u="none" cap="none" strike="noStrike">
                <a:solidFill>
                  <a:schemeClr val="dk1"/>
                </a:solidFill>
                <a:latin typeface="Times New Roman"/>
                <a:ea typeface="Times New Roman"/>
                <a:cs typeface="Times New Roman"/>
                <a:sym typeface="Times New Roman"/>
              </a:defRPr>
            </a:lvl2pPr>
            <a:lvl3pPr indent="-730250" lvl="2" marL="1371600" marR="0" rtl="0" algn="l">
              <a:spcBef>
                <a:spcPts val="1580"/>
              </a:spcBef>
              <a:spcAft>
                <a:spcPts val="0"/>
              </a:spcAft>
              <a:buClr>
                <a:schemeClr val="dk1"/>
              </a:buClr>
              <a:buSzPts val="7900"/>
              <a:buFont typeface="Times New Roman"/>
              <a:buChar char="•"/>
              <a:defRPr b="0" i="0" sz="7900" u="none" cap="none" strike="noStrike">
                <a:solidFill>
                  <a:schemeClr val="dk1"/>
                </a:solidFill>
                <a:latin typeface="Times New Roman"/>
                <a:ea typeface="Times New Roman"/>
                <a:cs typeface="Times New Roman"/>
                <a:sym typeface="Times New Roman"/>
              </a:defRPr>
            </a:lvl3pPr>
            <a:lvl4pPr indent="-654050" lvl="3" marL="1828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4pPr>
            <a:lvl5pPr indent="-654050" lvl="4" marL="22860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5pPr>
            <a:lvl6pPr indent="-654050" lvl="5" marL="27432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6pPr>
            <a:lvl7pPr indent="-654050" lvl="6" marL="32004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7pPr>
            <a:lvl8pPr indent="-654050" lvl="7" marL="36576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8pPr>
            <a:lvl9pPr indent="-654050" lvl="8" marL="4114800" marR="0" rtl="0" algn="l">
              <a:spcBef>
                <a:spcPts val="1340"/>
              </a:spcBef>
              <a:spcAft>
                <a:spcPts val="0"/>
              </a:spcAft>
              <a:buClr>
                <a:schemeClr val="dk1"/>
              </a:buClr>
              <a:buSzPts val="6700"/>
              <a:buFont typeface="Times New Roman"/>
              <a:buChar char="»"/>
              <a:defRPr b="0" i="0" sz="6700" u="none" cap="none" strike="noStrike">
                <a:solidFill>
                  <a:schemeClr val="dk1"/>
                </a:solidFill>
                <a:latin typeface="Times New Roman"/>
                <a:ea typeface="Times New Roman"/>
                <a:cs typeface="Times New Roman"/>
                <a:sym typeface="Times New Roman"/>
              </a:defRPr>
            </a:lvl9pPr>
          </a:lstStyle>
          <a:p/>
        </p:txBody>
      </p:sp>
      <p:sp>
        <p:nvSpPr>
          <p:cNvPr id="12" name="Google Shape;12;p2"/>
          <p:cNvSpPr txBox="1"/>
          <p:nvPr>
            <p:ph idx="10" type="dt"/>
          </p:nvPr>
        </p:nvSpPr>
        <p:spPr>
          <a:xfrm>
            <a:off x="1577975" y="29159200"/>
            <a:ext cx="4381500" cy="2133600"/>
          </a:xfrm>
          <a:prstGeom prst="rect">
            <a:avLst/>
          </a:prstGeom>
          <a:noFill/>
          <a:ln>
            <a:noFill/>
          </a:ln>
        </p:spPr>
        <p:txBody>
          <a:bodyPr anchorCtr="0" anchor="t" bIns="151500" lIns="303025" spcFirstLastPara="1" rIns="303025" wrap="square" tIns="151500">
            <a:noAutofit/>
          </a:bodyPr>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13" name="Google Shape;13;p2"/>
          <p:cNvSpPr txBox="1"/>
          <p:nvPr>
            <p:ph idx="11" type="ftr"/>
          </p:nvPr>
        </p:nvSpPr>
        <p:spPr>
          <a:xfrm>
            <a:off x="7185025" y="29159200"/>
            <a:ext cx="6661150" cy="2133600"/>
          </a:xfrm>
          <a:prstGeom prst="rect">
            <a:avLst/>
          </a:prstGeom>
          <a:noFill/>
          <a:ln>
            <a:noFill/>
          </a:ln>
        </p:spPr>
        <p:txBody>
          <a:bodyPr anchorCtr="0" anchor="t" bIns="151500" lIns="303025" spcFirstLastPara="1" rIns="303025" wrap="square" tIns="151500">
            <a:noAutofit/>
          </a:bodyPr>
          <a:lstStyle>
            <a:lvl1pPr lvl="0"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300" u="none" cap="none" strike="noStrike">
                <a:solidFill>
                  <a:schemeClr val="dk1"/>
                </a:solidFill>
                <a:latin typeface="Times New Roman"/>
                <a:ea typeface="Times New Roman"/>
                <a:cs typeface="Times New Roman"/>
                <a:sym typeface="Times New Roman"/>
              </a:defRPr>
            </a:lvl9pPr>
          </a:lstStyle>
          <a:p/>
        </p:txBody>
      </p:sp>
      <p:sp>
        <p:nvSpPr>
          <p:cNvPr id="14" name="Google Shape;14;p2"/>
          <p:cNvSpPr txBox="1"/>
          <p:nvPr>
            <p:ph idx="12" type="sldNum"/>
          </p:nvPr>
        </p:nvSpPr>
        <p:spPr>
          <a:xfrm>
            <a:off x="15071725" y="29159200"/>
            <a:ext cx="4381500" cy="2133600"/>
          </a:xfrm>
          <a:prstGeom prst="rect">
            <a:avLst/>
          </a:prstGeom>
          <a:noFill/>
          <a:ln>
            <a:noFill/>
          </a:ln>
        </p:spPr>
        <p:txBody>
          <a:bodyPr anchorCtr="0" anchor="t" bIns="151500" lIns="303025" spcFirstLastPara="1" rIns="303025" wrap="square" tIns="151500">
            <a:noAutofit/>
          </a:bodyPr>
          <a:lstStyle>
            <a:lvl1pPr indent="0" lvl="0"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4600"/>
              <a:buFont typeface="Times New Roman"/>
              <a:buNone/>
              <a:defRPr b="0" i="0" sz="46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10"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g1f7df7bc121_0_63"/>
          <p:cNvSpPr txBox="1"/>
          <p:nvPr/>
        </p:nvSpPr>
        <p:spPr>
          <a:xfrm>
            <a:off x="-4775" y="-14250"/>
            <a:ext cx="21031200" cy="52578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300" u="none">
              <a:solidFill>
                <a:schemeClr val="dk1"/>
              </a:solidFill>
              <a:latin typeface="Times New Roman"/>
              <a:ea typeface="Times New Roman"/>
              <a:cs typeface="Times New Roman"/>
              <a:sym typeface="Times New Roman"/>
            </a:endParaRPr>
          </a:p>
        </p:txBody>
      </p:sp>
      <p:sp>
        <p:nvSpPr>
          <p:cNvPr id="90" name="Google Shape;90;g1f7df7bc121_0_63"/>
          <p:cNvSpPr txBox="1"/>
          <p:nvPr>
            <p:ph type="title"/>
          </p:nvPr>
        </p:nvSpPr>
        <p:spPr>
          <a:xfrm>
            <a:off x="3146425" y="76200"/>
            <a:ext cx="14728800" cy="4918500"/>
          </a:xfrm>
          <a:prstGeom prst="rect">
            <a:avLst/>
          </a:prstGeom>
          <a:noFill/>
          <a:ln>
            <a:noFill/>
          </a:ln>
        </p:spPr>
        <p:txBody>
          <a:bodyPr anchorCtr="0" anchor="ctr" bIns="151500" lIns="303025" spcFirstLastPara="1" rIns="303025" wrap="square" tIns="151500">
            <a:noAutofit/>
          </a:bodyPr>
          <a:lstStyle/>
          <a:p>
            <a:pPr indent="0" lvl="0" marL="0" rtl="0" algn="ctr">
              <a:lnSpc>
                <a:spcPct val="100000"/>
              </a:lnSpc>
              <a:spcBef>
                <a:spcPts val="0"/>
              </a:spcBef>
              <a:spcAft>
                <a:spcPts val="0"/>
              </a:spcAft>
              <a:buClr>
                <a:srgbClr val="FFCC00"/>
              </a:buClr>
              <a:buSzPts val="6600"/>
              <a:buFont typeface="Arial"/>
              <a:buNone/>
            </a:pPr>
            <a:r>
              <a:rPr b="1" lang="en-US" sz="6600">
                <a:solidFill>
                  <a:srgbClr val="FFCC00"/>
                </a:solidFill>
                <a:latin typeface="Arial"/>
                <a:ea typeface="Arial"/>
                <a:cs typeface="Arial"/>
                <a:sym typeface="Arial"/>
              </a:rPr>
              <a:t>Eyesight Data Link</a:t>
            </a:r>
            <a:br>
              <a:rPr b="0" i="0" lang="en-US" sz="6600" u="none">
                <a:solidFill>
                  <a:srgbClr val="FFCC00"/>
                </a:solidFill>
                <a:latin typeface="Arial"/>
                <a:ea typeface="Arial"/>
                <a:cs typeface="Arial"/>
                <a:sym typeface="Arial"/>
              </a:rPr>
            </a:br>
            <a:r>
              <a:rPr b="0" i="0" lang="en-US" sz="2800" u="none">
                <a:solidFill>
                  <a:srgbClr val="FFCC00"/>
                </a:solidFill>
                <a:latin typeface="Arial"/>
                <a:ea typeface="Arial"/>
                <a:cs typeface="Arial"/>
                <a:sym typeface="Arial"/>
              </a:rPr>
              <a:t>—Leveraging Digital Phenotyping to Support Patients with Visual Field Loss—</a:t>
            </a:r>
            <a:br>
              <a:rPr b="0" i="0" lang="en-US" sz="2800" u="none">
                <a:solidFill>
                  <a:srgbClr val="FFCC00"/>
                </a:solidFill>
                <a:latin typeface="Arial"/>
                <a:ea typeface="Arial"/>
                <a:cs typeface="Arial"/>
                <a:sym typeface="Arial"/>
              </a:rPr>
            </a:br>
            <a:endParaRPr b="0" i="0" sz="2800" u="none">
              <a:solidFill>
                <a:srgbClr val="FFCC00"/>
              </a:solidFill>
              <a:latin typeface="Arial"/>
              <a:ea typeface="Arial"/>
              <a:cs typeface="Arial"/>
              <a:sym typeface="Arial"/>
            </a:endParaRPr>
          </a:p>
          <a:p>
            <a:pPr indent="0" lvl="0" marL="0" rtl="0" algn="ctr">
              <a:lnSpc>
                <a:spcPct val="100000"/>
              </a:lnSpc>
              <a:spcBef>
                <a:spcPts val="0"/>
              </a:spcBef>
              <a:spcAft>
                <a:spcPts val="0"/>
              </a:spcAft>
              <a:buClr>
                <a:srgbClr val="FFCC00"/>
              </a:buClr>
              <a:buSzPts val="6600"/>
              <a:buFont typeface="Arial"/>
              <a:buNone/>
            </a:pPr>
            <a:r>
              <a:rPr b="1" i="0" lang="en-US" sz="2400" u="none">
                <a:solidFill>
                  <a:srgbClr val="FFCC00"/>
                </a:solidFill>
                <a:latin typeface="Arial"/>
                <a:ea typeface="Arial"/>
                <a:cs typeface="Arial"/>
                <a:sym typeface="Arial"/>
              </a:rPr>
              <a:t>Team Members:</a:t>
            </a:r>
            <a:r>
              <a:rPr b="0" i="0" lang="en-US" sz="2400" u="none">
                <a:solidFill>
                  <a:srgbClr val="FFCC00"/>
                </a:solidFill>
                <a:latin typeface="Arial"/>
                <a:ea typeface="Arial"/>
                <a:cs typeface="Arial"/>
                <a:sym typeface="Arial"/>
              </a:rPr>
              <a:t> </a:t>
            </a:r>
            <a:r>
              <a:rPr lang="en-US" sz="2400">
                <a:solidFill>
                  <a:srgbClr val="FFCC00"/>
                </a:solidFill>
                <a:latin typeface="Arial"/>
                <a:ea typeface="Arial"/>
                <a:cs typeface="Arial"/>
                <a:sym typeface="Arial"/>
              </a:rPr>
              <a:t>Stellina Ao, Luis Ayala-Saldivar, Edson Castellanos, Mengying Chen, John Huang, Jooeun Jeon, Desiree Ramirez, Ashley Tran, Thang Tran,</a:t>
            </a:r>
            <a:endParaRPr sz="2400">
              <a:solidFill>
                <a:srgbClr val="FFCC00"/>
              </a:solidFill>
              <a:latin typeface="Arial"/>
              <a:ea typeface="Arial"/>
              <a:cs typeface="Arial"/>
              <a:sym typeface="Arial"/>
            </a:endParaRPr>
          </a:p>
          <a:p>
            <a:pPr indent="0" lvl="0" marL="0" rtl="0" algn="ctr">
              <a:lnSpc>
                <a:spcPct val="100000"/>
              </a:lnSpc>
              <a:spcBef>
                <a:spcPts val="0"/>
              </a:spcBef>
              <a:spcAft>
                <a:spcPts val="0"/>
              </a:spcAft>
              <a:buClr>
                <a:srgbClr val="FFCC00"/>
              </a:buClr>
              <a:buSzPts val="6600"/>
              <a:buFont typeface="Arial"/>
              <a:buNone/>
            </a:pPr>
            <a:r>
              <a:rPr b="1" i="0" lang="en-US" sz="2400" u="none">
                <a:solidFill>
                  <a:srgbClr val="FFCC00"/>
                </a:solidFill>
                <a:latin typeface="Arial"/>
                <a:ea typeface="Arial"/>
                <a:cs typeface="Arial"/>
                <a:sym typeface="Arial"/>
              </a:rPr>
              <a:t>Faculty Advisors:</a:t>
            </a:r>
            <a:r>
              <a:rPr b="0" i="0" lang="en-US" sz="2400" u="none">
                <a:solidFill>
                  <a:srgbClr val="FFCC00"/>
                </a:solidFill>
                <a:latin typeface="Arial"/>
                <a:ea typeface="Arial"/>
                <a:cs typeface="Arial"/>
                <a:sym typeface="Arial"/>
              </a:rPr>
              <a:t> Dr. </a:t>
            </a:r>
            <a:r>
              <a:rPr lang="en-US" sz="2400">
                <a:solidFill>
                  <a:srgbClr val="FFCC00"/>
                </a:solidFill>
                <a:latin typeface="Arial"/>
                <a:ea typeface="Arial"/>
                <a:cs typeface="Arial"/>
                <a:sym typeface="Arial"/>
              </a:rPr>
              <a:t>Navid Amini, Dikshant Sagar </a:t>
            </a:r>
            <a:endParaRPr sz="2400">
              <a:solidFill>
                <a:srgbClr val="FFCC00"/>
              </a:solidFill>
              <a:latin typeface="Arial"/>
              <a:ea typeface="Arial"/>
              <a:cs typeface="Arial"/>
              <a:sym typeface="Arial"/>
            </a:endParaRPr>
          </a:p>
          <a:p>
            <a:pPr indent="0" lvl="0" marL="0" rtl="0" algn="ctr">
              <a:lnSpc>
                <a:spcPct val="100000"/>
              </a:lnSpc>
              <a:spcBef>
                <a:spcPts val="0"/>
              </a:spcBef>
              <a:spcAft>
                <a:spcPts val="0"/>
              </a:spcAft>
              <a:buClr>
                <a:srgbClr val="FFCC00"/>
              </a:buClr>
              <a:buSzPts val="6600"/>
              <a:buFont typeface="Arial"/>
              <a:buNone/>
            </a:pPr>
            <a:r>
              <a:rPr b="1" lang="en-US" sz="2400">
                <a:solidFill>
                  <a:srgbClr val="FFCC00"/>
                </a:solidFill>
                <a:latin typeface="Arial"/>
                <a:ea typeface="Arial"/>
                <a:cs typeface="Arial"/>
                <a:sym typeface="Arial"/>
              </a:rPr>
              <a:t>David Geffen School of Medicine, University of California, Los Angeles</a:t>
            </a:r>
            <a:r>
              <a:rPr b="1" i="0" lang="en-US" sz="2400" u="none">
                <a:solidFill>
                  <a:srgbClr val="FFCC00"/>
                </a:solidFill>
                <a:latin typeface="Arial"/>
                <a:ea typeface="Arial"/>
                <a:cs typeface="Arial"/>
                <a:sym typeface="Arial"/>
              </a:rPr>
              <a:t> Liaisons:</a:t>
            </a:r>
            <a:r>
              <a:rPr b="0" i="0" lang="en-US" sz="2400" u="none">
                <a:solidFill>
                  <a:srgbClr val="FFCC00"/>
                </a:solidFill>
                <a:latin typeface="Arial"/>
                <a:ea typeface="Arial"/>
                <a:cs typeface="Arial"/>
                <a:sym typeface="Arial"/>
              </a:rPr>
              <a:t> </a:t>
            </a:r>
            <a:r>
              <a:rPr lang="en-US" sz="2400">
                <a:solidFill>
                  <a:srgbClr val="FFCC00"/>
                </a:solidFill>
                <a:latin typeface="Arial"/>
                <a:ea typeface="Arial"/>
                <a:cs typeface="Arial"/>
                <a:sym typeface="Arial"/>
              </a:rPr>
              <a:t>Dr.Sajad Besharati, Kouros Nouri-Mahdavi</a:t>
            </a:r>
            <a:br>
              <a:rPr b="0" i="0" lang="en-US" sz="2400" u="none">
                <a:solidFill>
                  <a:srgbClr val="FFCC00"/>
                </a:solidFill>
                <a:latin typeface="Arial"/>
                <a:ea typeface="Arial"/>
                <a:cs typeface="Arial"/>
                <a:sym typeface="Arial"/>
              </a:rPr>
            </a:br>
            <a:r>
              <a:rPr b="0" i="0" lang="en-US" sz="2400" u="none">
                <a:solidFill>
                  <a:srgbClr val="FFCC00"/>
                </a:solidFill>
                <a:latin typeface="Arial"/>
                <a:ea typeface="Arial"/>
                <a:cs typeface="Arial"/>
                <a:sym typeface="Arial"/>
              </a:rPr>
              <a:t>Department</a:t>
            </a:r>
            <a:r>
              <a:rPr lang="en-US" sz="2400">
                <a:solidFill>
                  <a:srgbClr val="FFCC00"/>
                </a:solidFill>
                <a:latin typeface="Arial"/>
                <a:ea typeface="Arial"/>
                <a:cs typeface="Arial"/>
                <a:sym typeface="Arial"/>
              </a:rPr>
              <a:t> of </a:t>
            </a:r>
            <a:r>
              <a:rPr b="0" i="0" lang="en-US" sz="2400" u="none">
                <a:solidFill>
                  <a:srgbClr val="FFCC00"/>
                </a:solidFill>
                <a:latin typeface="Arial"/>
                <a:ea typeface="Arial"/>
                <a:cs typeface="Arial"/>
                <a:sym typeface="Arial"/>
              </a:rPr>
              <a:t>College of Engineering, Computer Science, and Technology</a:t>
            </a:r>
            <a:br>
              <a:rPr b="0" i="0" lang="en-US" sz="2400" u="none">
                <a:solidFill>
                  <a:srgbClr val="FFCC00"/>
                </a:solidFill>
                <a:latin typeface="Arial"/>
                <a:ea typeface="Arial"/>
                <a:cs typeface="Arial"/>
                <a:sym typeface="Arial"/>
              </a:rPr>
            </a:br>
            <a:r>
              <a:rPr b="0" i="0" lang="en-US" sz="2400" u="none">
                <a:solidFill>
                  <a:srgbClr val="FFCC00"/>
                </a:solidFill>
                <a:latin typeface="Arial"/>
                <a:ea typeface="Arial"/>
                <a:cs typeface="Arial"/>
                <a:sym typeface="Arial"/>
              </a:rPr>
              <a:t>California State University, Los Angeles</a:t>
            </a:r>
            <a:endParaRPr sz="2400"/>
          </a:p>
        </p:txBody>
      </p:sp>
      <p:pic>
        <p:nvPicPr>
          <p:cNvPr descr="CalStateLAlogo_badge_white.png" id="91" name="Google Shape;91;g1f7df7bc121_0_63"/>
          <p:cNvPicPr preferRelativeResize="0"/>
          <p:nvPr/>
        </p:nvPicPr>
        <p:blipFill rotWithShape="1">
          <a:blip r:embed="rId3">
            <a:alphaModFix/>
          </a:blip>
          <a:srcRect b="0" l="0" r="0" t="0"/>
          <a:stretch/>
        </p:blipFill>
        <p:spPr>
          <a:xfrm>
            <a:off x="609600" y="1371600"/>
            <a:ext cx="2536825" cy="3155950"/>
          </a:xfrm>
          <a:prstGeom prst="rect">
            <a:avLst/>
          </a:prstGeom>
          <a:noFill/>
          <a:ln>
            <a:noFill/>
          </a:ln>
        </p:spPr>
      </p:pic>
      <p:sp>
        <p:nvSpPr>
          <p:cNvPr id="92" name="Google Shape;92;g1f7df7bc121_0_63"/>
          <p:cNvSpPr/>
          <p:nvPr/>
        </p:nvSpPr>
        <p:spPr>
          <a:xfrm>
            <a:off x="609600" y="538561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g1f7df7bc121_0_63"/>
          <p:cNvSpPr txBox="1"/>
          <p:nvPr/>
        </p:nvSpPr>
        <p:spPr>
          <a:xfrm>
            <a:off x="751600" y="545686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Motivation &amp; Background</a:t>
            </a:r>
            <a:endParaRPr b="1" sz="3000">
              <a:solidFill>
                <a:srgbClr val="595959"/>
              </a:solidFill>
              <a:latin typeface="Source Sans 3"/>
              <a:ea typeface="Source Sans 3"/>
              <a:cs typeface="Source Sans 3"/>
              <a:sym typeface="Source Sans 3"/>
            </a:endParaRPr>
          </a:p>
        </p:txBody>
      </p:sp>
      <p:sp>
        <p:nvSpPr>
          <p:cNvPr id="94" name="Google Shape;94;g1f7df7bc121_0_63"/>
          <p:cNvSpPr txBox="1"/>
          <p:nvPr/>
        </p:nvSpPr>
        <p:spPr>
          <a:xfrm>
            <a:off x="592000" y="6264200"/>
            <a:ext cx="6244500" cy="4281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US" sz="2600">
                <a:solidFill>
                  <a:srgbClr val="595959"/>
                </a:solidFill>
                <a:latin typeface="Source Sans 3"/>
                <a:ea typeface="Source Sans 3"/>
                <a:cs typeface="Source Sans 3"/>
                <a:sym typeface="Source Sans 3"/>
              </a:rPr>
              <a:t>Our mission is to utilize digital phenotyping to detect and monitor glaucoma by analyzing driving behaviors through a mobile application that leverages smartphone sensors to characterize driving events. The collected data will be used to monitor the severity of glaucoma and provide reports on the condition to patients, doctors, and the Department of Motor Vehicles (DMV).</a:t>
            </a:r>
            <a:endParaRPr sz="3000">
              <a:solidFill>
                <a:srgbClr val="595959"/>
              </a:solidFill>
              <a:latin typeface="Source Sans 3"/>
              <a:ea typeface="Source Sans 3"/>
              <a:cs typeface="Source Sans 3"/>
              <a:sym typeface="Source Sans 3"/>
            </a:endParaRPr>
          </a:p>
        </p:txBody>
      </p:sp>
      <p:sp>
        <p:nvSpPr>
          <p:cNvPr id="95" name="Google Shape;95;g1f7df7bc121_0_63"/>
          <p:cNvSpPr/>
          <p:nvPr/>
        </p:nvSpPr>
        <p:spPr>
          <a:xfrm>
            <a:off x="7457513" y="538561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Glaucoma and Driving Events</a:t>
            </a:r>
            <a:endParaRPr b="1" sz="3000">
              <a:solidFill>
                <a:srgbClr val="595959"/>
              </a:solidFill>
              <a:latin typeface="Source Sans 3"/>
              <a:ea typeface="Source Sans 3"/>
              <a:cs typeface="Source Sans 3"/>
              <a:sym typeface="Source Sans 3"/>
            </a:endParaRPr>
          </a:p>
        </p:txBody>
      </p:sp>
      <p:sp>
        <p:nvSpPr>
          <p:cNvPr id="96" name="Google Shape;96;g1f7df7bc121_0_63"/>
          <p:cNvSpPr/>
          <p:nvPr/>
        </p:nvSpPr>
        <p:spPr>
          <a:xfrm>
            <a:off x="14305450" y="538561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7" name="Google Shape;97;g1f7df7bc121_0_63"/>
          <p:cNvSpPr txBox="1"/>
          <p:nvPr/>
        </p:nvSpPr>
        <p:spPr>
          <a:xfrm>
            <a:off x="14447450" y="545686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Results</a:t>
            </a:r>
            <a:endParaRPr b="1" sz="3000">
              <a:solidFill>
                <a:srgbClr val="595959"/>
              </a:solidFill>
              <a:latin typeface="Source Sans 3"/>
              <a:ea typeface="Source Sans 3"/>
              <a:cs typeface="Source Sans 3"/>
              <a:sym typeface="Source Sans 3"/>
            </a:endParaRPr>
          </a:p>
        </p:txBody>
      </p:sp>
      <p:sp>
        <p:nvSpPr>
          <p:cNvPr id="98" name="Google Shape;98;g1f7df7bc121_0_63"/>
          <p:cNvSpPr/>
          <p:nvPr/>
        </p:nvSpPr>
        <p:spPr>
          <a:xfrm>
            <a:off x="609600" y="1084806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 name="Google Shape;99;g1f7df7bc121_0_63"/>
          <p:cNvSpPr txBox="1"/>
          <p:nvPr/>
        </p:nvSpPr>
        <p:spPr>
          <a:xfrm>
            <a:off x="751600" y="1091931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Problem Statement</a:t>
            </a:r>
            <a:endParaRPr b="1" sz="3000">
              <a:solidFill>
                <a:srgbClr val="595959"/>
              </a:solidFill>
              <a:latin typeface="Source Sans 3"/>
              <a:ea typeface="Source Sans 3"/>
              <a:cs typeface="Source Sans 3"/>
              <a:sym typeface="Source Sans 3"/>
            </a:endParaRPr>
          </a:p>
          <a:p>
            <a:pPr indent="0" lvl="0" marL="0" rtl="0" algn="ctr">
              <a:spcBef>
                <a:spcPts val="0"/>
              </a:spcBef>
              <a:spcAft>
                <a:spcPts val="0"/>
              </a:spcAft>
              <a:buNone/>
            </a:pPr>
            <a:r>
              <a:t/>
            </a:r>
            <a:endParaRPr b="1" sz="3000">
              <a:solidFill>
                <a:srgbClr val="595959"/>
              </a:solidFill>
              <a:latin typeface="Source Sans 3"/>
              <a:ea typeface="Source Sans 3"/>
              <a:cs typeface="Source Sans 3"/>
              <a:sym typeface="Source Sans 3"/>
            </a:endParaRPr>
          </a:p>
          <a:p>
            <a:pPr indent="0" lvl="0" marL="0" rtl="0" algn="ctr">
              <a:spcBef>
                <a:spcPts val="0"/>
              </a:spcBef>
              <a:spcAft>
                <a:spcPts val="0"/>
              </a:spcAft>
              <a:buNone/>
            </a:pPr>
            <a:r>
              <a:t/>
            </a:r>
            <a:endParaRPr b="1" sz="3000">
              <a:solidFill>
                <a:srgbClr val="595959"/>
              </a:solidFill>
              <a:latin typeface="Source Sans 3"/>
              <a:ea typeface="Source Sans 3"/>
              <a:cs typeface="Source Sans 3"/>
              <a:sym typeface="Source Sans 3"/>
            </a:endParaRPr>
          </a:p>
        </p:txBody>
      </p:sp>
      <p:sp>
        <p:nvSpPr>
          <p:cNvPr id="100" name="Google Shape;100;g1f7df7bc121_0_63"/>
          <p:cNvSpPr/>
          <p:nvPr/>
        </p:nvSpPr>
        <p:spPr>
          <a:xfrm>
            <a:off x="14456325" y="11661681"/>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g1f7df7bc121_0_63"/>
          <p:cNvSpPr txBox="1"/>
          <p:nvPr/>
        </p:nvSpPr>
        <p:spPr>
          <a:xfrm>
            <a:off x="14598325" y="11732931"/>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Discussion &amp; Future Work</a:t>
            </a:r>
            <a:endParaRPr b="1" sz="3000">
              <a:solidFill>
                <a:srgbClr val="595959"/>
              </a:solidFill>
              <a:latin typeface="Source Sans 3"/>
              <a:ea typeface="Source Sans 3"/>
              <a:cs typeface="Source Sans 3"/>
              <a:sym typeface="Source Sans 3"/>
            </a:endParaRPr>
          </a:p>
        </p:txBody>
      </p:sp>
      <p:sp>
        <p:nvSpPr>
          <p:cNvPr id="102" name="Google Shape;102;g1f7df7bc121_0_63"/>
          <p:cNvSpPr/>
          <p:nvPr/>
        </p:nvSpPr>
        <p:spPr>
          <a:xfrm>
            <a:off x="592000" y="1514291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g1f7df7bc121_0_63"/>
          <p:cNvSpPr txBox="1"/>
          <p:nvPr/>
        </p:nvSpPr>
        <p:spPr>
          <a:xfrm>
            <a:off x="734000" y="1521416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Glaucoma</a:t>
            </a:r>
            <a:endParaRPr b="1" sz="3000">
              <a:solidFill>
                <a:srgbClr val="595959"/>
              </a:solidFill>
              <a:latin typeface="Source Sans 3"/>
              <a:ea typeface="Source Sans 3"/>
              <a:cs typeface="Source Sans 3"/>
              <a:sym typeface="Source Sans 3"/>
            </a:endParaRPr>
          </a:p>
        </p:txBody>
      </p:sp>
      <p:sp>
        <p:nvSpPr>
          <p:cNvPr id="104" name="Google Shape;104;g1f7df7bc121_0_63"/>
          <p:cNvSpPr/>
          <p:nvPr/>
        </p:nvSpPr>
        <p:spPr>
          <a:xfrm>
            <a:off x="7388575" y="1574881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5" name="Google Shape;105;g1f7df7bc121_0_63"/>
          <p:cNvSpPr txBox="1"/>
          <p:nvPr/>
        </p:nvSpPr>
        <p:spPr>
          <a:xfrm>
            <a:off x="7530575" y="1582006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Research Question </a:t>
            </a:r>
            <a:endParaRPr b="1" sz="3000">
              <a:solidFill>
                <a:srgbClr val="595959"/>
              </a:solidFill>
              <a:latin typeface="Source Sans 3"/>
              <a:ea typeface="Source Sans 3"/>
              <a:cs typeface="Source Sans 3"/>
              <a:sym typeface="Source Sans 3"/>
            </a:endParaRPr>
          </a:p>
        </p:txBody>
      </p:sp>
      <p:sp>
        <p:nvSpPr>
          <p:cNvPr id="106" name="Google Shape;106;g1f7df7bc121_0_63"/>
          <p:cNvSpPr txBox="1"/>
          <p:nvPr/>
        </p:nvSpPr>
        <p:spPr>
          <a:xfrm>
            <a:off x="609600" y="11879050"/>
            <a:ext cx="6244500" cy="3156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2600">
                <a:solidFill>
                  <a:srgbClr val="595959"/>
                </a:solidFill>
                <a:latin typeface="Source Sans 3"/>
                <a:ea typeface="Source Sans 3"/>
                <a:cs typeface="Source Sans 3"/>
                <a:sym typeface="Source Sans 3"/>
              </a:rPr>
              <a:t>Glaucoma can have severe implications for individuals, impacting their vision and daily lives. Currently, there is no known cure, making early detection and monitoring crucial for managing the condition. Digital phenotyping offers a promising approach in this regard.</a:t>
            </a:r>
            <a:endParaRPr sz="2600">
              <a:solidFill>
                <a:srgbClr val="595959"/>
              </a:solidFill>
              <a:latin typeface="Source Sans 3"/>
              <a:ea typeface="Source Sans 3"/>
              <a:cs typeface="Source Sans 3"/>
              <a:sym typeface="Source Sans 3"/>
            </a:endParaRPr>
          </a:p>
          <a:p>
            <a:pPr indent="0" lvl="0" marL="0" rtl="0" algn="ctr">
              <a:lnSpc>
                <a:spcPct val="100000"/>
              </a:lnSpc>
              <a:spcBef>
                <a:spcPts val="0"/>
              </a:spcBef>
              <a:spcAft>
                <a:spcPts val="0"/>
              </a:spcAft>
              <a:buNone/>
            </a:pPr>
            <a:r>
              <a:t/>
            </a:r>
            <a:endParaRPr sz="2200">
              <a:solidFill>
                <a:srgbClr val="595959"/>
              </a:solidFill>
              <a:latin typeface="Source Sans 3"/>
              <a:ea typeface="Source Sans 3"/>
              <a:cs typeface="Source Sans 3"/>
              <a:sym typeface="Source Sans 3"/>
            </a:endParaRPr>
          </a:p>
        </p:txBody>
      </p:sp>
      <p:pic>
        <p:nvPicPr>
          <p:cNvPr id="107" name="Google Shape;107;g1f7df7bc121_0_63"/>
          <p:cNvPicPr preferRelativeResize="0"/>
          <p:nvPr/>
        </p:nvPicPr>
        <p:blipFill>
          <a:blip r:embed="rId4">
            <a:alphaModFix/>
          </a:blip>
          <a:stretch>
            <a:fillRect/>
          </a:stretch>
        </p:blipFill>
        <p:spPr>
          <a:xfrm>
            <a:off x="591975" y="16173900"/>
            <a:ext cx="6244499" cy="9213899"/>
          </a:xfrm>
          <a:prstGeom prst="rect">
            <a:avLst/>
          </a:prstGeom>
          <a:noFill/>
          <a:ln>
            <a:noFill/>
          </a:ln>
        </p:spPr>
      </p:pic>
      <p:sp>
        <p:nvSpPr>
          <p:cNvPr id="108" name="Google Shape;108;g1f7df7bc121_0_63"/>
          <p:cNvSpPr txBox="1"/>
          <p:nvPr/>
        </p:nvSpPr>
        <p:spPr>
          <a:xfrm>
            <a:off x="574400" y="25466675"/>
            <a:ext cx="6244500" cy="2462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2600">
                <a:solidFill>
                  <a:srgbClr val="595959"/>
                </a:solidFill>
                <a:latin typeface="Source Sans 3"/>
                <a:ea typeface="Source Sans 3"/>
                <a:cs typeface="Source Sans 3"/>
                <a:sym typeface="Source Sans 3"/>
              </a:rPr>
              <a:t>Glaucoma is a group of eye conditions that damages the optic nerve, causing vision loss and blindness. Symptoms of glaucoma can start slowly and can be so gradual that symptoms remain undetected before prevention and treatment can be administered.</a:t>
            </a:r>
            <a:endParaRPr sz="2600">
              <a:solidFill>
                <a:srgbClr val="595959"/>
              </a:solidFill>
              <a:latin typeface="Source Sans 3"/>
              <a:ea typeface="Source Sans 3"/>
              <a:cs typeface="Source Sans 3"/>
              <a:sym typeface="Source Sans 3"/>
            </a:endParaRPr>
          </a:p>
        </p:txBody>
      </p:sp>
      <p:sp>
        <p:nvSpPr>
          <p:cNvPr id="109" name="Google Shape;109;g1f7df7bc121_0_63"/>
          <p:cNvSpPr txBox="1"/>
          <p:nvPr/>
        </p:nvSpPr>
        <p:spPr>
          <a:xfrm>
            <a:off x="7457525" y="6264200"/>
            <a:ext cx="6244500" cy="3731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600">
                <a:solidFill>
                  <a:srgbClr val="595959"/>
                </a:solidFill>
                <a:latin typeface="Source Sans 3"/>
                <a:ea typeface="Source Sans 3"/>
                <a:cs typeface="Source Sans 3"/>
                <a:sym typeface="Source Sans 3"/>
              </a:rPr>
              <a:t>There exists a well-documented relationship between driving habits and glaucoma presence and severity. Glaucoma is negatively correlated with overall driver performance in both on-road (i.e., driving a predetermined course) and off-road (e.g., simulated driving or questionnaires) assessments.</a:t>
            </a:r>
            <a:endParaRPr sz="2600">
              <a:solidFill>
                <a:srgbClr val="595959"/>
              </a:solidFill>
              <a:latin typeface="Source Sans 3"/>
              <a:ea typeface="Source Sans 3"/>
              <a:cs typeface="Source Sans 3"/>
              <a:sym typeface="Source Sans 3"/>
            </a:endParaRPr>
          </a:p>
          <a:p>
            <a:pPr indent="0" lvl="0" marL="457200" rtl="0" algn="l">
              <a:lnSpc>
                <a:spcPct val="100000"/>
              </a:lnSpc>
              <a:spcBef>
                <a:spcPts val="0"/>
              </a:spcBef>
              <a:spcAft>
                <a:spcPts val="0"/>
              </a:spcAft>
              <a:buNone/>
            </a:pPr>
            <a:r>
              <a:t/>
            </a:r>
            <a:endParaRPr sz="2600">
              <a:solidFill>
                <a:srgbClr val="595959"/>
              </a:solidFill>
              <a:latin typeface="Source Sans 3"/>
              <a:ea typeface="Source Sans 3"/>
              <a:cs typeface="Source Sans 3"/>
              <a:sym typeface="Source Sans 3"/>
            </a:endParaRPr>
          </a:p>
          <a:p>
            <a:pPr indent="0" lvl="0" marL="0" rtl="0" algn="ctr">
              <a:lnSpc>
                <a:spcPct val="100000"/>
              </a:lnSpc>
              <a:spcBef>
                <a:spcPts val="0"/>
              </a:spcBef>
              <a:spcAft>
                <a:spcPts val="0"/>
              </a:spcAft>
              <a:buNone/>
            </a:pPr>
            <a:r>
              <a:t/>
            </a:r>
            <a:endParaRPr sz="2600">
              <a:solidFill>
                <a:srgbClr val="595959"/>
              </a:solidFill>
              <a:latin typeface="Source Sans 3"/>
              <a:ea typeface="Source Sans 3"/>
              <a:cs typeface="Source Sans 3"/>
              <a:sym typeface="Source Sans 3"/>
            </a:endParaRPr>
          </a:p>
        </p:txBody>
      </p:sp>
      <p:sp>
        <p:nvSpPr>
          <p:cNvPr id="110" name="Google Shape;110;g1f7df7bc121_0_63"/>
          <p:cNvSpPr/>
          <p:nvPr/>
        </p:nvSpPr>
        <p:spPr>
          <a:xfrm>
            <a:off x="7370975" y="1841346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g1f7df7bc121_0_63"/>
          <p:cNvSpPr txBox="1"/>
          <p:nvPr/>
        </p:nvSpPr>
        <p:spPr>
          <a:xfrm>
            <a:off x="7512975" y="1848471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Methods</a:t>
            </a:r>
            <a:endParaRPr b="1" sz="3000">
              <a:solidFill>
                <a:srgbClr val="595959"/>
              </a:solidFill>
              <a:latin typeface="Source Sans 3"/>
              <a:ea typeface="Source Sans 3"/>
              <a:cs typeface="Source Sans 3"/>
              <a:sym typeface="Source Sans 3"/>
            </a:endParaRPr>
          </a:p>
        </p:txBody>
      </p:sp>
      <p:graphicFrame>
        <p:nvGraphicFramePr>
          <p:cNvPr id="112" name="Google Shape;112;g1f7df7bc121_0_63"/>
          <p:cNvGraphicFramePr/>
          <p:nvPr/>
        </p:nvGraphicFramePr>
        <p:xfrm>
          <a:off x="7325038" y="10698575"/>
          <a:ext cx="3000000" cy="3000000"/>
        </p:xfrm>
        <a:graphic>
          <a:graphicData uri="http://schemas.openxmlformats.org/drawingml/2006/table">
            <a:tbl>
              <a:tblPr>
                <a:noFill/>
                <a:tableStyleId>{48E7B272-E1C8-4F0B-961B-DF6852C66713}</a:tableStyleId>
              </a:tblPr>
              <a:tblGrid>
                <a:gridCol w="1931950"/>
                <a:gridCol w="4559925"/>
              </a:tblGrid>
              <a:tr h="607325">
                <a:tc>
                  <a:txBody>
                    <a:bodyPr/>
                    <a:lstStyle/>
                    <a:p>
                      <a:pPr indent="0" lvl="0" marL="0" rtl="0" algn="ctr">
                        <a:spcBef>
                          <a:spcPts val="0"/>
                        </a:spcBef>
                        <a:spcAft>
                          <a:spcPts val="0"/>
                        </a:spcAft>
                        <a:buNone/>
                      </a:pPr>
                      <a:r>
                        <a:rPr b="1" lang="en-US" sz="2400">
                          <a:solidFill>
                            <a:srgbClr val="FFCC00"/>
                          </a:solidFill>
                          <a:latin typeface="Source Sans 3"/>
                          <a:ea typeface="Source Sans 3"/>
                          <a:cs typeface="Source Sans 3"/>
                          <a:sym typeface="Source Sans 3"/>
                        </a:rPr>
                        <a:t>Metric</a:t>
                      </a:r>
                      <a:endParaRPr b="1" sz="2400">
                        <a:solidFill>
                          <a:srgbClr val="FFCC00"/>
                        </a:solidFill>
                        <a:latin typeface="Source Sans 3"/>
                        <a:ea typeface="Source Sans 3"/>
                        <a:cs typeface="Source Sans 3"/>
                        <a:sym typeface="Source Sans 3"/>
                      </a:endParaRPr>
                    </a:p>
                  </a:txBody>
                  <a:tcPr marT="91425" marB="91425" marR="91425" marL="91425">
                    <a:lnL cap="flat" cmpd="sng" w="9525">
                      <a:solidFill>
                        <a:srgbClr val="FFCC00"/>
                      </a:solidFill>
                      <a:prstDash val="solid"/>
                      <a:round/>
                      <a:headEnd len="sm" w="sm" type="none"/>
                      <a:tailEnd len="sm" w="sm" type="none"/>
                    </a:lnL>
                    <a:lnR cap="flat" cmpd="sng" w="9525">
                      <a:solidFill>
                        <a:srgbClr val="FFCC00"/>
                      </a:solidFill>
                      <a:prstDash val="solid"/>
                      <a:round/>
                      <a:headEnd len="sm" w="sm" type="none"/>
                      <a:tailEnd len="sm" w="sm" type="none"/>
                    </a:lnR>
                    <a:lnT cap="flat" cmpd="sng" w="9525">
                      <a:solidFill>
                        <a:srgbClr val="FFCC00"/>
                      </a:solidFill>
                      <a:prstDash val="solid"/>
                      <a:round/>
                      <a:headEnd len="sm" w="sm" type="none"/>
                      <a:tailEnd len="sm" w="sm" type="none"/>
                    </a:lnT>
                    <a:lnB cap="flat" cmpd="sng" w="9525">
                      <a:solidFill>
                        <a:srgbClr val="FFCC00"/>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US" sz="2400">
                          <a:solidFill>
                            <a:srgbClr val="FFCC00"/>
                          </a:solidFill>
                          <a:latin typeface="Source Sans 3"/>
                          <a:ea typeface="Source Sans 3"/>
                          <a:cs typeface="Source Sans 3"/>
                          <a:sym typeface="Source Sans 3"/>
                        </a:rPr>
                        <a:t>Expected Patient Pattern </a:t>
                      </a:r>
                      <a:endParaRPr b="1" sz="2400">
                        <a:solidFill>
                          <a:srgbClr val="FFCC00"/>
                        </a:solidFill>
                        <a:latin typeface="Source Sans 3"/>
                        <a:ea typeface="Source Sans 3"/>
                        <a:cs typeface="Source Sans 3"/>
                        <a:sym typeface="Source Sans 3"/>
                      </a:endParaRPr>
                    </a:p>
                  </a:txBody>
                  <a:tcPr marT="91425" marB="91425" marR="91425" marL="91425">
                    <a:lnL cap="flat" cmpd="sng" w="9525">
                      <a:solidFill>
                        <a:srgbClr val="FFCC00"/>
                      </a:solidFill>
                      <a:prstDash val="solid"/>
                      <a:round/>
                      <a:headEnd len="sm" w="sm" type="none"/>
                      <a:tailEnd len="sm" w="sm" type="none"/>
                    </a:lnL>
                    <a:lnR cap="flat" cmpd="sng" w="9525">
                      <a:solidFill>
                        <a:srgbClr val="FFCC00"/>
                      </a:solidFill>
                      <a:prstDash val="solid"/>
                      <a:round/>
                      <a:headEnd len="sm" w="sm" type="none"/>
                      <a:tailEnd len="sm" w="sm" type="none"/>
                    </a:lnR>
                    <a:lnT cap="flat" cmpd="sng" w="9525">
                      <a:solidFill>
                        <a:srgbClr val="FFCC00"/>
                      </a:solidFill>
                      <a:prstDash val="solid"/>
                      <a:round/>
                      <a:headEnd len="sm" w="sm" type="none"/>
                      <a:tailEnd len="sm" w="sm" type="none"/>
                    </a:lnT>
                    <a:lnB cap="flat" cmpd="sng" w="9525">
                      <a:solidFill>
                        <a:srgbClr val="FFCC00"/>
                      </a:solidFill>
                      <a:prstDash val="solid"/>
                      <a:round/>
                      <a:headEnd len="sm" w="sm" type="none"/>
                      <a:tailEnd len="sm" w="sm" type="none"/>
                    </a:lnB>
                    <a:solidFill>
                      <a:schemeClr val="dk2"/>
                    </a:solidFill>
                  </a:tcPr>
                </a:tc>
              </a:tr>
              <a:tr h="692100">
                <a:tc>
                  <a:txBody>
                    <a:bodyPr/>
                    <a:lstStyle/>
                    <a:p>
                      <a:pPr indent="0" lvl="0" marL="0" rtl="0" algn="l">
                        <a:spcBef>
                          <a:spcPts val="0"/>
                        </a:spcBef>
                        <a:spcAft>
                          <a:spcPts val="0"/>
                        </a:spcAft>
                        <a:buClr>
                          <a:srgbClr val="000000"/>
                        </a:buClr>
                        <a:buSzPts val="1100"/>
                        <a:buFont typeface="Arial"/>
                        <a:buNone/>
                      </a:pPr>
                      <a:r>
                        <a:rPr lang="en-US" sz="2400">
                          <a:solidFill>
                            <a:srgbClr val="595959"/>
                          </a:solidFill>
                          <a:latin typeface="Source Sans 3"/>
                          <a:ea typeface="Source Sans 3"/>
                          <a:cs typeface="Source Sans 3"/>
                          <a:sym typeface="Source Sans 3"/>
                        </a:rPr>
                        <a:t>Acceleration</a:t>
                      </a:r>
                      <a:endParaRPr sz="2400">
                        <a:solidFill>
                          <a:srgbClr val="595959"/>
                        </a:solidFill>
                        <a:latin typeface="Source Sans 3"/>
                        <a:ea typeface="Source Sans 3"/>
                        <a:cs typeface="Source Sans 3"/>
                        <a:sym typeface="Source Sans 3"/>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CC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2400">
                          <a:solidFill>
                            <a:srgbClr val="595959"/>
                          </a:solidFill>
                          <a:latin typeface="Source Sans 3"/>
                          <a:ea typeface="Source Sans 3"/>
                          <a:cs typeface="Source Sans 3"/>
                          <a:sym typeface="Source Sans 3"/>
                        </a:rPr>
                        <a:t>Abrupt accelerations/decelerations</a:t>
                      </a:r>
                      <a:endParaRPr sz="2400">
                        <a:solidFill>
                          <a:srgbClr val="595959"/>
                        </a:solidFill>
                        <a:latin typeface="Source Sans 3"/>
                        <a:ea typeface="Source Sans 3"/>
                        <a:cs typeface="Source Sans 3"/>
                        <a:sym typeface="Source Sans 3"/>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CC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559675">
                <a:tc>
                  <a:txBody>
                    <a:bodyPr/>
                    <a:lstStyle/>
                    <a:p>
                      <a:pPr indent="0" lvl="0" marL="0" rtl="0" algn="l">
                        <a:spcBef>
                          <a:spcPts val="0"/>
                        </a:spcBef>
                        <a:spcAft>
                          <a:spcPts val="0"/>
                        </a:spcAft>
                        <a:buClr>
                          <a:srgbClr val="000000"/>
                        </a:buClr>
                        <a:buSzPts val="1100"/>
                        <a:buFont typeface="Arial"/>
                        <a:buNone/>
                      </a:pPr>
                      <a:r>
                        <a:rPr lang="en-US" sz="2400">
                          <a:solidFill>
                            <a:srgbClr val="595959"/>
                          </a:solidFill>
                          <a:latin typeface="Source Sans 3"/>
                          <a:ea typeface="Source Sans 3"/>
                          <a:cs typeface="Source Sans 3"/>
                          <a:sym typeface="Source Sans 3"/>
                        </a:rPr>
                        <a:t>Brakes</a:t>
                      </a:r>
                      <a:endParaRPr sz="2400">
                        <a:solidFill>
                          <a:srgbClr val="595959"/>
                        </a:solidFill>
                        <a:latin typeface="Source Sans 3"/>
                        <a:ea typeface="Source Sans 3"/>
                        <a:cs typeface="Source Sans 3"/>
                        <a:sym typeface="Source Sans 3"/>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2400">
                          <a:solidFill>
                            <a:srgbClr val="595959"/>
                          </a:solidFill>
                          <a:latin typeface="Source Sans 3"/>
                          <a:ea typeface="Source Sans 3"/>
                          <a:cs typeface="Source Sans 3"/>
                          <a:sym typeface="Source Sans 3"/>
                        </a:rPr>
                        <a:t>Sudden braking due to missed road signs </a:t>
                      </a:r>
                      <a:endParaRPr sz="2400">
                        <a:solidFill>
                          <a:srgbClr val="595959"/>
                        </a:solidFill>
                        <a:latin typeface="Source Sans 3"/>
                        <a:ea typeface="Source Sans 3"/>
                        <a:cs typeface="Source Sans 3"/>
                        <a:sym typeface="Source Sans 3"/>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628600">
                <a:tc>
                  <a:txBody>
                    <a:bodyPr/>
                    <a:lstStyle/>
                    <a:p>
                      <a:pPr indent="0" lvl="0" marL="0" rtl="0" algn="l">
                        <a:spcBef>
                          <a:spcPts val="0"/>
                        </a:spcBef>
                        <a:spcAft>
                          <a:spcPts val="0"/>
                        </a:spcAft>
                        <a:buClr>
                          <a:srgbClr val="000000"/>
                        </a:buClr>
                        <a:buSzPts val="1100"/>
                        <a:buFont typeface="Arial"/>
                        <a:buNone/>
                      </a:pPr>
                      <a:r>
                        <a:rPr lang="en-US" sz="2400">
                          <a:solidFill>
                            <a:srgbClr val="595959"/>
                          </a:solidFill>
                          <a:latin typeface="Source Sans 3"/>
                          <a:ea typeface="Source Sans 3"/>
                          <a:cs typeface="Source Sans 3"/>
                          <a:sym typeface="Source Sans 3"/>
                        </a:rPr>
                        <a:t>Cornering</a:t>
                      </a:r>
                      <a:endParaRPr sz="2400">
                        <a:solidFill>
                          <a:srgbClr val="595959"/>
                        </a:solidFill>
                        <a:latin typeface="Source Sans 3"/>
                        <a:ea typeface="Source Sans 3"/>
                        <a:cs typeface="Source Sans 3"/>
                        <a:sym typeface="Source Sans 3"/>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2400">
                          <a:solidFill>
                            <a:srgbClr val="595959"/>
                          </a:solidFill>
                          <a:latin typeface="Source Sans 3"/>
                          <a:ea typeface="Source Sans 3"/>
                          <a:cs typeface="Source Sans 3"/>
                          <a:sym typeface="Source Sans 3"/>
                        </a:rPr>
                        <a:t>Jerky cornering due to peripheral vision loss </a:t>
                      </a:r>
                      <a:endParaRPr sz="2400">
                        <a:solidFill>
                          <a:srgbClr val="595959"/>
                        </a:solidFill>
                        <a:latin typeface="Source Sans 3"/>
                        <a:ea typeface="Source Sans 3"/>
                        <a:cs typeface="Source Sans 3"/>
                        <a:sym typeface="Source Sans 3"/>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81600">
                <a:tc>
                  <a:txBody>
                    <a:bodyPr/>
                    <a:lstStyle/>
                    <a:p>
                      <a:pPr indent="0" lvl="0" marL="0" rtl="0" algn="l">
                        <a:spcBef>
                          <a:spcPts val="0"/>
                        </a:spcBef>
                        <a:spcAft>
                          <a:spcPts val="0"/>
                        </a:spcAft>
                        <a:buClr>
                          <a:srgbClr val="000000"/>
                        </a:buClr>
                        <a:buSzPts val="1100"/>
                        <a:buFont typeface="Arial"/>
                        <a:buNone/>
                      </a:pPr>
                      <a:r>
                        <a:rPr lang="en-US" sz="2400">
                          <a:solidFill>
                            <a:srgbClr val="595959"/>
                          </a:solidFill>
                          <a:latin typeface="Source Sans 3"/>
                          <a:ea typeface="Source Sans 3"/>
                          <a:cs typeface="Source Sans 3"/>
                          <a:sym typeface="Source Sans 3"/>
                        </a:rPr>
                        <a:t>Speeding</a:t>
                      </a:r>
                      <a:endParaRPr sz="2400">
                        <a:solidFill>
                          <a:srgbClr val="595959"/>
                        </a:solidFill>
                        <a:latin typeface="Source Sans 3"/>
                        <a:ea typeface="Source Sans 3"/>
                        <a:cs typeface="Source Sans 3"/>
                        <a:sym typeface="Source Sans 3"/>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2400">
                          <a:solidFill>
                            <a:srgbClr val="595959"/>
                          </a:solidFill>
                          <a:latin typeface="Source Sans 3"/>
                          <a:ea typeface="Source Sans 3"/>
                          <a:cs typeface="Source Sans 3"/>
                          <a:sym typeface="Source Sans 3"/>
                        </a:rPr>
                        <a:t>Cautious driving under speed limit</a:t>
                      </a:r>
                      <a:endParaRPr sz="2400">
                        <a:solidFill>
                          <a:srgbClr val="595959"/>
                        </a:solidFill>
                        <a:latin typeface="Source Sans 3"/>
                        <a:ea typeface="Source Sans 3"/>
                        <a:cs typeface="Source Sans 3"/>
                        <a:sym typeface="Source Sans 3"/>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533350">
                <a:tc>
                  <a:txBody>
                    <a:bodyPr/>
                    <a:lstStyle/>
                    <a:p>
                      <a:pPr indent="0" lvl="0" marL="0" rtl="0" algn="l">
                        <a:spcBef>
                          <a:spcPts val="0"/>
                        </a:spcBef>
                        <a:spcAft>
                          <a:spcPts val="0"/>
                        </a:spcAft>
                        <a:buNone/>
                      </a:pPr>
                      <a:r>
                        <a:rPr lang="en-US" sz="2400">
                          <a:solidFill>
                            <a:srgbClr val="595959"/>
                          </a:solidFill>
                          <a:latin typeface="Source Sans 3"/>
                          <a:ea typeface="Source Sans 3"/>
                          <a:cs typeface="Source Sans 3"/>
                          <a:sym typeface="Source Sans 3"/>
                        </a:rPr>
                        <a:t>Phone usage</a:t>
                      </a:r>
                      <a:endParaRPr sz="2400">
                        <a:solidFill>
                          <a:srgbClr val="595959"/>
                        </a:solidFill>
                        <a:latin typeface="Source Sans 3"/>
                        <a:ea typeface="Source Sans 3"/>
                        <a:cs typeface="Source Sans 3"/>
                        <a:sym typeface="Source Sans 3"/>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2400">
                          <a:solidFill>
                            <a:srgbClr val="595959"/>
                          </a:solidFill>
                          <a:latin typeface="Source Sans 3"/>
                          <a:ea typeface="Source Sans 3"/>
                          <a:cs typeface="Source Sans 3"/>
                          <a:sym typeface="Source Sans 3"/>
                        </a:rPr>
                        <a:t>Slower reaction times during phone usage</a:t>
                      </a:r>
                      <a:endParaRPr sz="2400">
                        <a:solidFill>
                          <a:srgbClr val="595959"/>
                        </a:solidFill>
                        <a:latin typeface="Source Sans 3"/>
                        <a:ea typeface="Source Sans 3"/>
                        <a:cs typeface="Source Sans 3"/>
                        <a:sym typeface="Source Sans 3"/>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grpSp>
        <p:nvGrpSpPr>
          <p:cNvPr id="113" name="Google Shape;113;g1f7df7bc121_0_63"/>
          <p:cNvGrpSpPr/>
          <p:nvPr/>
        </p:nvGrpSpPr>
        <p:grpSpPr>
          <a:xfrm>
            <a:off x="14132765" y="6558974"/>
            <a:ext cx="6703670" cy="4594595"/>
            <a:chOff x="26266588" y="27720626"/>
            <a:chExt cx="6599400" cy="4556322"/>
          </a:xfrm>
        </p:grpSpPr>
        <p:pic>
          <p:nvPicPr>
            <p:cNvPr id="114" name="Google Shape;114;g1f7df7bc121_0_63"/>
            <p:cNvPicPr preferRelativeResize="0"/>
            <p:nvPr/>
          </p:nvPicPr>
          <p:blipFill>
            <a:blip r:embed="rId5">
              <a:alphaModFix/>
            </a:blip>
            <a:stretch>
              <a:fillRect/>
            </a:stretch>
          </p:blipFill>
          <p:spPr>
            <a:xfrm>
              <a:off x="28597441" y="27720626"/>
              <a:ext cx="2094338" cy="4556322"/>
            </a:xfrm>
            <a:prstGeom prst="rect">
              <a:avLst/>
            </a:prstGeom>
            <a:noFill/>
            <a:ln>
              <a:noFill/>
            </a:ln>
          </p:spPr>
        </p:pic>
        <p:pic>
          <p:nvPicPr>
            <p:cNvPr id="115" name="Google Shape;115;g1f7df7bc121_0_63"/>
            <p:cNvPicPr preferRelativeResize="0"/>
            <p:nvPr/>
          </p:nvPicPr>
          <p:blipFill>
            <a:blip r:embed="rId6">
              <a:alphaModFix/>
            </a:blip>
            <a:stretch>
              <a:fillRect/>
            </a:stretch>
          </p:blipFill>
          <p:spPr>
            <a:xfrm>
              <a:off x="30894827" y="27720626"/>
              <a:ext cx="1971161" cy="4556319"/>
            </a:xfrm>
            <a:prstGeom prst="rect">
              <a:avLst/>
            </a:prstGeom>
            <a:noFill/>
            <a:ln>
              <a:noFill/>
            </a:ln>
          </p:spPr>
        </p:pic>
        <p:pic>
          <p:nvPicPr>
            <p:cNvPr id="116" name="Google Shape;116;g1f7df7bc121_0_63"/>
            <p:cNvPicPr preferRelativeResize="0"/>
            <p:nvPr/>
          </p:nvPicPr>
          <p:blipFill>
            <a:blip r:embed="rId7">
              <a:alphaModFix/>
            </a:blip>
            <a:stretch>
              <a:fillRect/>
            </a:stretch>
          </p:blipFill>
          <p:spPr>
            <a:xfrm>
              <a:off x="26266588" y="27725301"/>
              <a:ext cx="2094340" cy="4546959"/>
            </a:xfrm>
            <a:prstGeom prst="rect">
              <a:avLst/>
            </a:prstGeom>
            <a:noFill/>
            <a:ln>
              <a:noFill/>
            </a:ln>
          </p:spPr>
        </p:pic>
      </p:grpSp>
      <p:sp>
        <p:nvSpPr>
          <p:cNvPr id="117" name="Google Shape;117;g1f7df7bc121_0_63"/>
          <p:cNvSpPr/>
          <p:nvPr/>
        </p:nvSpPr>
        <p:spPr>
          <a:xfrm>
            <a:off x="574388" y="2864976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 name="Google Shape;118;g1f7df7bc121_0_63"/>
          <p:cNvSpPr txBox="1"/>
          <p:nvPr/>
        </p:nvSpPr>
        <p:spPr>
          <a:xfrm>
            <a:off x="716387" y="2872101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Digital Phenotyping</a:t>
            </a:r>
            <a:endParaRPr b="1" sz="3000">
              <a:solidFill>
                <a:srgbClr val="595959"/>
              </a:solidFill>
              <a:latin typeface="Source Sans 3"/>
              <a:ea typeface="Source Sans 3"/>
              <a:cs typeface="Source Sans 3"/>
              <a:sym typeface="Source Sans 3"/>
            </a:endParaRPr>
          </a:p>
        </p:txBody>
      </p:sp>
      <p:sp>
        <p:nvSpPr>
          <p:cNvPr id="119" name="Google Shape;119;g1f7df7bc121_0_63"/>
          <p:cNvSpPr txBox="1"/>
          <p:nvPr/>
        </p:nvSpPr>
        <p:spPr>
          <a:xfrm>
            <a:off x="556775" y="29528350"/>
            <a:ext cx="6244500" cy="1561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2600">
                <a:solidFill>
                  <a:srgbClr val="595959"/>
                </a:solidFill>
                <a:latin typeface="Source Sans 3"/>
                <a:ea typeface="Source Sans 3"/>
                <a:cs typeface="Source Sans 3"/>
                <a:sym typeface="Source Sans 3"/>
              </a:rPr>
              <a:t>Digital phenotyping uses data from personal devices to track and analyze behavior patterns [4].</a:t>
            </a:r>
            <a:endParaRPr sz="2600">
              <a:solidFill>
                <a:srgbClr val="595959"/>
              </a:solidFill>
              <a:latin typeface="Source Sans 3"/>
              <a:ea typeface="Source Sans 3"/>
              <a:cs typeface="Source Sans 3"/>
              <a:sym typeface="Source Sans 3"/>
            </a:endParaRPr>
          </a:p>
        </p:txBody>
      </p:sp>
      <p:sp>
        <p:nvSpPr>
          <p:cNvPr id="120" name="Google Shape;120;g1f7df7bc121_0_63"/>
          <p:cNvSpPr/>
          <p:nvPr/>
        </p:nvSpPr>
        <p:spPr>
          <a:xfrm>
            <a:off x="7457525" y="983286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g1f7df7bc121_0_63"/>
          <p:cNvSpPr txBox="1"/>
          <p:nvPr/>
        </p:nvSpPr>
        <p:spPr>
          <a:xfrm>
            <a:off x="7599525" y="990411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Significant Drive Metrics</a:t>
            </a:r>
            <a:endParaRPr b="1" sz="3000">
              <a:solidFill>
                <a:srgbClr val="595959"/>
              </a:solidFill>
              <a:latin typeface="Source Sans 3"/>
              <a:ea typeface="Source Sans 3"/>
              <a:cs typeface="Source Sans 3"/>
              <a:sym typeface="Source Sans 3"/>
            </a:endParaRPr>
          </a:p>
        </p:txBody>
      </p:sp>
      <p:sp>
        <p:nvSpPr>
          <p:cNvPr id="122" name="Google Shape;122;g1f7df7bc121_0_63"/>
          <p:cNvSpPr txBox="1"/>
          <p:nvPr/>
        </p:nvSpPr>
        <p:spPr>
          <a:xfrm>
            <a:off x="7413463" y="19273025"/>
            <a:ext cx="6262200" cy="6988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i="1" lang="en-US" sz="2600">
                <a:solidFill>
                  <a:srgbClr val="595959"/>
                </a:solidFill>
                <a:latin typeface="Source Sans 3"/>
                <a:ea typeface="Source Sans 3"/>
                <a:cs typeface="Source Sans 3"/>
                <a:sym typeface="Source Sans 3"/>
              </a:rPr>
              <a:t>Dart </a:t>
            </a:r>
            <a:endParaRPr b="1" i="1" sz="2600">
              <a:solidFill>
                <a:srgbClr val="595959"/>
              </a:solidFill>
              <a:latin typeface="Source Sans 3"/>
              <a:ea typeface="Source Sans 3"/>
              <a:cs typeface="Source Sans 3"/>
              <a:sym typeface="Source Sans 3"/>
            </a:endParaRPr>
          </a:p>
          <a:p>
            <a:pPr indent="0" lvl="0" marL="0" rtl="0" algn="l">
              <a:lnSpc>
                <a:spcPct val="100000"/>
              </a:lnSpc>
              <a:spcBef>
                <a:spcPts val="0"/>
              </a:spcBef>
              <a:spcAft>
                <a:spcPts val="0"/>
              </a:spcAft>
              <a:buNone/>
            </a:pPr>
            <a:r>
              <a:rPr lang="en-US" sz="2600">
                <a:solidFill>
                  <a:srgbClr val="595959"/>
                </a:solidFill>
                <a:latin typeface="Source Sans 3"/>
                <a:ea typeface="Source Sans 3"/>
                <a:cs typeface="Source Sans 3"/>
                <a:sym typeface="Source Sans 3"/>
              </a:rPr>
              <a:t>Programming language with cross-platform capability, to reduce time and make our application accessible on both Android and iOS devices. </a:t>
            </a:r>
            <a:endParaRPr sz="2600">
              <a:solidFill>
                <a:srgbClr val="595959"/>
              </a:solidFill>
              <a:latin typeface="Source Sans 3"/>
              <a:ea typeface="Source Sans 3"/>
              <a:cs typeface="Source Sans 3"/>
              <a:sym typeface="Source Sans 3"/>
            </a:endParaRPr>
          </a:p>
          <a:p>
            <a:pPr indent="0" lvl="0" marL="0" rtl="0" algn="l">
              <a:lnSpc>
                <a:spcPct val="100000"/>
              </a:lnSpc>
              <a:spcBef>
                <a:spcPts val="0"/>
              </a:spcBef>
              <a:spcAft>
                <a:spcPts val="0"/>
              </a:spcAft>
              <a:buNone/>
            </a:pPr>
            <a:r>
              <a:rPr b="1" i="1" lang="en-US" sz="2600">
                <a:solidFill>
                  <a:srgbClr val="595959"/>
                </a:solidFill>
                <a:latin typeface="Source Sans 3"/>
                <a:ea typeface="Source Sans 3"/>
                <a:cs typeface="Source Sans 3"/>
                <a:sym typeface="Source Sans 3"/>
              </a:rPr>
              <a:t>Damoov’s Telematics SDK</a:t>
            </a:r>
            <a:endParaRPr b="1" i="1" sz="2600">
              <a:solidFill>
                <a:srgbClr val="595959"/>
              </a:solidFill>
              <a:latin typeface="Source Sans 3"/>
              <a:ea typeface="Source Sans 3"/>
              <a:cs typeface="Source Sans 3"/>
              <a:sym typeface="Source Sans 3"/>
            </a:endParaRPr>
          </a:p>
          <a:p>
            <a:pPr indent="0" lvl="0" marL="0" rtl="0" algn="l">
              <a:lnSpc>
                <a:spcPct val="100000"/>
              </a:lnSpc>
              <a:spcBef>
                <a:spcPts val="0"/>
              </a:spcBef>
              <a:spcAft>
                <a:spcPts val="0"/>
              </a:spcAft>
              <a:buNone/>
            </a:pPr>
            <a:r>
              <a:rPr lang="en-US" sz="2600">
                <a:solidFill>
                  <a:srgbClr val="595959"/>
                </a:solidFill>
                <a:latin typeface="Source Sans 3"/>
                <a:ea typeface="Source Sans 3"/>
                <a:cs typeface="Source Sans 3"/>
                <a:sym typeface="Source Sans 3"/>
              </a:rPr>
              <a:t>Provided the infrastructure to detect and automatically track driving events and process driving data. </a:t>
            </a:r>
            <a:endParaRPr sz="2600">
              <a:solidFill>
                <a:srgbClr val="595959"/>
              </a:solidFill>
              <a:latin typeface="Source Sans 3"/>
              <a:ea typeface="Source Sans 3"/>
              <a:cs typeface="Source Sans 3"/>
              <a:sym typeface="Source Sans 3"/>
            </a:endParaRPr>
          </a:p>
          <a:p>
            <a:pPr indent="0" lvl="0" marL="0" rtl="0" algn="l">
              <a:lnSpc>
                <a:spcPct val="100000"/>
              </a:lnSpc>
              <a:spcBef>
                <a:spcPts val="0"/>
              </a:spcBef>
              <a:spcAft>
                <a:spcPts val="0"/>
              </a:spcAft>
              <a:buNone/>
            </a:pPr>
            <a:r>
              <a:rPr b="1" i="1" lang="en-US" sz="2600">
                <a:solidFill>
                  <a:srgbClr val="595959"/>
                </a:solidFill>
                <a:latin typeface="Source Sans 3"/>
                <a:ea typeface="Source Sans 3"/>
                <a:cs typeface="Source Sans 3"/>
                <a:sym typeface="Source Sans 3"/>
              </a:rPr>
              <a:t>Firebase </a:t>
            </a:r>
            <a:endParaRPr b="1" i="1" sz="2600">
              <a:solidFill>
                <a:srgbClr val="595959"/>
              </a:solidFill>
              <a:latin typeface="Source Sans 3"/>
              <a:ea typeface="Source Sans 3"/>
              <a:cs typeface="Source Sans 3"/>
              <a:sym typeface="Source Sans 3"/>
            </a:endParaRPr>
          </a:p>
          <a:p>
            <a:pPr indent="0" lvl="0" marL="0" rtl="0" algn="l">
              <a:lnSpc>
                <a:spcPct val="100000"/>
              </a:lnSpc>
              <a:spcBef>
                <a:spcPts val="0"/>
              </a:spcBef>
              <a:spcAft>
                <a:spcPts val="0"/>
              </a:spcAft>
              <a:buNone/>
            </a:pPr>
            <a:r>
              <a:rPr lang="en-US" sz="2600">
                <a:solidFill>
                  <a:srgbClr val="595959"/>
                </a:solidFill>
                <a:latin typeface="Source Sans 3"/>
                <a:ea typeface="Source Sans 3"/>
                <a:cs typeface="Source Sans 3"/>
                <a:sym typeface="Source Sans 3"/>
              </a:rPr>
              <a:t>Secure backend service for user authentication, user role assignment, and enabling the SDK for smartphone drive monitoring.</a:t>
            </a:r>
            <a:endParaRPr sz="2600">
              <a:solidFill>
                <a:srgbClr val="595959"/>
              </a:solidFill>
              <a:latin typeface="Source Sans 3"/>
              <a:ea typeface="Source Sans 3"/>
              <a:cs typeface="Source Sans 3"/>
              <a:sym typeface="Source Sans 3"/>
            </a:endParaRPr>
          </a:p>
          <a:p>
            <a:pPr indent="0" lvl="0" marL="0" rtl="0" algn="l">
              <a:lnSpc>
                <a:spcPct val="100000"/>
              </a:lnSpc>
              <a:spcBef>
                <a:spcPts val="0"/>
              </a:spcBef>
              <a:spcAft>
                <a:spcPts val="0"/>
              </a:spcAft>
              <a:buNone/>
            </a:pPr>
            <a:r>
              <a:rPr b="1" i="1" lang="en-US" sz="2600">
                <a:solidFill>
                  <a:srgbClr val="595959"/>
                </a:solidFill>
                <a:latin typeface="Source Sans 3"/>
                <a:ea typeface="Source Sans 3"/>
                <a:cs typeface="Source Sans 3"/>
                <a:sym typeface="Source Sans 3"/>
              </a:rPr>
              <a:t>Awesome Notifications</a:t>
            </a:r>
            <a:endParaRPr b="1" i="1" sz="2600">
              <a:solidFill>
                <a:srgbClr val="595959"/>
              </a:solidFill>
              <a:latin typeface="Source Sans 3"/>
              <a:ea typeface="Source Sans 3"/>
              <a:cs typeface="Source Sans 3"/>
              <a:sym typeface="Source Sans 3"/>
            </a:endParaRPr>
          </a:p>
          <a:p>
            <a:pPr indent="0" lvl="0" marL="0" rtl="0" algn="l">
              <a:lnSpc>
                <a:spcPct val="100000"/>
              </a:lnSpc>
              <a:spcBef>
                <a:spcPts val="0"/>
              </a:spcBef>
              <a:spcAft>
                <a:spcPts val="0"/>
              </a:spcAft>
              <a:buNone/>
            </a:pPr>
            <a:r>
              <a:rPr lang="en-US" sz="2600">
                <a:solidFill>
                  <a:srgbClr val="595959"/>
                </a:solidFill>
                <a:latin typeface="Source Sans 3"/>
                <a:ea typeface="Source Sans 3"/>
                <a:cs typeface="Source Sans 3"/>
                <a:sym typeface="Source Sans 3"/>
              </a:rPr>
              <a:t>Flutter package provides framework to customize the local and push notifications. </a:t>
            </a:r>
            <a:endParaRPr sz="2600">
              <a:solidFill>
                <a:srgbClr val="595959"/>
              </a:solidFill>
              <a:latin typeface="Source Sans 3"/>
              <a:ea typeface="Source Sans 3"/>
              <a:cs typeface="Source Sans 3"/>
              <a:sym typeface="Source Sans 3"/>
            </a:endParaRPr>
          </a:p>
        </p:txBody>
      </p:sp>
      <p:sp>
        <p:nvSpPr>
          <p:cNvPr id="123" name="Google Shape;123;g1f7df7bc121_0_63"/>
          <p:cNvSpPr txBox="1"/>
          <p:nvPr/>
        </p:nvSpPr>
        <p:spPr>
          <a:xfrm>
            <a:off x="7530575" y="16504825"/>
            <a:ext cx="5925300" cy="1785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sz="2600">
                <a:solidFill>
                  <a:srgbClr val="595959"/>
                </a:solidFill>
                <a:latin typeface="Source Sans 3"/>
                <a:ea typeface="Source Sans 3"/>
                <a:cs typeface="Source Sans 3"/>
                <a:sym typeface="Source Sans 3"/>
              </a:rPr>
              <a:t>Q1</a:t>
            </a:r>
            <a:r>
              <a:rPr lang="en-US" sz="2600">
                <a:solidFill>
                  <a:srgbClr val="595959"/>
                </a:solidFill>
                <a:latin typeface="Source Sans 3"/>
                <a:ea typeface="Source Sans 3"/>
                <a:cs typeface="Source Sans 3"/>
                <a:sym typeface="Source Sans 3"/>
              </a:rPr>
              <a:t>: Can digital phenotyping be utilized to leverage the relationship between glaucoma and driving events as a tool to monitor glaucoma?</a:t>
            </a:r>
            <a:endParaRPr sz="2600">
              <a:solidFill>
                <a:srgbClr val="595959"/>
              </a:solidFill>
              <a:latin typeface="Source Sans 3"/>
              <a:ea typeface="Source Sans 3"/>
              <a:cs typeface="Source Sans 3"/>
              <a:sym typeface="Source Sans 3"/>
            </a:endParaRPr>
          </a:p>
        </p:txBody>
      </p:sp>
      <p:sp>
        <p:nvSpPr>
          <p:cNvPr id="124" name="Google Shape;124;g1f7df7bc121_0_63"/>
          <p:cNvSpPr/>
          <p:nvPr/>
        </p:nvSpPr>
        <p:spPr>
          <a:xfrm>
            <a:off x="14362350" y="2275921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5" name="Google Shape;125;g1f7df7bc121_0_63"/>
          <p:cNvSpPr txBox="1"/>
          <p:nvPr/>
        </p:nvSpPr>
        <p:spPr>
          <a:xfrm>
            <a:off x="14504350" y="2283046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Conclusion</a:t>
            </a:r>
            <a:endParaRPr b="1" sz="3000">
              <a:solidFill>
                <a:srgbClr val="595959"/>
              </a:solidFill>
              <a:latin typeface="Source Sans 3"/>
              <a:ea typeface="Source Sans 3"/>
              <a:cs typeface="Source Sans 3"/>
              <a:sym typeface="Source Sans 3"/>
            </a:endParaRPr>
          </a:p>
        </p:txBody>
      </p:sp>
      <p:sp>
        <p:nvSpPr>
          <p:cNvPr id="126" name="Google Shape;126;g1f7df7bc121_0_63"/>
          <p:cNvSpPr txBox="1"/>
          <p:nvPr/>
        </p:nvSpPr>
        <p:spPr>
          <a:xfrm>
            <a:off x="14447450" y="23515225"/>
            <a:ext cx="5925300" cy="2185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US" sz="2600">
                <a:solidFill>
                  <a:srgbClr val="595959"/>
                </a:solidFill>
                <a:latin typeface="Source Sans 3"/>
                <a:ea typeface="Source Sans 3"/>
                <a:cs typeface="Source Sans 3"/>
                <a:sym typeface="Source Sans 3"/>
              </a:rPr>
              <a:t>By providing a platform to monitor glaucoma and longitudinally collect driving data, the application contributes to the early detection and further scientific understanding of glaucoma.</a:t>
            </a:r>
            <a:endParaRPr sz="2600">
              <a:solidFill>
                <a:srgbClr val="595959"/>
              </a:solidFill>
              <a:latin typeface="Source Sans 3"/>
              <a:ea typeface="Source Sans 3"/>
              <a:cs typeface="Source Sans 3"/>
              <a:sym typeface="Source Sans 3"/>
            </a:endParaRPr>
          </a:p>
        </p:txBody>
      </p:sp>
      <p:sp>
        <p:nvSpPr>
          <p:cNvPr id="127" name="Google Shape;127;g1f7df7bc121_0_63"/>
          <p:cNvSpPr/>
          <p:nvPr/>
        </p:nvSpPr>
        <p:spPr>
          <a:xfrm>
            <a:off x="14362350" y="2594281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8" name="Google Shape;128;g1f7df7bc121_0_63"/>
          <p:cNvSpPr txBox="1"/>
          <p:nvPr/>
        </p:nvSpPr>
        <p:spPr>
          <a:xfrm>
            <a:off x="14504350" y="2601406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References</a:t>
            </a:r>
            <a:endParaRPr b="1" sz="3000">
              <a:solidFill>
                <a:srgbClr val="595959"/>
              </a:solidFill>
              <a:latin typeface="Source Sans 3"/>
              <a:ea typeface="Source Sans 3"/>
              <a:cs typeface="Source Sans 3"/>
              <a:sym typeface="Source Sans 3"/>
            </a:endParaRPr>
          </a:p>
        </p:txBody>
      </p:sp>
      <p:sp>
        <p:nvSpPr>
          <p:cNvPr id="129" name="Google Shape;129;g1f7df7bc121_0_63"/>
          <p:cNvSpPr txBox="1"/>
          <p:nvPr/>
        </p:nvSpPr>
        <p:spPr>
          <a:xfrm>
            <a:off x="14447475" y="26698825"/>
            <a:ext cx="6262200" cy="308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700">
                <a:solidFill>
                  <a:schemeClr val="dk1"/>
                </a:solidFill>
                <a:latin typeface="Source Sans 3"/>
                <a:ea typeface="Source Sans 3"/>
                <a:cs typeface="Source Sans 3"/>
                <a:sym typeface="Source Sans 3"/>
              </a:rPr>
              <a:t>[1] David P. Crabb, </a:t>
            </a:r>
            <a:r>
              <a:rPr i="1" lang="en-US" sz="1700">
                <a:solidFill>
                  <a:schemeClr val="dk1"/>
                </a:solidFill>
                <a:latin typeface="Source Sans 3"/>
                <a:ea typeface="Source Sans 3"/>
                <a:cs typeface="Source Sans 3"/>
                <a:sym typeface="Source Sans 3"/>
              </a:rPr>
              <a:t>et al.</a:t>
            </a:r>
            <a:r>
              <a:rPr lang="en-US" sz="1700">
                <a:solidFill>
                  <a:schemeClr val="dk1"/>
                </a:solidFill>
                <a:latin typeface="Source Sans 3"/>
                <a:ea typeface="Source Sans 3"/>
                <a:cs typeface="Source Sans 3"/>
                <a:sym typeface="Source Sans 3"/>
              </a:rPr>
              <a:t> </a:t>
            </a:r>
            <a:r>
              <a:rPr i="1" lang="en-US" sz="1700">
                <a:solidFill>
                  <a:schemeClr val="dk1"/>
                </a:solidFill>
                <a:latin typeface="Source Sans 3"/>
                <a:ea typeface="Source Sans 3"/>
                <a:cs typeface="Source Sans 3"/>
                <a:sym typeface="Source Sans 3"/>
              </a:rPr>
              <a:t>Ophthalmology, </a:t>
            </a:r>
            <a:r>
              <a:rPr lang="en-US" sz="1700">
                <a:solidFill>
                  <a:schemeClr val="dk1"/>
                </a:solidFill>
                <a:latin typeface="Source Sans 3"/>
                <a:ea typeface="Source Sans 3"/>
                <a:cs typeface="Source Sans 3"/>
                <a:sym typeface="Source Sans 3"/>
              </a:rPr>
              <a:t>Feb. 2013, doi:https://doi.org/10.1016/j.ophtha.2012.11.04.</a:t>
            </a:r>
            <a:endParaRPr sz="1700">
              <a:solidFill>
                <a:schemeClr val="dk1"/>
              </a:solidFill>
              <a:latin typeface="Source Sans 3"/>
              <a:ea typeface="Source Sans 3"/>
              <a:cs typeface="Source Sans 3"/>
              <a:sym typeface="Source Sans 3"/>
            </a:endParaRPr>
          </a:p>
          <a:p>
            <a:pPr indent="0" lvl="0" marL="0" rtl="0" algn="l">
              <a:lnSpc>
                <a:spcPct val="115000"/>
              </a:lnSpc>
              <a:spcBef>
                <a:spcPts val="0"/>
              </a:spcBef>
              <a:spcAft>
                <a:spcPts val="0"/>
              </a:spcAft>
              <a:buNone/>
            </a:pPr>
            <a:r>
              <a:rPr lang="en-US" sz="1700">
                <a:solidFill>
                  <a:schemeClr val="dk1"/>
                </a:solidFill>
                <a:latin typeface="Source Sans 3"/>
                <a:ea typeface="Source Sans 3"/>
                <a:cs typeface="Source Sans 3"/>
                <a:sym typeface="Source Sans 3"/>
              </a:rPr>
              <a:t>[2] J. M. Wood, </a:t>
            </a:r>
            <a:r>
              <a:rPr i="1" lang="en-US" sz="1700">
                <a:solidFill>
                  <a:schemeClr val="dk1"/>
                </a:solidFill>
                <a:latin typeface="Source Sans 3"/>
                <a:ea typeface="Source Sans 3"/>
                <a:cs typeface="Source Sans 3"/>
                <a:sym typeface="Source Sans 3"/>
              </a:rPr>
              <a:t>et al</a:t>
            </a:r>
            <a:r>
              <a:rPr lang="en-US" sz="1700">
                <a:solidFill>
                  <a:schemeClr val="dk1"/>
                </a:solidFill>
                <a:latin typeface="Source Sans 3"/>
                <a:ea typeface="Source Sans 3"/>
                <a:cs typeface="Source Sans 3"/>
                <a:sym typeface="Source Sans 3"/>
              </a:rPr>
              <a:t>.  </a:t>
            </a:r>
            <a:r>
              <a:rPr i="1" lang="en-US" sz="1700">
                <a:solidFill>
                  <a:schemeClr val="dk1"/>
                </a:solidFill>
                <a:latin typeface="Source Sans 3"/>
                <a:ea typeface="Source Sans 3"/>
                <a:cs typeface="Source Sans 3"/>
                <a:sym typeface="Source Sans 3"/>
              </a:rPr>
              <a:t>PLOS ONE</a:t>
            </a:r>
            <a:r>
              <a:rPr lang="en-US" sz="1700">
                <a:solidFill>
                  <a:schemeClr val="dk1"/>
                </a:solidFill>
                <a:latin typeface="Source Sans 3"/>
                <a:ea typeface="Source Sans 3"/>
                <a:cs typeface="Source Sans 3"/>
                <a:sym typeface="Source Sans 3"/>
              </a:rPr>
              <a:t>, Jul. 2016, doi: https://doi.org/10.1371/journal.pone.0158318.</a:t>
            </a:r>
            <a:endParaRPr sz="1700">
              <a:solidFill>
                <a:schemeClr val="dk1"/>
              </a:solidFill>
              <a:latin typeface="Source Sans 3"/>
              <a:ea typeface="Source Sans 3"/>
              <a:cs typeface="Source Sans 3"/>
              <a:sym typeface="Source Sans 3"/>
            </a:endParaRPr>
          </a:p>
          <a:p>
            <a:pPr indent="0" lvl="0" marL="0" rtl="0" algn="l">
              <a:lnSpc>
                <a:spcPct val="115000"/>
              </a:lnSpc>
              <a:spcBef>
                <a:spcPts val="0"/>
              </a:spcBef>
              <a:spcAft>
                <a:spcPts val="0"/>
              </a:spcAft>
              <a:buNone/>
            </a:pPr>
            <a:r>
              <a:rPr lang="en-US" sz="1700">
                <a:solidFill>
                  <a:schemeClr val="dk1"/>
                </a:solidFill>
                <a:latin typeface="Source Sans 3"/>
                <a:ea typeface="Source Sans 3"/>
                <a:cs typeface="Source Sans 3"/>
                <a:sym typeface="Source Sans 3"/>
              </a:rPr>
              <a:t>[3] S. A. Haymes, </a:t>
            </a:r>
            <a:r>
              <a:rPr i="1" lang="en-US" sz="1700">
                <a:solidFill>
                  <a:schemeClr val="dk1"/>
                </a:solidFill>
                <a:latin typeface="Source Sans 3"/>
                <a:ea typeface="Source Sans 3"/>
                <a:cs typeface="Source Sans 3"/>
                <a:sym typeface="Source Sans 3"/>
              </a:rPr>
              <a:t>et al.</a:t>
            </a:r>
            <a:r>
              <a:rPr lang="en-US" sz="1700">
                <a:solidFill>
                  <a:schemeClr val="dk1"/>
                </a:solidFill>
                <a:latin typeface="Source Sans 3"/>
                <a:ea typeface="Source Sans 3"/>
                <a:cs typeface="Source Sans 3"/>
                <a:sym typeface="Source Sans 3"/>
              </a:rPr>
              <a:t> </a:t>
            </a:r>
            <a:r>
              <a:rPr i="1" lang="en-US" sz="1700">
                <a:solidFill>
                  <a:schemeClr val="dk1"/>
                </a:solidFill>
                <a:latin typeface="Source Sans 3"/>
                <a:ea typeface="Source Sans 3"/>
                <a:cs typeface="Source Sans 3"/>
                <a:sym typeface="Source Sans 3"/>
              </a:rPr>
              <a:t>Inv Ophth &amp; Vis Sci</a:t>
            </a:r>
            <a:r>
              <a:rPr lang="en-US" sz="1700">
                <a:solidFill>
                  <a:schemeClr val="dk1"/>
                </a:solidFill>
                <a:latin typeface="Source Sans 3"/>
                <a:ea typeface="Source Sans 3"/>
                <a:cs typeface="Source Sans 3"/>
                <a:sym typeface="Source Sans 3"/>
              </a:rPr>
              <a:t>, Jul. 2008, doi: https://doi.org/10.1167/iovs.07-1609.</a:t>
            </a:r>
            <a:endParaRPr sz="1700">
              <a:solidFill>
                <a:schemeClr val="dk1"/>
              </a:solidFill>
              <a:latin typeface="Source Sans 3"/>
              <a:ea typeface="Source Sans 3"/>
              <a:cs typeface="Source Sans 3"/>
              <a:sym typeface="Source Sans 3"/>
            </a:endParaRPr>
          </a:p>
          <a:p>
            <a:pPr indent="0" lvl="0" marL="0" rtl="0" algn="l">
              <a:lnSpc>
                <a:spcPct val="115000"/>
              </a:lnSpc>
              <a:spcBef>
                <a:spcPts val="0"/>
              </a:spcBef>
              <a:spcAft>
                <a:spcPts val="0"/>
              </a:spcAft>
              <a:buNone/>
            </a:pPr>
            <a:r>
              <a:rPr lang="en-US" sz="1700">
                <a:solidFill>
                  <a:schemeClr val="dk1"/>
                </a:solidFill>
                <a:latin typeface="Source Sans 3"/>
                <a:ea typeface="Source Sans 3"/>
                <a:cs typeface="Source Sans 3"/>
                <a:sym typeface="Source Sans 3"/>
              </a:rPr>
              <a:t>[4] Onnela JP., </a:t>
            </a:r>
            <a:r>
              <a:rPr i="1" lang="en-US" sz="1700">
                <a:solidFill>
                  <a:schemeClr val="dk1"/>
                </a:solidFill>
                <a:latin typeface="Source Sans 3"/>
                <a:ea typeface="Source Sans 3"/>
                <a:cs typeface="Source Sans 3"/>
                <a:sym typeface="Source Sans 3"/>
              </a:rPr>
              <a:t>Neuropsychopharmacology</a:t>
            </a:r>
            <a:r>
              <a:rPr lang="en-US" sz="1700">
                <a:solidFill>
                  <a:schemeClr val="dk1"/>
                </a:solidFill>
                <a:latin typeface="Source Sans 3"/>
                <a:ea typeface="Source Sans 3"/>
                <a:cs typeface="Source Sans 3"/>
                <a:sym typeface="Source Sans 3"/>
              </a:rPr>
              <a:t>, Jan. 2021, doi: 10.1038/s41386-020-0771-3. </a:t>
            </a:r>
            <a:endParaRPr sz="1700">
              <a:solidFill>
                <a:schemeClr val="dk1"/>
              </a:solidFill>
              <a:latin typeface="Source Sans 3"/>
              <a:ea typeface="Source Sans 3"/>
              <a:cs typeface="Source Sans 3"/>
              <a:sym typeface="Source Sans 3"/>
            </a:endParaRPr>
          </a:p>
          <a:p>
            <a:pPr indent="0" lvl="0" marL="0" rtl="0" algn="l">
              <a:spcBef>
                <a:spcPts val="0"/>
              </a:spcBef>
              <a:spcAft>
                <a:spcPts val="0"/>
              </a:spcAft>
              <a:buNone/>
            </a:pPr>
            <a:r>
              <a:t/>
            </a:r>
            <a:endParaRPr sz="1600">
              <a:solidFill>
                <a:srgbClr val="595959"/>
              </a:solidFill>
              <a:latin typeface="Source Sans 3"/>
              <a:ea typeface="Source Sans 3"/>
              <a:cs typeface="Source Sans 3"/>
              <a:sym typeface="Source Sans 3"/>
            </a:endParaRPr>
          </a:p>
          <a:p>
            <a:pPr indent="0" lvl="0" marL="0" rtl="0" algn="l">
              <a:lnSpc>
                <a:spcPct val="115000"/>
              </a:lnSpc>
              <a:spcBef>
                <a:spcPts val="0"/>
              </a:spcBef>
              <a:spcAft>
                <a:spcPts val="0"/>
              </a:spcAft>
              <a:buNone/>
            </a:pPr>
            <a:r>
              <a:t/>
            </a:r>
            <a:endParaRPr sz="1600">
              <a:solidFill>
                <a:srgbClr val="595959"/>
              </a:solidFill>
              <a:latin typeface="Source Sans 3"/>
              <a:ea typeface="Source Sans 3"/>
              <a:cs typeface="Source Sans 3"/>
              <a:sym typeface="Source Sans 3"/>
            </a:endParaRPr>
          </a:p>
        </p:txBody>
      </p:sp>
      <p:sp>
        <p:nvSpPr>
          <p:cNvPr id="130" name="Google Shape;130;g1f7df7bc121_0_63"/>
          <p:cNvSpPr txBox="1"/>
          <p:nvPr/>
        </p:nvSpPr>
        <p:spPr>
          <a:xfrm>
            <a:off x="14486325" y="12379088"/>
            <a:ext cx="6184500" cy="1018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i="1" lang="en-US" sz="2600">
                <a:solidFill>
                  <a:srgbClr val="595959"/>
                </a:solidFill>
                <a:latin typeface="Source Sans 3"/>
                <a:ea typeface="Source Sans 3"/>
                <a:cs typeface="Source Sans 3"/>
                <a:sym typeface="Source Sans 3"/>
              </a:rPr>
              <a:t>Impact</a:t>
            </a:r>
            <a:endParaRPr b="1" sz="2600">
              <a:solidFill>
                <a:srgbClr val="595959"/>
              </a:solidFill>
              <a:latin typeface="Source Sans 3"/>
              <a:ea typeface="Source Sans 3"/>
              <a:cs typeface="Source Sans 3"/>
              <a:sym typeface="Source Sans 3"/>
            </a:endParaRPr>
          </a:p>
          <a:p>
            <a:pPr indent="0" lvl="0" marL="0" rtl="0" algn="l">
              <a:spcBef>
                <a:spcPts val="0"/>
              </a:spcBef>
              <a:spcAft>
                <a:spcPts val="0"/>
              </a:spcAft>
              <a:buClr>
                <a:schemeClr val="dk1"/>
              </a:buClr>
              <a:buSzPts val="1100"/>
              <a:buFont typeface="Arial"/>
              <a:buNone/>
            </a:pPr>
            <a:r>
              <a:rPr lang="en-US" sz="2600">
                <a:solidFill>
                  <a:srgbClr val="595959"/>
                </a:solidFill>
                <a:latin typeface="Source Sans 3"/>
                <a:ea typeface="Source Sans 3"/>
                <a:cs typeface="Source Sans 3"/>
                <a:sym typeface="Source Sans 3"/>
              </a:rPr>
              <a:t>To the authors’ knowledge, this application is the first digital phenotyping software to monitor glaucoma through an individual’s driving habits. This application will also contribute insights to the relationship of driving habits and glaucoma severity through the vast longitudinal driving data collected from its user base. </a:t>
            </a:r>
            <a:endParaRPr sz="2600">
              <a:solidFill>
                <a:srgbClr val="595959"/>
              </a:solidFill>
              <a:latin typeface="Source Sans 3"/>
              <a:ea typeface="Source Sans 3"/>
              <a:cs typeface="Source Sans 3"/>
              <a:sym typeface="Source Sans 3"/>
            </a:endParaRPr>
          </a:p>
          <a:p>
            <a:pPr indent="0" lvl="0" marL="0" rtl="0" algn="l">
              <a:spcBef>
                <a:spcPts val="0"/>
              </a:spcBef>
              <a:spcAft>
                <a:spcPts val="0"/>
              </a:spcAft>
              <a:buClr>
                <a:schemeClr val="dk1"/>
              </a:buClr>
              <a:buSzPts val="1100"/>
              <a:buFont typeface="Arial"/>
              <a:buNone/>
            </a:pPr>
            <a:r>
              <a:t/>
            </a:r>
            <a:endParaRPr sz="2600">
              <a:solidFill>
                <a:srgbClr val="595959"/>
              </a:solidFill>
              <a:latin typeface="Source Sans 3"/>
              <a:ea typeface="Source Sans 3"/>
              <a:cs typeface="Source Sans 3"/>
              <a:sym typeface="Source Sans 3"/>
            </a:endParaRPr>
          </a:p>
          <a:p>
            <a:pPr indent="0" lvl="0" marL="0" rtl="0" algn="l">
              <a:spcBef>
                <a:spcPts val="0"/>
              </a:spcBef>
              <a:spcAft>
                <a:spcPts val="0"/>
              </a:spcAft>
              <a:buClr>
                <a:schemeClr val="dk1"/>
              </a:buClr>
              <a:buSzPts val="1100"/>
              <a:buFont typeface="Arial"/>
              <a:buNone/>
            </a:pPr>
            <a:r>
              <a:rPr b="1" i="1" lang="en-US" sz="2600">
                <a:solidFill>
                  <a:srgbClr val="595959"/>
                </a:solidFill>
                <a:latin typeface="Source Sans 3"/>
                <a:ea typeface="Source Sans 3"/>
                <a:cs typeface="Source Sans 3"/>
                <a:sym typeface="Source Sans 3"/>
              </a:rPr>
              <a:t>Future Work </a:t>
            </a:r>
            <a:endParaRPr b="1" i="1" sz="2600">
              <a:solidFill>
                <a:srgbClr val="595959"/>
              </a:solidFill>
              <a:latin typeface="Source Sans 3"/>
              <a:ea typeface="Source Sans 3"/>
              <a:cs typeface="Source Sans 3"/>
              <a:sym typeface="Source Sans 3"/>
            </a:endParaRPr>
          </a:p>
          <a:p>
            <a:pPr indent="0" lvl="0" marL="0" rtl="0" algn="l">
              <a:spcBef>
                <a:spcPts val="0"/>
              </a:spcBef>
              <a:spcAft>
                <a:spcPts val="0"/>
              </a:spcAft>
              <a:buClr>
                <a:schemeClr val="dk1"/>
              </a:buClr>
              <a:buSzPts val="1100"/>
              <a:buFont typeface="Arial"/>
              <a:buNone/>
            </a:pPr>
            <a:r>
              <a:rPr i="1" lang="en-US" sz="2600">
                <a:solidFill>
                  <a:srgbClr val="595959"/>
                </a:solidFill>
                <a:latin typeface="Source Sans 3"/>
                <a:ea typeface="Source Sans 3"/>
                <a:cs typeface="Source Sans 3"/>
                <a:sym typeface="Source Sans 3"/>
              </a:rPr>
              <a:t>— Stage 02</a:t>
            </a:r>
            <a:endParaRPr i="1" sz="2600">
              <a:solidFill>
                <a:srgbClr val="595959"/>
              </a:solidFill>
              <a:latin typeface="Source Sans 3"/>
              <a:ea typeface="Source Sans 3"/>
              <a:cs typeface="Source Sans 3"/>
              <a:sym typeface="Source Sans 3"/>
            </a:endParaRPr>
          </a:p>
          <a:p>
            <a:pPr indent="0" lvl="0" marL="0" rtl="0" algn="l">
              <a:spcBef>
                <a:spcPts val="0"/>
              </a:spcBef>
              <a:spcAft>
                <a:spcPts val="0"/>
              </a:spcAft>
              <a:buClr>
                <a:schemeClr val="dk1"/>
              </a:buClr>
              <a:buSzPts val="1100"/>
              <a:buFont typeface="Arial"/>
              <a:buNone/>
            </a:pPr>
            <a:r>
              <a:rPr lang="en-US" sz="2600">
                <a:solidFill>
                  <a:srgbClr val="595959"/>
                </a:solidFill>
                <a:latin typeface="Source Sans 3"/>
                <a:ea typeface="Source Sans 3"/>
                <a:cs typeface="Source Sans 3"/>
                <a:sym typeface="Source Sans 3"/>
              </a:rPr>
              <a:t>This study should recruit a sufficient amount of beta-testers to curate a substantial dataset. </a:t>
            </a:r>
            <a:endParaRPr sz="2600">
              <a:solidFill>
                <a:srgbClr val="595959"/>
              </a:solidFill>
              <a:latin typeface="Source Sans 3"/>
              <a:ea typeface="Source Sans 3"/>
              <a:cs typeface="Source Sans 3"/>
              <a:sym typeface="Source Sans 3"/>
            </a:endParaRPr>
          </a:p>
          <a:p>
            <a:pPr indent="0" lvl="0" marL="0" rtl="0" algn="l">
              <a:spcBef>
                <a:spcPts val="0"/>
              </a:spcBef>
              <a:spcAft>
                <a:spcPts val="0"/>
              </a:spcAft>
              <a:buClr>
                <a:schemeClr val="dk1"/>
              </a:buClr>
              <a:buSzPts val="1100"/>
              <a:buFont typeface="Arial"/>
              <a:buNone/>
            </a:pPr>
            <a:r>
              <a:rPr i="1" lang="en-US" sz="2600">
                <a:solidFill>
                  <a:srgbClr val="595959"/>
                </a:solidFill>
                <a:latin typeface="Source Sans 3"/>
                <a:ea typeface="Source Sans 3"/>
                <a:cs typeface="Source Sans 3"/>
                <a:sym typeface="Source Sans 3"/>
              </a:rPr>
              <a:t>— Stage 03</a:t>
            </a:r>
            <a:endParaRPr i="1" sz="2600">
              <a:solidFill>
                <a:srgbClr val="595959"/>
              </a:solidFill>
              <a:latin typeface="Source Sans 3"/>
              <a:ea typeface="Source Sans 3"/>
              <a:cs typeface="Source Sans 3"/>
              <a:sym typeface="Source Sans 3"/>
            </a:endParaRPr>
          </a:p>
          <a:p>
            <a:pPr indent="0" lvl="0" marL="0" rtl="0" algn="l">
              <a:spcBef>
                <a:spcPts val="0"/>
              </a:spcBef>
              <a:spcAft>
                <a:spcPts val="0"/>
              </a:spcAft>
              <a:buClr>
                <a:schemeClr val="dk1"/>
              </a:buClr>
              <a:buSzPts val="1100"/>
              <a:buFont typeface="Arial"/>
              <a:buNone/>
            </a:pPr>
            <a:r>
              <a:rPr lang="en-US" sz="2600">
                <a:solidFill>
                  <a:srgbClr val="595959"/>
                </a:solidFill>
                <a:latin typeface="Source Sans 3"/>
                <a:ea typeface="Source Sans 3"/>
                <a:cs typeface="Source Sans 3"/>
                <a:sym typeface="Source Sans 3"/>
              </a:rPr>
              <a:t>Data analysis should focus on temporal relationships, analyzing how driving behavior is affected over time. </a:t>
            </a:r>
            <a:endParaRPr sz="2600">
              <a:solidFill>
                <a:srgbClr val="595959"/>
              </a:solidFill>
              <a:latin typeface="Source Sans 3"/>
              <a:ea typeface="Source Sans 3"/>
              <a:cs typeface="Source Sans 3"/>
              <a:sym typeface="Source Sans 3"/>
            </a:endParaRPr>
          </a:p>
          <a:p>
            <a:pPr indent="0" lvl="0" marL="0" rtl="0" algn="l">
              <a:spcBef>
                <a:spcPts val="0"/>
              </a:spcBef>
              <a:spcAft>
                <a:spcPts val="0"/>
              </a:spcAft>
              <a:buClr>
                <a:schemeClr val="dk1"/>
              </a:buClr>
              <a:buSzPts val="1100"/>
              <a:buFont typeface="Arial"/>
              <a:buNone/>
            </a:pPr>
            <a:r>
              <a:rPr i="1" lang="en-US" sz="2600">
                <a:solidFill>
                  <a:srgbClr val="595959"/>
                </a:solidFill>
                <a:latin typeface="Source Sans 3"/>
                <a:ea typeface="Source Sans 3"/>
                <a:cs typeface="Source Sans 3"/>
                <a:sym typeface="Source Sans 3"/>
              </a:rPr>
              <a:t>— Stage 04</a:t>
            </a:r>
            <a:endParaRPr sz="2600">
              <a:solidFill>
                <a:srgbClr val="595959"/>
              </a:solidFill>
              <a:latin typeface="Source Sans 3"/>
              <a:ea typeface="Source Sans 3"/>
              <a:cs typeface="Source Sans 3"/>
              <a:sym typeface="Source Sans 3"/>
            </a:endParaRPr>
          </a:p>
          <a:p>
            <a:pPr indent="0" lvl="0" marL="0" rtl="0" algn="l">
              <a:spcBef>
                <a:spcPts val="0"/>
              </a:spcBef>
              <a:spcAft>
                <a:spcPts val="0"/>
              </a:spcAft>
              <a:buNone/>
            </a:pPr>
            <a:r>
              <a:rPr lang="en-US" sz="2600">
                <a:solidFill>
                  <a:srgbClr val="595959"/>
                </a:solidFill>
                <a:latin typeface="Source Sans 3"/>
                <a:ea typeface="Source Sans 3"/>
                <a:cs typeface="Source Sans 3"/>
                <a:sym typeface="Source Sans 3"/>
              </a:rPr>
              <a:t>Finally, a machine learning algorithm should be implemented and integrated with the application to determine glaucoma severity through an individual’s driving habits.</a:t>
            </a:r>
            <a:endParaRPr sz="2600">
              <a:solidFill>
                <a:srgbClr val="595959"/>
              </a:solidFill>
              <a:latin typeface="Source Sans 3"/>
              <a:ea typeface="Source Sans 3"/>
              <a:cs typeface="Source Sans 3"/>
              <a:sym typeface="Source Sans 3"/>
            </a:endParaRPr>
          </a:p>
        </p:txBody>
      </p:sp>
      <p:sp>
        <p:nvSpPr>
          <p:cNvPr id="131" name="Google Shape;131;g1f7df7bc121_0_63"/>
          <p:cNvSpPr/>
          <p:nvPr/>
        </p:nvSpPr>
        <p:spPr>
          <a:xfrm>
            <a:off x="14447475" y="2948796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g1f7df7bc121_0_63"/>
          <p:cNvSpPr txBox="1"/>
          <p:nvPr/>
        </p:nvSpPr>
        <p:spPr>
          <a:xfrm>
            <a:off x="14589475" y="2955921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Affiliations</a:t>
            </a:r>
            <a:endParaRPr b="1" sz="3000">
              <a:solidFill>
                <a:srgbClr val="595959"/>
              </a:solidFill>
              <a:latin typeface="Source Sans 3"/>
              <a:ea typeface="Source Sans 3"/>
              <a:cs typeface="Source Sans 3"/>
              <a:sym typeface="Source Sans 3"/>
            </a:endParaRPr>
          </a:p>
        </p:txBody>
      </p:sp>
      <p:sp>
        <p:nvSpPr>
          <p:cNvPr id="133" name="Google Shape;133;g1f7df7bc121_0_63"/>
          <p:cNvSpPr txBox="1"/>
          <p:nvPr/>
        </p:nvSpPr>
        <p:spPr>
          <a:xfrm>
            <a:off x="14438625" y="30303325"/>
            <a:ext cx="6262200" cy="170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600">
                <a:solidFill>
                  <a:srgbClr val="595959"/>
                </a:solidFill>
                <a:latin typeface="Source Sans 3"/>
                <a:ea typeface="Source Sans 3"/>
                <a:cs typeface="Source Sans 3"/>
                <a:sym typeface="Source Sans 3"/>
              </a:rPr>
              <a:t>1  Department of Computer Science, California State University–Los Angeles </a:t>
            </a:r>
            <a:endParaRPr sz="1600">
              <a:solidFill>
                <a:srgbClr val="595959"/>
              </a:solidFill>
              <a:latin typeface="Source Sans 3"/>
              <a:ea typeface="Source Sans 3"/>
              <a:cs typeface="Source Sans 3"/>
              <a:sym typeface="Source Sans 3"/>
            </a:endParaRPr>
          </a:p>
          <a:p>
            <a:pPr indent="0" lvl="0" marL="0" rtl="0" algn="l">
              <a:lnSpc>
                <a:spcPct val="115000"/>
              </a:lnSpc>
              <a:spcBef>
                <a:spcPts val="0"/>
              </a:spcBef>
              <a:spcAft>
                <a:spcPts val="0"/>
              </a:spcAft>
              <a:buNone/>
            </a:pPr>
            <a:r>
              <a:rPr lang="en-US" sz="1600">
                <a:solidFill>
                  <a:srgbClr val="595959"/>
                </a:solidFill>
                <a:latin typeface="Source Sans 3"/>
                <a:ea typeface="Source Sans 3"/>
                <a:cs typeface="Source Sans 3"/>
                <a:sym typeface="Source Sans 3"/>
              </a:rPr>
              <a:t>2  David Geffen School of Medicine, University of California, Los Angeles * corresponding author </a:t>
            </a:r>
            <a:endParaRPr sz="1600">
              <a:solidFill>
                <a:srgbClr val="595959"/>
              </a:solidFill>
              <a:latin typeface="Source Sans 3"/>
              <a:ea typeface="Source Sans 3"/>
              <a:cs typeface="Source Sans 3"/>
              <a:sym typeface="Source Sans 3"/>
            </a:endParaRPr>
          </a:p>
          <a:p>
            <a:pPr indent="0" lvl="0" marL="0" rtl="0" algn="l">
              <a:lnSpc>
                <a:spcPct val="115000"/>
              </a:lnSpc>
              <a:spcBef>
                <a:spcPts val="0"/>
              </a:spcBef>
              <a:spcAft>
                <a:spcPts val="0"/>
              </a:spcAft>
              <a:buNone/>
            </a:pPr>
            <a:r>
              <a:t/>
            </a:r>
            <a:endParaRPr sz="800">
              <a:solidFill>
                <a:srgbClr val="595959"/>
              </a:solidFill>
              <a:latin typeface="Source Sans 3"/>
              <a:ea typeface="Source Sans 3"/>
              <a:cs typeface="Source Sans 3"/>
              <a:sym typeface="Source Sans 3"/>
            </a:endParaRPr>
          </a:p>
          <a:p>
            <a:pPr indent="0" lvl="0" marL="0" rtl="0" algn="l">
              <a:lnSpc>
                <a:spcPct val="115000"/>
              </a:lnSpc>
              <a:spcBef>
                <a:spcPts val="0"/>
              </a:spcBef>
              <a:spcAft>
                <a:spcPts val="0"/>
              </a:spcAft>
              <a:buNone/>
            </a:pPr>
            <a:r>
              <a:rPr b="1" lang="en-US" sz="1600">
                <a:solidFill>
                  <a:srgbClr val="595959"/>
                </a:solidFill>
                <a:latin typeface="Source Sans 3"/>
                <a:ea typeface="Source Sans 3"/>
                <a:cs typeface="Source Sans 3"/>
                <a:sym typeface="Source Sans 3"/>
              </a:rPr>
              <a:t>This work is approved by the UCLA IRB &amp; sponsored by CSUBIOTECH</a:t>
            </a:r>
            <a:endParaRPr b="1" sz="1600">
              <a:solidFill>
                <a:srgbClr val="595959"/>
              </a:solidFill>
              <a:latin typeface="Source Sans 3"/>
              <a:ea typeface="Source Sans 3"/>
              <a:cs typeface="Source Sans 3"/>
              <a:sym typeface="Source Sans 3"/>
            </a:endParaRPr>
          </a:p>
        </p:txBody>
      </p:sp>
      <p:sp>
        <p:nvSpPr>
          <p:cNvPr id="134" name="Google Shape;134;g1f7df7bc121_0_63"/>
          <p:cNvSpPr/>
          <p:nvPr/>
        </p:nvSpPr>
        <p:spPr>
          <a:xfrm>
            <a:off x="7510925" y="26439969"/>
            <a:ext cx="6244500" cy="736500"/>
          </a:xfrm>
          <a:prstGeom prst="rect">
            <a:avLst/>
          </a:prstGeom>
          <a:solidFill>
            <a:srgbClr val="F2C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g1f7df7bc121_0_63"/>
          <p:cNvSpPr txBox="1"/>
          <p:nvPr/>
        </p:nvSpPr>
        <p:spPr>
          <a:xfrm>
            <a:off x="7652925" y="26511219"/>
            <a:ext cx="5925300" cy="5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rgbClr val="595959"/>
                </a:solidFill>
                <a:latin typeface="Source Sans 3"/>
                <a:ea typeface="Source Sans 3"/>
                <a:cs typeface="Source Sans 3"/>
                <a:sym typeface="Source Sans 3"/>
              </a:rPr>
              <a:t>Results</a:t>
            </a:r>
            <a:endParaRPr b="1" sz="3000">
              <a:solidFill>
                <a:srgbClr val="595959"/>
              </a:solidFill>
              <a:latin typeface="Source Sans 3"/>
              <a:ea typeface="Source Sans 3"/>
              <a:cs typeface="Source Sans 3"/>
              <a:sym typeface="Source Sans 3"/>
            </a:endParaRPr>
          </a:p>
        </p:txBody>
      </p:sp>
      <p:sp>
        <p:nvSpPr>
          <p:cNvPr id="136" name="Google Shape;136;g1f7df7bc121_0_63"/>
          <p:cNvSpPr txBox="1"/>
          <p:nvPr/>
        </p:nvSpPr>
        <p:spPr>
          <a:xfrm>
            <a:off x="7502075" y="27237613"/>
            <a:ext cx="6262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600">
              <a:solidFill>
                <a:srgbClr val="595959"/>
              </a:solidFill>
              <a:latin typeface="Source Sans 3"/>
              <a:ea typeface="Source Sans 3"/>
              <a:cs typeface="Source Sans 3"/>
              <a:sym typeface="Source Sans 3"/>
            </a:endParaRPr>
          </a:p>
        </p:txBody>
      </p:sp>
      <p:pic>
        <p:nvPicPr>
          <p:cNvPr id="137" name="Google Shape;137;g1f7df7bc121_0_63"/>
          <p:cNvPicPr preferRelativeResize="0"/>
          <p:nvPr/>
        </p:nvPicPr>
        <p:blipFill rotWithShape="1">
          <a:blip r:embed="rId8">
            <a:alphaModFix/>
          </a:blip>
          <a:srcRect b="10930" l="0" r="60369" t="-10930"/>
          <a:stretch/>
        </p:blipFill>
        <p:spPr>
          <a:xfrm>
            <a:off x="8487949" y="26685803"/>
            <a:ext cx="4028134" cy="5059646"/>
          </a:xfrm>
          <a:prstGeom prst="rect">
            <a:avLst/>
          </a:prstGeom>
          <a:noFill/>
          <a:ln>
            <a:noFill/>
          </a:ln>
        </p:spPr>
      </p:pic>
      <p:pic>
        <p:nvPicPr>
          <p:cNvPr id="138" name="Google Shape;138;g1f7df7bc121_0_63"/>
          <p:cNvPicPr preferRelativeResize="0"/>
          <p:nvPr/>
        </p:nvPicPr>
        <p:blipFill>
          <a:blip r:embed="rId9">
            <a:alphaModFix/>
          </a:blip>
          <a:stretch>
            <a:fillRect/>
          </a:stretch>
        </p:blipFill>
        <p:spPr>
          <a:xfrm>
            <a:off x="17628063" y="2127650"/>
            <a:ext cx="2971826" cy="2971826"/>
          </a:xfrm>
          <a:prstGeom prst="rect">
            <a:avLst/>
          </a:prstGeom>
          <a:noFill/>
          <a:ln>
            <a:noFill/>
          </a:ln>
        </p:spPr>
      </p:pic>
      <p:pic>
        <p:nvPicPr>
          <p:cNvPr id="139" name="Google Shape;139;g1f7df7bc121_0_63"/>
          <p:cNvPicPr preferRelativeResize="0"/>
          <p:nvPr/>
        </p:nvPicPr>
        <p:blipFill rotWithShape="1">
          <a:blip r:embed="rId10">
            <a:alphaModFix/>
          </a:blip>
          <a:srcRect b="9037" l="0" r="0" t="17958"/>
          <a:stretch/>
        </p:blipFill>
        <p:spPr>
          <a:xfrm>
            <a:off x="17535975" y="498982"/>
            <a:ext cx="3156000" cy="13425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2003-02-05T00:13:20Z</dcterms:created>
  <dc:creator>lfa</dc:creator>
</cp:coreProperties>
</file>