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004000" cx="2103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080">
          <p15:clr>
            <a:srgbClr val="000000"/>
          </p15:clr>
        </p15:guide>
        <p15:guide id="2" pos="662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080" orient="horz"/>
        <p:guide pos="66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1875" y="685800"/>
            <a:ext cx="22542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imes New Roman"/>
              <a:buNone/>
            </a:pPr>
            <a:fld id="{00000000-1234-1234-1234-123412341234}" type="slidenum">
              <a:rPr b="0" i="0" lang="en-US" sz="23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01875" y="685800"/>
            <a:ext cx="22542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Have students check that the logo is the appropriate one to use.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1577975" y="9245600"/>
            <a:ext cx="8861425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2" type="body"/>
          </p:nvPr>
        </p:nvSpPr>
        <p:spPr>
          <a:xfrm>
            <a:off x="10591800" y="9245600"/>
            <a:ext cx="8861425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1577975" y="9245600"/>
            <a:ext cx="17875250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ctrTitle"/>
          </p:nvPr>
        </p:nvSpPr>
        <p:spPr>
          <a:xfrm>
            <a:off x="1577975" y="9942513"/>
            <a:ext cx="17875250" cy="6859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subTitle"/>
          </p:nvPr>
        </p:nvSpPr>
        <p:spPr>
          <a:xfrm>
            <a:off x="3154363" y="18135600"/>
            <a:ext cx="14722475" cy="81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ctr">
              <a:spcBef>
                <a:spcPts val="2120"/>
              </a:spcBef>
              <a:spcAft>
                <a:spcPts val="0"/>
              </a:spcAft>
              <a:buClr>
                <a:schemeClr val="dk1"/>
              </a:buClr>
              <a:buSzPts val="10600"/>
              <a:buFont typeface="Times New Roman"/>
              <a:buNone/>
              <a:defRPr/>
            </a:lvl1pPr>
            <a:lvl2pPr lvl="1" algn="ctr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Times New Roman"/>
              <a:buNone/>
              <a:defRPr/>
            </a:lvl2pPr>
            <a:lvl3pPr lvl="2" algn="ctr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Times New Roman"/>
              <a:buNone/>
              <a:defRPr/>
            </a:lvl3pPr>
            <a:lvl4pPr lvl="3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4pPr>
            <a:lvl5pPr lvl="4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5pPr>
            <a:lvl6pPr lvl="5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6pPr>
            <a:lvl7pPr lvl="6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7pPr>
            <a:lvl8pPr lvl="7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8pPr>
            <a:lvl9pPr lvl="8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 rot="5400000">
            <a:off x="4417219" y="13411994"/>
            <a:ext cx="25603200" cy="446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 rot="5400000">
            <a:off x="-4596606" y="9019381"/>
            <a:ext cx="25603200" cy="13254038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 rot="5400000">
            <a:off x="914400" y="9909175"/>
            <a:ext cx="19202400" cy="178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4122738" y="22402800"/>
            <a:ext cx="12619037" cy="2644775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/>
          <p:nvPr>
            <p:ph idx="2" type="pic"/>
          </p:nvPr>
        </p:nvSpPr>
        <p:spPr>
          <a:xfrm>
            <a:off x="4122738" y="2859088"/>
            <a:ext cx="12619037" cy="192024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4122738" y="25047575"/>
            <a:ext cx="12619037" cy="37560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050925" y="1274763"/>
            <a:ext cx="6919913" cy="542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8223250" y="1274763"/>
            <a:ext cx="11757025" cy="273145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050925" y="6697663"/>
            <a:ext cx="6919913" cy="218916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1050925" y="1281113"/>
            <a:ext cx="189293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1050925" y="7164388"/>
            <a:ext cx="9293225" cy="298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1050925" y="10148888"/>
            <a:ext cx="9293225" cy="18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1" name="Google Shape;61;p9"/>
          <p:cNvSpPr txBox="1"/>
          <p:nvPr>
            <p:ph idx="3" type="body"/>
          </p:nvPr>
        </p:nvSpPr>
        <p:spPr>
          <a:xfrm>
            <a:off x="10683875" y="7164388"/>
            <a:ext cx="9296400" cy="298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2" name="Google Shape;62;p9"/>
          <p:cNvSpPr txBox="1"/>
          <p:nvPr>
            <p:ph idx="4" type="body"/>
          </p:nvPr>
        </p:nvSpPr>
        <p:spPr>
          <a:xfrm>
            <a:off x="10683875" y="10148888"/>
            <a:ext cx="9296400" cy="18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662113" y="20566063"/>
            <a:ext cx="17875250" cy="635635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662113" y="13565188"/>
            <a:ext cx="17875250" cy="7000875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577975" y="9245600"/>
            <a:ext cx="17875250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901700" lvl="0" marL="457200" marR="0" rtl="0" algn="l">
              <a:spcBef>
                <a:spcPts val="2120"/>
              </a:spcBef>
              <a:spcAft>
                <a:spcPts val="0"/>
              </a:spcAft>
              <a:buClr>
                <a:schemeClr val="dk1"/>
              </a:buClr>
              <a:buSzPts val="10600"/>
              <a:buFont typeface="Times New Roman"/>
              <a:buChar char="•"/>
              <a:defRPr b="0" i="0" sz="10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819150" lvl="1" marL="914400" marR="0" rtl="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Times New Roman"/>
              <a:buChar char="–"/>
              <a:defRPr b="0" i="0" sz="9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30250" lvl="2" marL="1371600" marR="0" rtl="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Times New Roman"/>
              <a:buChar char="•"/>
              <a:defRPr b="0" i="0" sz="7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654050" lvl="3" marL="18288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–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654050" lvl="4" marL="22860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654050" lvl="5" marL="27432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654050" lvl="6" marL="32004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654050" lvl="7" marL="36576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654050" lvl="8" marL="41148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0" y="0"/>
            <a:ext cx="21031200" cy="5257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>
            <p:ph type="title"/>
          </p:nvPr>
        </p:nvSpPr>
        <p:spPr>
          <a:xfrm>
            <a:off x="2628900" y="76200"/>
            <a:ext cx="15700500" cy="49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lang="en-US" sz="66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6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GPS Performance, </a:t>
            </a:r>
            <a:r>
              <a:rPr lang="en-US" sz="6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Analysis</a:t>
            </a:r>
            <a:r>
              <a:rPr lang="en-US" sz="6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and Visualization</a:t>
            </a:r>
            <a:br>
              <a:rPr b="0" i="0" lang="en-US" sz="6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1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Team Members:</a:t>
            </a: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John Chen</a:t>
            </a: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Phong Diep</a:t>
            </a: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Matthew Franco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 Roaf Htun, Steven Lopez Carachure, Andrew Mendiola, Natalie Perales, Cindy Rodriguez, Steven Yuen</a:t>
            </a:r>
            <a:b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Faculty Advisor:</a:t>
            </a: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Dr. 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Zilong Ye</a:t>
            </a:r>
            <a:b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Aerospace Corporation</a:t>
            </a:r>
            <a:r>
              <a:rPr b="1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Liaisons:</a:t>
            </a: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Pablo Settecase,Dearo Yam, &amp; Denny Ly </a:t>
            </a:r>
            <a:b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Department</a:t>
            </a:r>
            <a:r>
              <a:rPr lang="en-US" sz="30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of Computer Science</a:t>
            </a: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College of Engineering, Computer Science, and Technology</a:t>
            </a:r>
            <a:b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California State University, Los Angeles</a:t>
            </a:r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17678400" y="1844675"/>
            <a:ext cx="3048000" cy="2209800"/>
            <a:chOff x="17678400" y="2284413"/>
            <a:chExt cx="3048000" cy="220980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7983200" y="2284413"/>
              <a:ext cx="2438400" cy="22098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7678400" y="2452688"/>
              <a:ext cx="3048000" cy="1736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400"/>
                <a:buFont typeface="Times New Roman"/>
                <a:buNone/>
              </a:pPr>
              <a:r>
                <a:rPr b="0" i="0" lang="en-US" sz="5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Sponsor Logo</a:t>
              </a:r>
              <a:endParaRPr/>
            </a:p>
          </p:txBody>
        </p:sp>
      </p:grpSp>
      <p:sp>
        <p:nvSpPr>
          <p:cNvPr id="94" name="Google Shape;94;p13"/>
          <p:cNvSpPr txBox="1"/>
          <p:nvPr/>
        </p:nvSpPr>
        <p:spPr>
          <a:xfrm>
            <a:off x="17526000" y="1752600"/>
            <a:ext cx="3352800" cy="2971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CalStateLAlogo_badge_white.png" id="95" name="Google Shape;9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371600"/>
            <a:ext cx="2536825" cy="315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130838" y="1878013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/>
          <p:nvPr/>
        </p:nvSpPr>
        <p:spPr>
          <a:xfrm>
            <a:off x="377100" y="5485738"/>
            <a:ext cx="8713200" cy="71583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342200" y="5485750"/>
            <a:ext cx="6783000" cy="15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highlight>
                  <a:srgbClr val="3C78D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Aerospace Co. Senior Design    </a:t>
            </a:r>
            <a:endParaRPr sz="3600" u="sng">
              <a:solidFill>
                <a:schemeClr val="dk1"/>
              </a:solidFill>
              <a:highlight>
                <a:srgbClr val="3C78D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highlight>
                  <a:srgbClr val="3C78D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		Project Background:</a:t>
            </a:r>
            <a:endParaRPr sz="3600" u="sng">
              <a:solidFill>
                <a:schemeClr val="dk1"/>
              </a:solidFill>
              <a:highlight>
                <a:srgbClr val="3C78D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069650" y="6738063"/>
            <a:ext cx="7793100" cy="42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 application for measuring Dilution of Precision (DOP) to visualize GPS accuracy on a global map.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 values range from 1 to 10, with lower values indicating higher accuracy.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Color-coded interface to indicate performance levels based on DOP values.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Users can examine DOP maps and select a specific date/time.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Optimal satellite location leads to lower DOP values and improved GPS signal quality.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0953650" y="5485750"/>
            <a:ext cx="9611700" cy="42141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11978000" y="5668888"/>
            <a:ext cx="75630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highlight>
                  <a:srgbClr val="3C78D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Objective</a:t>
            </a:r>
            <a:endParaRPr sz="3600" u="sng">
              <a:solidFill>
                <a:schemeClr val="dk1"/>
              </a:solidFill>
              <a:highlight>
                <a:srgbClr val="3C78D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11515650" y="6188500"/>
            <a:ext cx="9175200" cy="28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Objective: Provide a user-friendly interface for exploring the importance of DOP.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Features include: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View archived and live data with a date/time picker.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Zoom in/out functionality for points of interest.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interface aims to facilitate exploration and understanding of DOP's significance.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0526000" y="10203200"/>
            <a:ext cx="10467000" cy="108105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1862950" y="10461188"/>
            <a:ext cx="77931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highlight>
                  <a:srgbClr val="3C78D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Front-End Diagram</a:t>
            </a:r>
            <a:endParaRPr sz="3600" u="sng">
              <a:solidFill>
                <a:schemeClr val="dk1"/>
              </a:solidFill>
              <a:highlight>
                <a:srgbClr val="3C78D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421025" y="13162663"/>
            <a:ext cx="9175200" cy="78510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354100" y="13395038"/>
            <a:ext cx="5224200" cy="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highlight>
                  <a:srgbClr val="3C78D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Project Overview Diagram </a:t>
            </a:r>
            <a:endParaRPr sz="3600" u="sng">
              <a:solidFill>
                <a:schemeClr val="dk1"/>
              </a:solidFill>
              <a:highlight>
                <a:srgbClr val="3C78D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830738" y="29007975"/>
            <a:ext cx="19658400" cy="2684400"/>
          </a:xfrm>
          <a:prstGeom prst="roundRect">
            <a:avLst>
              <a:gd fmla="val 16667" name="adj"/>
            </a:avLst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282025" y="29166775"/>
            <a:ext cx="11487600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highlight>
                  <a:srgbClr val="3C78D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Future Improvements to our Project: </a:t>
            </a:r>
            <a:endParaRPr sz="3600" u="sng">
              <a:solidFill>
                <a:schemeClr val="dk1"/>
              </a:solidFill>
              <a:highlight>
                <a:srgbClr val="3C78D8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830750" y="29511000"/>
            <a:ext cx="19658400" cy="26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Enhancement plan for the project: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Incorporate a playback feature to visualize DOP data over a specified time window, similar to a movie.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 functionality to capture screenshots of DOP data with timestamps.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a comparative analysis tool for viewing DOP data from two different dates simultaneously.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0" name="Google Shape;11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950" y="14391850"/>
            <a:ext cx="9324499" cy="564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526000" y="11034713"/>
            <a:ext cx="10466999" cy="10061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112" name="Google Shape;11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71136" y="21312212"/>
            <a:ext cx="19177628" cy="739722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3"/>
          <p:cNvSpPr/>
          <p:nvPr/>
        </p:nvSpPr>
        <p:spPr>
          <a:xfrm>
            <a:off x="18055600" y="2164075"/>
            <a:ext cx="171600" cy="800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20246350" y="2345050"/>
            <a:ext cx="123900" cy="22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