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21031200" cy="3200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080">
          <p15:clr>
            <a:srgbClr val="000000"/>
          </p15:clr>
        </p15:guide>
        <p15:guide id="2" pos="662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840"/>
    <a:srgbClr val="00C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1AB30-E4B1-6BDC-6A57-CCDB115BDDF2}" v="27" dt="2023-04-21T04:59:13.933"/>
    <p1510:client id="{639EB812-B739-715D-0458-F56D49327C46}" v="64" dt="2023-04-21T19:29:09.768"/>
    <p1510:client id="{6D9C89FD-03D4-06B2-4293-C147F37F5200}" v="76" dt="2023-04-21T18:10:45.535"/>
    <p1510:client id="{93430534-650F-53FE-19D8-ED2F71641B81}" v="6" dt="2023-04-21T03:39:56.598"/>
    <p1510:client id="{9F1FF4F6-6B70-769A-30B5-B45F35F0F9E2}" v="984" dt="2023-04-21T01:34:54.770"/>
    <p1510:client id="{C81EECEC-B6E6-49C3-3745-B607394B6D71}" v="21" dt="2023-04-21T18:22:11.728"/>
    <p1510:client id="{E9EE772D-0542-3645-A929-40C2DCAB6324}" v="70" dt="2023-04-21T19:10:28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1524" y="12"/>
      </p:cViewPr>
      <p:guideLst>
        <p:guide orient="horz" pos="10080"/>
        <p:guide pos="6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01875" y="685800"/>
            <a:ext cx="2254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ns.cysun.org/department/cs/project/resource/view?projectId=7248602&amp;resourceId=773506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233c85116_1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None/>
            </a:pPr>
            <a:fld id="{00000000-1234-1234-1234-123412341234}" type="slidenum">
              <a:rPr lang="en-US" sz="2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63" name="Google Shape;63;g12233c851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685800"/>
            <a:ext cx="2254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g12233c851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00"/>
              <a:t>Have students check that the logo is the appropriate one to use.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00"/>
              <a:t>2020: 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https://csns.cysun.org/department/cs/project/resource/view?projectId=7248602&amp;resourceId=7735064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Red: e63f52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Orange: f0a055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Yellow: f5dc6d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Green: 00ce7d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Blue: 248dc1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Purple: 4d4185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Pink: e01783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Grey: 98999b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Black: 0b0b0e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</a:t>
            </a:r>
            <a:r>
              <a:rPr lang="en-US" sz="1050" err="1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www.fontshmonts.com</a:t>
            </a: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/text-fonts/eina/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6929" y="4632911"/>
            <a:ext cx="19597500" cy="12771600"/>
          </a:xfrm>
          <a:prstGeom prst="rect">
            <a:avLst/>
          </a:prstGeom>
        </p:spPr>
        <p:txBody>
          <a:bodyPr spcFirstLastPara="1" wrap="square" lIns="329800" tIns="329800" rIns="329800" bIns="329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800"/>
              <a:buNone/>
              <a:defRPr sz="18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16910" y="17634556"/>
            <a:ext cx="19597500" cy="4931700"/>
          </a:xfrm>
          <a:prstGeom prst="rect">
            <a:avLst/>
          </a:prstGeom>
        </p:spPr>
        <p:txBody>
          <a:bodyPr spcFirstLastPara="1" wrap="square" lIns="329800" tIns="329800" rIns="329800" bIns="329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716910" y="6882556"/>
            <a:ext cx="19597500" cy="12217200"/>
          </a:xfrm>
          <a:prstGeom prst="rect">
            <a:avLst/>
          </a:prstGeom>
        </p:spPr>
        <p:txBody>
          <a:bodyPr spcFirstLastPara="1" wrap="square" lIns="329800" tIns="329800" rIns="329800" bIns="329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300"/>
              <a:buNone/>
              <a:defRPr sz="433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716910" y="19613844"/>
            <a:ext cx="19597500" cy="8094000"/>
          </a:xfrm>
          <a:prstGeom prst="rect">
            <a:avLst/>
          </a:prstGeom>
        </p:spPr>
        <p:txBody>
          <a:bodyPr spcFirstLastPara="1" wrap="square" lIns="329800" tIns="329800" rIns="329800" bIns="329800" anchor="t" anchorCtr="0">
            <a:normAutofit/>
          </a:bodyPr>
          <a:lstStyle>
            <a:lvl1pPr marL="457200" lvl="0" indent="-641350" algn="ctr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marL="914400" lvl="1" indent="-552450" algn="ctr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 algn="ctr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 algn="ctr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 algn="ctr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 algn="ctr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 algn="ctr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 algn="ctr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 algn="ctr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1577975" y="2844800"/>
            <a:ext cx="17875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1577975" y="9245600"/>
            <a:ext cx="8861400" cy="19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■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■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10591800" y="9245600"/>
            <a:ext cx="8861400" cy="19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■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■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2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6910" y="13383067"/>
            <a:ext cx="19597500" cy="52380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6910" y="2769044"/>
            <a:ext cx="19597500" cy="3563400"/>
          </a:xfrm>
          <a:prstGeom prst="rect">
            <a:avLst/>
          </a:prstGeom>
        </p:spPr>
        <p:txBody>
          <a:bodyPr spcFirstLastPara="1" wrap="square" lIns="329800" tIns="329800" rIns="329800" bIns="329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16910" y="7170956"/>
            <a:ext cx="19597500" cy="21257700"/>
          </a:xfrm>
          <a:prstGeom prst="rect">
            <a:avLst/>
          </a:prstGeom>
        </p:spPr>
        <p:txBody>
          <a:bodyPr spcFirstLastPara="1" wrap="square" lIns="329800" tIns="329800" rIns="329800" bIns="329800" anchor="t" anchorCtr="0">
            <a:normAutofit/>
          </a:bodyPr>
          <a:lstStyle>
            <a:lvl1pPr marL="457200" lvl="0" indent="-64135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marL="914400" lvl="1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16910" y="2769044"/>
            <a:ext cx="19597500" cy="3563400"/>
          </a:xfrm>
          <a:prstGeom prst="rect">
            <a:avLst/>
          </a:prstGeom>
        </p:spPr>
        <p:txBody>
          <a:bodyPr spcFirstLastPara="1" wrap="square" lIns="329800" tIns="329800" rIns="329800" bIns="329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16910" y="7170956"/>
            <a:ext cx="9199800" cy="21257700"/>
          </a:xfrm>
          <a:prstGeom prst="rect">
            <a:avLst/>
          </a:prstGeom>
        </p:spPr>
        <p:txBody>
          <a:bodyPr spcFirstLastPara="1" wrap="square" lIns="329800" tIns="329800" rIns="329800" bIns="329800" anchor="t" anchorCtr="0">
            <a:normAutofit/>
          </a:bodyPr>
          <a:lstStyle>
            <a:lvl1pPr marL="457200" lvl="0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marL="1371600" lvl="2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marL="1828800" lvl="3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marL="2286000" lvl="4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marL="2743200" lvl="5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marL="3200400" lvl="6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marL="3657600" lvl="7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1114520" y="7170956"/>
            <a:ext cx="9199800" cy="21257700"/>
          </a:xfrm>
          <a:prstGeom prst="rect">
            <a:avLst/>
          </a:prstGeom>
        </p:spPr>
        <p:txBody>
          <a:bodyPr spcFirstLastPara="1" wrap="square" lIns="329800" tIns="329800" rIns="329800" bIns="329800" anchor="t" anchorCtr="0">
            <a:normAutofit/>
          </a:bodyPr>
          <a:lstStyle>
            <a:lvl1pPr marL="457200" lvl="0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marL="1371600" lvl="2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marL="1828800" lvl="3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marL="2286000" lvl="4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marL="2743200" lvl="5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marL="3200400" lvl="6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marL="3657600" lvl="7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6910" y="2769044"/>
            <a:ext cx="19597500" cy="3563400"/>
          </a:xfrm>
          <a:prstGeom prst="rect">
            <a:avLst/>
          </a:prstGeom>
        </p:spPr>
        <p:txBody>
          <a:bodyPr spcFirstLastPara="1" wrap="square" lIns="329800" tIns="329800" rIns="329800" bIns="329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16910" y="3457067"/>
            <a:ext cx="6458400" cy="4702200"/>
          </a:xfrm>
          <a:prstGeom prst="rect">
            <a:avLst/>
          </a:prstGeom>
        </p:spPr>
        <p:txBody>
          <a:bodyPr spcFirstLastPara="1" wrap="square" lIns="329800" tIns="329800" rIns="329800" bIns="3298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16910" y="8646400"/>
            <a:ext cx="6458400" cy="19782900"/>
          </a:xfrm>
          <a:prstGeom prst="rect">
            <a:avLst/>
          </a:prstGeom>
        </p:spPr>
        <p:txBody>
          <a:bodyPr spcFirstLastPara="1" wrap="square" lIns="329800" tIns="329800" rIns="329800" bIns="329800" anchor="t" anchorCtr="0">
            <a:normAutofit/>
          </a:bodyPr>
          <a:lstStyle>
            <a:lvl1pPr marL="457200" lvl="0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1pPr>
            <a:lvl2pPr marL="914400" lvl="1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2pPr>
            <a:lvl3pPr marL="1371600" lvl="2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3pPr>
            <a:lvl4pPr marL="1828800" lvl="3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4pPr>
            <a:lvl5pPr marL="2286000" lvl="4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5pPr>
            <a:lvl6pPr marL="2743200" lvl="5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6pPr>
            <a:lvl7pPr marL="3200400" lvl="6" indent="-50165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7pPr>
            <a:lvl8pPr marL="3657600" lvl="7" indent="-501650">
              <a:spcBef>
                <a:spcPts val="0"/>
              </a:spcBef>
              <a:spcAft>
                <a:spcPts val="0"/>
              </a:spcAft>
              <a:buSzPts val="4300"/>
              <a:buChar char="○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■"/>
              <a:defRPr sz="43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127575" y="2800933"/>
            <a:ext cx="14646000" cy="254538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1pPr>
            <a:lvl2pPr lvl="1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2pPr>
            <a:lvl3pPr lvl="2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3pPr>
            <a:lvl4pPr lvl="3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4pPr>
            <a:lvl5pPr lvl="4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5pPr>
            <a:lvl6pPr lvl="5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6pPr>
            <a:lvl7pPr lvl="6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7pPr>
            <a:lvl8pPr lvl="7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8pPr>
            <a:lvl9pPr lvl="8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0515600" y="-778"/>
            <a:ext cx="10515600" cy="320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29800" tIns="329800" rIns="329800" bIns="329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10650" y="7673089"/>
            <a:ext cx="9303900" cy="9223200"/>
          </a:xfrm>
          <a:prstGeom prst="rect">
            <a:avLst/>
          </a:prstGeom>
        </p:spPr>
        <p:txBody>
          <a:bodyPr spcFirstLastPara="1" wrap="square" lIns="329800" tIns="329800" rIns="329800" bIns="329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610650" y="17441356"/>
            <a:ext cx="9303900" cy="7685100"/>
          </a:xfrm>
          <a:prstGeom prst="rect">
            <a:avLst/>
          </a:prstGeom>
        </p:spPr>
        <p:txBody>
          <a:bodyPr spcFirstLastPara="1" wrap="square" lIns="329800" tIns="329800" rIns="329800" bIns="329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11360850" y="4505356"/>
            <a:ext cx="8825100" cy="229917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marL="457200" lvl="0" indent="-64135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1pPr>
            <a:lvl2pPr marL="914400" lvl="1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716910" y="26323578"/>
            <a:ext cx="13797300" cy="37650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16910" y="2769044"/>
            <a:ext cx="19597500" cy="3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9800" tIns="329800" rIns="329800" bIns="329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6910" y="7170956"/>
            <a:ext cx="19597500" cy="21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9800" tIns="329800" rIns="329800" bIns="329800" anchor="t" anchorCtr="0">
            <a:normAutofit/>
          </a:bodyPr>
          <a:lstStyle>
            <a:lvl1pPr marL="457200" lvl="0" indent="-641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●"/>
              <a:defRPr sz="6500">
                <a:solidFill>
                  <a:schemeClr val="dk2"/>
                </a:solidFill>
              </a:defRPr>
            </a:lvl1pPr>
            <a:lvl2pPr marL="914400" lvl="1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2pPr>
            <a:lvl3pPr marL="1371600" lvl="2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3pPr>
            <a:lvl4pPr marL="1828800" lvl="3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●"/>
              <a:defRPr sz="5100">
                <a:solidFill>
                  <a:schemeClr val="dk2"/>
                </a:solidFill>
              </a:defRPr>
            </a:lvl4pPr>
            <a:lvl5pPr marL="2286000" lvl="4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5pPr>
            <a:lvl6pPr marL="2743200" lvl="5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6pPr>
            <a:lvl7pPr marL="3200400" lvl="6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●"/>
              <a:defRPr sz="5100">
                <a:solidFill>
                  <a:schemeClr val="dk2"/>
                </a:solidFill>
              </a:defRPr>
            </a:lvl7pPr>
            <a:lvl8pPr marL="3657600" lvl="7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○"/>
              <a:defRPr sz="5100">
                <a:solidFill>
                  <a:schemeClr val="dk2"/>
                </a:solidFill>
              </a:defRPr>
            </a:lvl8pPr>
            <a:lvl9pPr marL="4114800" lvl="8" indent="-552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■"/>
              <a:defRPr sz="5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9486653" y="29015571"/>
            <a:ext cx="1262100" cy="2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9800" tIns="329800" rIns="329800" bIns="329800" anchor="ctr" anchorCtr="0">
            <a:normAutofit/>
          </a:bodyPr>
          <a:lstStyle>
            <a:lvl1pPr lvl="0" algn="r">
              <a:buNone/>
              <a:defRPr sz="3600">
                <a:solidFill>
                  <a:schemeClr val="dk2"/>
                </a:solidFill>
              </a:defRPr>
            </a:lvl1pPr>
            <a:lvl2pPr lvl="1" algn="r">
              <a:buNone/>
              <a:defRPr sz="3600">
                <a:solidFill>
                  <a:schemeClr val="dk2"/>
                </a:solidFill>
              </a:defRPr>
            </a:lvl2pPr>
            <a:lvl3pPr lvl="2" algn="r">
              <a:buNone/>
              <a:defRPr sz="3600">
                <a:solidFill>
                  <a:schemeClr val="dk2"/>
                </a:solidFill>
              </a:defRPr>
            </a:lvl3pPr>
            <a:lvl4pPr lvl="3" algn="r">
              <a:buNone/>
              <a:defRPr sz="3600">
                <a:solidFill>
                  <a:schemeClr val="dk2"/>
                </a:solidFill>
              </a:defRPr>
            </a:lvl4pPr>
            <a:lvl5pPr lvl="4" algn="r">
              <a:buNone/>
              <a:defRPr sz="3600">
                <a:solidFill>
                  <a:schemeClr val="dk2"/>
                </a:solidFill>
              </a:defRPr>
            </a:lvl5pPr>
            <a:lvl6pPr lvl="5" algn="r">
              <a:buNone/>
              <a:defRPr sz="3600">
                <a:solidFill>
                  <a:schemeClr val="dk2"/>
                </a:solidFill>
              </a:defRPr>
            </a:lvl6pPr>
            <a:lvl7pPr lvl="6" algn="r">
              <a:buNone/>
              <a:defRPr sz="3600">
                <a:solidFill>
                  <a:schemeClr val="dk2"/>
                </a:solidFill>
              </a:defRPr>
            </a:lvl7pPr>
            <a:lvl8pPr lvl="7" algn="r">
              <a:buNone/>
              <a:defRPr sz="3600">
                <a:solidFill>
                  <a:schemeClr val="dk2"/>
                </a:solidFill>
              </a:defRPr>
            </a:lvl8pPr>
            <a:lvl9pPr lvl="8" algn="r">
              <a:buNone/>
              <a:defRPr sz="3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7334250" y="354150"/>
            <a:ext cx="9970200" cy="4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/>
          <a:p>
            <a:pPr algn="l">
              <a:buClr>
                <a:srgbClr val="FFCC00"/>
              </a:buClr>
              <a:buSzPts val="6600"/>
            </a:pPr>
            <a:r>
              <a:rPr lang="en-US" sz="2750" b="1" i="0" u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Team Members:</a:t>
            </a:r>
            <a:r>
              <a:rPr lang="en-US" sz="2750" i="0" u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750" dirty="0">
                <a:solidFill>
                  <a:schemeClr val="bg1"/>
                </a:solidFill>
                <a:ea typeface="Proxima Nova"/>
                <a:sym typeface="Proxima Nova"/>
              </a:rPr>
              <a:t>Melissa Hernandez,  Channing </a:t>
            </a:r>
            <a:r>
              <a:rPr lang="en-US" sz="2750" dirty="0" err="1">
                <a:solidFill>
                  <a:schemeClr val="bg1"/>
                </a:solidFill>
                <a:ea typeface="Proxima Nova"/>
                <a:sym typeface="Proxima Nova"/>
              </a:rPr>
              <a:t>Jou</a:t>
            </a:r>
            <a:r>
              <a:rPr lang="en-US" sz="2750" dirty="0">
                <a:solidFill>
                  <a:schemeClr val="bg1"/>
                </a:solidFill>
                <a:ea typeface="Proxima Nova"/>
                <a:sym typeface="Proxima Nova"/>
              </a:rPr>
              <a:t>, Thien Ho, Stephanie Tan, Juan </a:t>
            </a:r>
            <a:r>
              <a:rPr lang="en-US" sz="2750" dirty="0" err="1">
                <a:solidFill>
                  <a:schemeClr val="bg1"/>
                </a:solidFill>
                <a:ea typeface="Proxima Nova"/>
                <a:sym typeface="Proxima Nova"/>
              </a:rPr>
              <a:t>Alcobas</a:t>
            </a:r>
            <a:r>
              <a:rPr lang="en-US" sz="2750" dirty="0">
                <a:solidFill>
                  <a:schemeClr val="bg1"/>
                </a:solidFill>
                <a:ea typeface="Proxima Nova"/>
                <a:sym typeface="Proxima Nova"/>
              </a:rPr>
              <a:t>, Hak Beak, Ryan </a:t>
            </a:r>
            <a:r>
              <a:rPr lang="en-US" sz="2750" dirty="0" err="1">
                <a:solidFill>
                  <a:schemeClr val="bg1"/>
                </a:solidFill>
                <a:ea typeface="Proxima Nova"/>
                <a:sym typeface="Proxima Nova"/>
              </a:rPr>
              <a:t>Goshorn</a:t>
            </a:r>
            <a:r>
              <a:rPr lang="en-US" sz="2750" dirty="0">
                <a:solidFill>
                  <a:schemeClr val="bg1"/>
                </a:solidFill>
                <a:ea typeface="Proxima Nova"/>
                <a:sym typeface="Proxima Nova"/>
              </a:rPr>
              <a:t>, Daniel </a:t>
            </a:r>
            <a:r>
              <a:rPr lang="en-US" sz="2750" dirty="0" err="1">
                <a:solidFill>
                  <a:schemeClr val="bg1"/>
                </a:solidFill>
                <a:ea typeface="Proxima Nova"/>
                <a:sym typeface="Proxima Nova"/>
              </a:rPr>
              <a:t>Rodas</a:t>
            </a:r>
            <a:r>
              <a:rPr lang="en-US" sz="2750" dirty="0">
                <a:solidFill>
                  <a:schemeClr val="bg1"/>
                </a:solidFill>
                <a:ea typeface="Proxima Nova"/>
                <a:sym typeface="Proxima Nova"/>
              </a:rPr>
              <a:t>, Raul Sanchez Martinez</a:t>
            </a:r>
            <a:br>
              <a:rPr lang="en-US" sz="2750" dirty="0">
                <a:latin typeface="Proxima Nova"/>
                <a:ea typeface="Proxima Nova"/>
                <a:cs typeface="Proxima Nova"/>
              </a:rPr>
            </a:br>
            <a:r>
              <a:rPr lang="en-US" sz="2750" b="1" i="0" u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Faculty Advisor:</a:t>
            </a:r>
            <a:r>
              <a:rPr lang="en-US" sz="275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John Hurley</a:t>
            </a:r>
            <a:br>
              <a:rPr lang="en-US" sz="2750" i="0" u="none" dirty="0">
                <a:latin typeface="Proxima Nova"/>
                <a:ea typeface="Proxima Nova"/>
                <a:cs typeface="Proxima Nova"/>
              </a:rPr>
            </a:br>
            <a:r>
              <a:rPr lang="en-US" sz="2750" b="1" i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-US" sz="2750" b="1" i="1" dirty="0" err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arqive</a:t>
            </a:r>
            <a:r>
              <a:rPr lang="en-US" sz="2750" b="1" i="0" u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Liaisons:</a:t>
            </a:r>
            <a:r>
              <a:rPr lang="en-US" sz="2750" i="0" u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75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Dr. Cynthia Wang &amp; Zachary Vernon</a:t>
            </a:r>
            <a:br>
              <a:rPr lang="en-US" sz="2750" i="0" u="none" dirty="0">
                <a:latin typeface="Proxima Nova"/>
                <a:ea typeface="Proxima Nova"/>
                <a:cs typeface="Proxima Nova"/>
              </a:rPr>
            </a:br>
            <a:r>
              <a:rPr lang="en-US" sz="2750" i="0" u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Department of </a:t>
            </a:r>
            <a:r>
              <a:rPr lang="en-US" sz="275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Computer Science</a:t>
            </a:r>
            <a:br>
              <a:rPr lang="en-US" sz="2750" i="0" u="none" dirty="0">
                <a:latin typeface="Proxima Nova"/>
                <a:ea typeface="Proxima Nova"/>
                <a:cs typeface="Proxima Nova"/>
              </a:rPr>
            </a:br>
            <a:r>
              <a:rPr lang="en-US" sz="2750" i="0" u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College of Engineering, Computer Science, and Technology</a:t>
            </a:r>
            <a:br>
              <a:rPr lang="en-US" sz="2750" i="0" u="none" dirty="0">
                <a:latin typeface="Proxima Nova"/>
                <a:ea typeface="Proxima Nova"/>
                <a:cs typeface="Proxima Nova"/>
              </a:rPr>
            </a:br>
            <a:r>
              <a:rPr lang="en-US" sz="2750" i="0" u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California State University, Los Angeles</a:t>
            </a:r>
            <a:r>
              <a:rPr lang="en-US" sz="2750" dirty="0">
                <a:solidFill>
                  <a:schemeClr val="bg1"/>
                </a:solidFill>
                <a:ea typeface="Proxima Nova"/>
                <a:sym typeface="Proxima Nova"/>
              </a:rPr>
              <a:t> </a:t>
            </a:r>
            <a:endParaRPr lang="en-US" sz="2750" dirty="0">
              <a:solidFill>
                <a:schemeClr val="lt1"/>
              </a:solidFill>
              <a:latin typeface="Proxima Nova"/>
              <a:ea typeface="Proxima Nova"/>
              <a:cs typeface="Proxima Nova"/>
            </a:endParaRPr>
          </a:p>
        </p:txBody>
      </p:sp>
      <p:pic>
        <p:nvPicPr>
          <p:cNvPr id="67" name="Google Shape;67;p14" descr="CalStateLAlogo_badge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92446" y="1031300"/>
            <a:ext cx="2106554" cy="262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4"/>
          <p:cNvGrpSpPr/>
          <p:nvPr/>
        </p:nvGrpSpPr>
        <p:grpSpPr>
          <a:xfrm>
            <a:off x="150" y="4343247"/>
            <a:ext cx="21030912" cy="553046"/>
            <a:chOff x="0" y="3792300"/>
            <a:chExt cx="9143875" cy="1351200"/>
          </a:xfrm>
        </p:grpSpPr>
        <p:sp>
          <p:nvSpPr>
            <p:cNvPr id="69" name="Google Shape;69;p14"/>
            <p:cNvSpPr/>
            <p:nvPr/>
          </p:nvSpPr>
          <p:spPr>
            <a:xfrm>
              <a:off x="1513700" y="3792300"/>
              <a:ext cx="1527000" cy="1351200"/>
            </a:xfrm>
            <a:prstGeom prst="rect">
              <a:avLst/>
            </a:prstGeom>
            <a:solidFill>
              <a:srgbClr val="F0A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3042838" y="3792300"/>
              <a:ext cx="1527000" cy="1351200"/>
            </a:xfrm>
            <a:prstGeom prst="rect">
              <a:avLst/>
            </a:prstGeom>
            <a:solidFill>
              <a:srgbClr val="F5D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572000" y="3792300"/>
              <a:ext cx="1527000" cy="1351200"/>
            </a:xfrm>
            <a:prstGeom prst="rect">
              <a:avLst/>
            </a:prstGeom>
            <a:solidFill>
              <a:srgbClr val="00C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6085675" y="3792300"/>
              <a:ext cx="1527000" cy="1351200"/>
            </a:xfrm>
            <a:prstGeom prst="rect">
              <a:avLst/>
            </a:prstGeom>
            <a:solidFill>
              <a:srgbClr val="248D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0" y="3792300"/>
              <a:ext cx="1527000" cy="1351200"/>
            </a:xfrm>
            <a:prstGeom prst="rect">
              <a:avLst/>
            </a:prstGeom>
            <a:solidFill>
              <a:srgbClr val="E63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7612675" y="3792300"/>
              <a:ext cx="1531200" cy="1351200"/>
            </a:xfrm>
            <a:prstGeom prst="rect">
              <a:avLst/>
            </a:prstGeom>
            <a:solidFill>
              <a:srgbClr val="E01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4"/>
          <p:cNvSpPr/>
          <p:nvPr/>
        </p:nvSpPr>
        <p:spPr>
          <a:xfrm>
            <a:off x="689050" y="5282075"/>
            <a:ext cx="10488600" cy="6395700"/>
          </a:xfrm>
          <a:prstGeom prst="roundRect">
            <a:avLst>
              <a:gd name="adj" fmla="val 11077"/>
            </a:avLst>
          </a:prstGeom>
          <a:solidFill>
            <a:srgbClr val="248D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marR="165846" lvl="0" indent="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3200" i="1"/>
            </a:br>
            <a:endParaRPr sz="3200" i="1"/>
          </a:p>
          <a:p>
            <a:pPr marL="228600" marR="165846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i="1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The arqive</a:t>
            </a: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is a digital online storytelling map for LGBTQ+ stories that seeks to provide the full range of queer stories and then geolocates them and digitally preserves them. Users have a safe platform where they can share personal, historical, and community stories, as well as have access to information about safe spaces.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228600" marR="165846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228600" marR="165846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The arqive</a:t>
            </a:r>
            <a:r>
              <a:rPr lang="en-US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is both a web and mobile application.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11467800" y="5282075"/>
            <a:ext cx="8874300" cy="6395700"/>
          </a:xfrm>
          <a:prstGeom prst="roundRect">
            <a:avLst>
              <a:gd name="adj" fmla="val 11393"/>
            </a:avLst>
          </a:prstGeom>
          <a:solidFill>
            <a:srgbClr val="E017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bg1"/>
              </a:solidFill>
              <a:latin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bg1"/>
              </a:solidFill>
              <a:latin typeface="Proxima Nova Semibold"/>
            </a:endParaRPr>
          </a:p>
          <a:p>
            <a:r>
              <a:rPr lang="en-US" sz="3000" dirty="0">
                <a:solidFill>
                  <a:schemeClr val="bg1"/>
                </a:solidFill>
                <a:latin typeface="Proxima Nova Semibold"/>
              </a:rPr>
              <a:t>As a continuing project our goal was to expand on the progress made in the previous years:</a:t>
            </a:r>
          </a:p>
          <a:p>
            <a:endParaRPr lang="en-US" sz="3000" dirty="0">
              <a:solidFill>
                <a:schemeClr val="bg1"/>
              </a:solidFill>
              <a:latin typeface="Proxima Nova Semibold"/>
            </a:endParaRP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Securing Authentication Process</a:t>
            </a: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Block Function</a:t>
            </a: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Media Upload</a:t>
            </a: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NSFW Function</a:t>
            </a: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UX/UI Improvements</a:t>
            </a: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Refining Mobile App</a:t>
            </a:r>
          </a:p>
          <a:p>
            <a:endParaRPr lang="en-US" sz="3000" dirty="0">
              <a:solidFill>
                <a:schemeClr val="bg1"/>
              </a:solidFill>
              <a:latin typeface="Proxima Nova Semibold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684277" y="15393991"/>
            <a:ext cx="19653000" cy="14917800"/>
          </a:xfrm>
          <a:prstGeom prst="roundRect">
            <a:avLst>
              <a:gd name="adj" fmla="val 3506"/>
            </a:avLst>
          </a:prstGeom>
          <a:solidFill>
            <a:srgbClr val="4D4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8" name="Google Shape;78;p14"/>
          <p:cNvSpPr/>
          <p:nvPr/>
        </p:nvSpPr>
        <p:spPr>
          <a:xfrm>
            <a:off x="669419" y="12086663"/>
            <a:ext cx="19653000" cy="4064100"/>
          </a:xfrm>
          <a:prstGeom prst="roundRect">
            <a:avLst>
              <a:gd name="adj" fmla="val 11077"/>
            </a:avLst>
          </a:prstGeom>
          <a:solidFill>
            <a:srgbClr val="00CE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84" name="Google Shape;84;p14"/>
          <p:cNvSpPr txBox="1"/>
          <p:nvPr/>
        </p:nvSpPr>
        <p:spPr>
          <a:xfrm>
            <a:off x="2925850" y="5434475"/>
            <a:ext cx="6015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background</a:t>
            </a:r>
            <a:endParaRPr sz="7200" dirty="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12984675" y="5434475"/>
            <a:ext cx="6015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project goals</a:t>
            </a:r>
            <a:endParaRPr sz="72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7471650" y="12211100"/>
            <a:ext cx="6015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technologies</a:t>
            </a:r>
            <a:endParaRPr sz="72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7471650" y="16775663"/>
            <a:ext cx="6015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results</a:t>
            </a:r>
            <a:endParaRPr sz="72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1834850" y="19172825"/>
            <a:ext cx="7974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150" y="454559"/>
            <a:ext cx="6709652" cy="377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1A2A0E8-CF8D-5514-0144-E40F6110E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74" b="11649"/>
          <a:stretch/>
        </p:blipFill>
        <p:spPr>
          <a:xfrm>
            <a:off x="15992175" y="13976554"/>
            <a:ext cx="3506747" cy="147714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F007425-74E1-577E-2F6D-8C4F2DCDFA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30" r="18001"/>
          <a:stretch/>
        </p:blipFill>
        <p:spPr>
          <a:xfrm>
            <a:off x="13486650" y="13809103"/>
            <a:ext cx="2239336" cy="1812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A5425-5F8F-2171-048C-9DD1A25A923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277" r="19277"/>
          <a:stretch/>
        </p:blipFill>
        <p:spPr>
          <a:xfrm>
            <a:off x="10713105" y="13752402"/>
            <a:ext cx="2323080" cy="1993748"/>
          </a:xfrm>
          <a:prstGeom prst="rect">
            <a:avLst/>
          </a:prstGeom>
        </p:spPr>
      </p:pic>
      <p:pic>
        <p:nvPicPr>
          <p:cNvPr id="10" name="Picture 9" descr="A black background with white letters and numbers&#10;&#10;Description automatically generated with low confidence">
            <a:extLst>
              <a:ext uri="{FF2B5EF4-FFF2-40B4-BE49-F238E27FC236}">
                <a16:creationId xmlns:a16="http://schemas.microsoft.com/office/drawing/2014/main" id="{5C6DEF2D-997C-6336-17B8-37539FE9A6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7107" y="13892744"/>
            <a:ext cx="3344457" cy="1763678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92231B6E-1011-F5DE-7006-F99840659F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8102" y="13892744"/>
            <a:ext cx="2896299" cy="1527345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5850CD7-C03F-1F40-09CA-E78B0243788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745" r="27760" b="8200"/>
          <a:stretch/>
        </p:blipFill>
        <p:spPr>
          <a:xfrm>
            <a:off x="8377469" y="13610942"/>
            <a:ext cx="1873678" cy="1993748"/>
          </a:xfrm>
          <a:prstGeom prst="rect">
            <a:avLst/>
          </a:prstGeom>
        </p:spPr>
      </p:pic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id="{8DFE49E5-2F48-E073-7EDE-4066113047F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3183" r="-3183"/>
          <a:stretch/>
        </p:blipFill>
        <p:spPr>
          <a:xfrm>
            <a:off x="1753170" y="21851397"/>
            <a:ext cx="6808258" cy="339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5BA42A3-BE1F-A1DA-DEF9-6219C1113C7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3183" r="-3183"/>
          <a:stretch/>
        </p:blipFill>
        <p:spPr>
          <a:xfrm>
            <a:off x="1682003" y="18328001"/>
            <a:ext cx="6808258" cy="334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67317-5244-84D6-B77C-AA624F612B42}"/>
              </a:ext>
            </a:extLst>
          </p:cNvPr>
          <p:cNvSpPr txBox="1"/>
          <p:nvPr/>
        </p:nvSpPr>
        <p:spPr>
          <a:xfrm>
            <a:off x="8581109" y="18360787"/>
            <a:ext cx="245668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On the left we have the front end for our nsfw function.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The first screenshot shows how the blurred nsfw setting looks like when activated.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The second screenshot shows what the nsfw options look like in profile settings.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79DCC6DB-2D07-FFD4-DDBD-87255C1F44B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-10" b="43175"/>
          <a:stretch/>
        </p:blipFill>
        <p:spPr>
          <a:xfrm>
            <a:off x="2226199" y="26081593"/>
            <a:ext cx="3011511" cy="339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4CD612-ECA0-5CE9-7B19-05FDA6811999}"/>
              </a:ext>
            </a:extLst>
          </p:cNvPr>
          <p:cNvSpPr txBox="1"/>
          <p:nvPr/>
        </p:nvSpPr>
        <p:spPr>
          <a:xfrm>
            <a:off x="5544698" y="26128186"/>
            <a:ext cx="2492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Here (left) we have some updates to our mobile app.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We can see a user’s profile settings.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2DD2775E-6198-6E39-A1B3-2A6EADA64C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05166" y="25803804"/>
            <a:ext cx="6247383" cy="353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CAE26B2E-8F5E-3E2E-54E5-3435F7BB9F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01955" y="19750742"/>
            <a:ext cx="6015000" cy="339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0CBBC03-0D2D-34D8-65A2-492B6C7810DC}"/>
              </a:ext>
            </a:extLst>
          </p:cNvPr>
          <p:cNvSpPr txBox="1"/>
          <p:nvPr/>
        </p:nvSpPr>
        <p:spPr>
          <a:xfrm>
            <a:off x="12765711" y="18388813"/>
            <a:ext cx="600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Below we have what a user sees when they click the block button on someone’s profile.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B46E1E-6817-1968-59B9-5C525843268C}"/>
              </a:ext>
            </a:extLst>
          </p:cNvPr>
          <p:cNvSpPr txBox="1"/>
          <p:nvPr/>
        </p:nvSpPr>
        <p:spPr>
          <a:xfrm>
            <a:off x="12747647" y="24788765"/>
            <a:ext cx="6607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Below is an example of a users block list. This list can be viewed in a profile settings.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D39A9B8D3C14A9CFCC233CDD9AAF6" ma:contentTypeVersion="11" ma:contentTypeDescription="Create a new document." ma:contentTypeScope="" ma:versionID="f1aa585a8cb66e4fd7e7f15200b3c295">
  <xsd:schema xmlns:xsd="http://www.w3.org/2001/XMLSchema" xmlns:xs="http://www.w3.org/2001/XMLSchema" xmlns:p="http://schemas.microsoft.com/office/2006/metadata/properties" xmlns:ns3="5fb7c1cb-b30c-446a-8d38-672b0314f31c" xmlns:ns4="97baf769-855e-4c08-be48-2516216f3303" targetNamespace="http://schemas.microsoft.com/office/2006/metadata/properties" ma:root="true" ma:fieldsID="a8e017c122e771a057993d8c0fbf4da9" ns3:_="" ns4:_="">
    <xsd:import namespace="5fb7c1cb-b30c-446a-8d38-672b0314f31c"/>
    <xsd:import namespace="97baf769-855e-4c08-be48-2516216f33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_activity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7c1cb-b30c-446a-8d38-672b0314f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af769-855e-4c08-be48-2516216f33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fb7c1cb-b30c-446a-8d38-672b0314f31c" xsi:nil="true"/>
  </documentManagement>
</p:properties>
</file>

<file path=customXml/itemProps1.xml><?xml version="1.0" encoding="utf-8"?>
<ds:datastoreItem xmlns:ds="http://schemas.openxmlformats.org/officeDocument/2006/customXml" ds:itemID="{956CBA24-3E11-4AD9-88EF-05B34D7FFA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b7c1cb-b30c-446a-8d38-672b0314f31c"/>
    <ds:schemaRef ds:uri="97baf769-855e-4c08-be48-2516216f3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D4BB2C-771E-4E56-B75C-EEB736ADF9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720E43-4663-42AE-AFDE-44A0A6332D6A}">
  <ds:schemaRefs>
    <ds:schemaRef ds:uri="http://purl.org/dc/dcmitype/"/>
    <ds:schemaRef ds:uri="http://schemas.openxmlformats.org/package/2006/metadata/core-properties"/>
    <ds:schemaRef ds:uri="5fb7c1cb-b30c-446a-8d38-672b0314f31c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97baf769-855e-4c08-be48-2516216f33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358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Courier New</vt:lpstr>
      <vt:lpstr>Proxima Nova</vt:lpstr>
      <vt:lpstr>Proxima Nova Semibold</vt:lpstr>
      <vt:lpstr>Roboto</vt:lpstr>
      <vt:lpstr>Times New Roman</vt:lpstr>
      <vt:lpstr>Simple Light</vt:lpstr>
      <vt:lpstr>Team Members: Melissa Hernandez,  Channing Jou, Thien Ho, Stephanie Tan, Juan Alcobas, Hak Beak, Ryan Goshorn, Daniel Rodas, Raul Sanchez Martinez Faculty Advisor: John Hurley The arqive Liaisons: Dr. Cynthia Wang &amp; Zachary Vernon Department of Computer Science College of Engineering, Computer Science, and Technology California State University, Los Angeles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Members: Matthew Frias, Jesus Gonzalez, Kevin Kazaryan, Daniel Lee, Stewart McKenzie, Erica Payne, Erica Santos, Leslie Segovia, Bryan Sosa, Elio Vences Faculty Advisor: John Hurley The arqive Liaisons: Dr. Cynthia Wang &amp; Zachary Vernon Department of Computer Science College of Engineering, Computer Science, and Technology California State University, Los Angeles</dc:title>
  <dc:creator>Hernandez, Melissa</dc:creator>
  <cp:lastModifiedBy>Melissa Hernandez</cp:lastModifiedBy>
  <cp:revision>12</cp:revision>
  <dcterms:modified xsi:type="dcterms:W3CDTF">2024-04-22T23:58:12Z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0x01010077BD39A9B8D3C14A9CFCC233CDD9AAF6</vt:lpwstr>
  </property>
</Properties>
</file>