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2"/>
  </p:sldIdLst>
  <p:sldSz cx="21031200" cy="32004000"/>
  <p:notesSz cx="6858000" cy="9144000"/>
  <p:embeddedFontLst>
    <p:embeddedFont>
      <p:font typeface="Oswald" charset="1" panose="00000500000000000000"/>
      <p:regular r:id="rId6"/>
    </p:embeddedFont>
    <p:embeddedFont>
      <p:font typeface="Oswald Bold" charset="1" panose="00000800000000000000"/>
      <p:regular r:id="rId7"/>
    </p:embeddedFont>
    <p:embeddedFont>
      <p:font typeface="Lato" charset="1" panose="020F0502020204030203"/>
      <p:regular r:id="rId8"/>
    </p:embeddedFont>
    <p:embeddedFont>
      <p:font typeface="Lato Bold" charset="1" panose="020F0802020204030203"/>
      <p:regular r:id="rId9"/>
    </p:embeddedFont>
    <p:embeddedFont>
      <p:font typeface="Lato Italics" charset="1" panose="020F0502020204030203"/>
      <p:regular r:id="rId10"/>
    </p:embeddedFont>
    <p:embeddedFont>
      <p:font typeface="Lato Bold Italics" charset="1" panose="020F0802020204030203"/>
      <p:regular r:id="rId11"/>
    </p:embeddedFont>
    <p:embeddedFont>
      <p:font typeface="Arimo" charset="1" panose="020B0604020202020204"/>
      <p:regular r:id="rId12"/>
    </p:embeddedFont>
    <p:embeddedFont>
      <p:font typeface="Arimo Bold" charset="1" panose="020B0704020202020204"/>
      <p:regular r:id="rId13"/>
    </p:embeddedFont>
    <p:embeddedFont>
      <p:font typeface="Arimo Italics" charset="1" panose="020B0604020202090204"/>
      <p:regular r:id="rId14"/>
    </p:embeddedFont>
    <p:embeddedFont>
      <p:font typeface="Arimo Bold Italics" charset="1" panose="020B0704020202090204"/>
      <p:regular r:id="rId15"/>
    </p:embeddedFont>
    <p:embeddedFont>
      <p:font typeface="Open Sans Extra Bold" charset="1" panose="020B0906030804020204"/>
      <p:regular r:id="rId16"/>
    </p:embeddedFont>
    <p:embeddedFont>
      <p:font typeface="Open Sans Extra Bold Italics" charset="1" panose="020B0906030804020204"/>
      <p:regular r:id="rId17"/>
    </p:embeddedFont>
    <p:embeddedFont>
      <p:font typeface="Arial" charset="1" panose="020B0502020202020204"/>
      <p:regular r:id="rId18"/>
    </p:embeddedFont>
    <p:embeddedFont>
      <p:font typeface="Arial Bold" charset="1" panose="020B0802020202020204"/>
      <p:regular r:id="rId19"/>
    </p:embeddedFont>
    <p:embeddedFont>
      <p:font typeface="Arial Italics" charset="1" panose="020B0502020202090204"/>
      <p:regular r:id="rId20"/>
    </p:embeddedFont>
    <p:embeddedFont>
      <p:font typeface="Arial Bold Italics" charset="1" panose="020B0802020202090204"/>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slides/slide1.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pn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pn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20" Target="../media/image19.png" Type="http://schemas.openxmlformats.org/officeDocument/2006/relationships/image"/><Relationship Id="rId21" Target="../media/image20.sv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CDFFD8">
                <a:alpha val="100000"/>
              </a:srgbClr>
            </a:gs>
            <a:gs pos="100000">
              <a:srgbClr val="94B9FF">
                <a:alpha val="100000"/>
              </a:srgbClr>
            </a:gs>
          </a:gsLst>
          <a:lin ang="0"/>
        </a:gradFill>
      </p:bgPr>
    </p:bg>
    <p:spTree>
      <p:nvGrpSpPr>
        <p:cNvPr id="1" name=""/>
        <p:cNvGrpSpPr/>
        <p:nvPr/>
      </p:nvGrpSpPr>
      <p:grpSpPr>
        <a:xfrm>
          <a:off x="0" y="0"/>
          <a:ext cx="0" cy="0"/>
          <a:chOff x="0" y="0"/>
          <a:chExt cx="0" cy="0"/>
        </a:xfrm>
      </p:grpSpPr>
      <p:sp>
        <p:nvSpPr>
          <p:cNvPr name="AutoShape 2" id="2"/>
          <p:cNvSpPr/>
          <p:nvPr/>
        </p:nvSpPr>
        <p:spPr>
          <a:xfrm>
            <a:off x="577838" y="6737272"/>
            <a:ext cx="27501" cy="4541608"/>
          </a:xfrm>
          <a:prstGeom prst="line">
            <a:avLst/>
          </a:prstGeom>
          <a:ln cap="flat" w="28575">
            <a:solidFill>
              <a:srgbClr val="45A6B0"/>
            </a:solidFill>
            <a:prstDash val="solid"/>
            <a:headEnd type="none" len="sm" w="sm"/>
            <a:tailEnd type="none" len="sm" w="sm"/>
          </a:ln>
        </p:spPr>
      </p:sp>
      <p:grpSp>
        <p:nvGrpSpPr>
          <p:cNvPr name="Group 3" id="3"/>
          <p:cNvGrpSpPr/>
          <p:nvPr/>
        </p:nvGrpSpPr>
        <p:grpSpPr>
          <a:xfrm rot="0">
            <a:off x="0" y="75796"/>
            <a:ext cx="21040560" cy="5267160"/>
            <a:chOff x="0" y="0"/>
            <a:chExt cx="28054080" cy="7022880"/>
          </a:xfrm>
        </p:grpSpPr>
        <p:sp>
          <p:nvSpPr>
            <p:cNvPr name="Freeform 4" id="4"/>
            <p:cNvSpPr/>
            <p:nvPr/>
          </p:nvSpPr>
          <p:spPr>
            <a:xfrm flipH="false" flipV="false" rot="0">
              <a:off x="6223" y="6223"/>
              <a:ext cx="28041600" cy="7010400"/>
            </a:xfrm>
            <a:custGeom>
              <a:avLst/>
              <a:gdLst/>
              <a:ahLst/>
              <a:cxnLst/>
              <a:rect r="r" b="b" t="t" l="l"/>
              <a:pathLst>
                <a:path h="7010400" w="28041600">
                  <a:moveTo>
                    <a:pt x="0" y="0"/>
                  </a:moveTo>
                  <a:lnTo>
                    <a:pt x="28041600" y="0"/>
                  </a:lnTo>
                  <a:lnTo>
                    <a:pt x="28041600" y="7010400"/>
                  </a:lnTo>
                  <a:lnTo>
                    <a:pt x="0" y="7010400"/>
                  </a:lnTo>
                  <a:close/>
                </a:path>
              </a:pathLst>
            </a:custGeom>
            <a:solidFill>
              <a:srgbClr val="000000"/>
            </a:solidFill>
          </p:spPr>
        </p:sp>
        <p:sp>
          <p:nvSpPr>
            <p:cNvPr name="Freeform 5" id="5"/>
            <p:cNvSpPr/>
            <p:nvPr/>
          </p:nvSpPr>
          <p:spPr>
            <a:xfrm flipH="false" flipV="false" rot="0">
              <a:off x="0" y="0"/>
              <a:ext cx="28054046" cy="7022846"/>
            </a:xfrm>
            <a:custGeom>
              <a:avLst/>
              <a:gdLst/>
              <a:ahLst/>
              <a:cxnLst/>
              <a:rect r="r" b="b" t="t" l="l"/>
              <a:pathLst>
                <a:path h="7022846" w="28054046">
                  <a:moveTo>
                    <a:pt x="6223" y="0"/>
                  </a:moveTo>
                  <a:lnTo>
                    <a:pt x="28047823" y="0"/>
                  </a:lnTo>
                  <a:cubicBezTo>
                    <a:pt x="28051252" y="0"/>
                    <a:pt x="28054046" y="2794"/>
                    <a:pt x="28054046" y="6223"/>
                  </a:cubicBezTo>
                  <a:lnTo>
                    <a:pt x="28054046" y="7016623"/>
                  </a:lnTo>
                  <a:cubicBezTo>
                    <a:pt x="28054046" y="7020052"/>
                    <a:pt x="28051252" y="7022846"/>
                    <a:pt x="28047823" y="7022846"/>
                  </a:cubicBezTo>
                  <a:lnTo>
                    <a:pt x="6223" y="7022846"/>
                  </a:lnTo>
                  <a:cubicBezTo>
                    <a:pt x="2794" y="7022846"/>
                    <a:pt x="0" y="7020052"/>
                    <a:pt x="0" y="7016623"/>
                  </a:cubicBezTo>
                  <a:lnTo>
                    <a:pt x="0" y="6223"/>
                  </a:lnTo>
                  <a:cubicBezTo>
                    <a:pt x="0" y="2794"/>
                    <a:pt x="2794" y="0"/>
                    <a:pt x="6223" y="0"/>
                  </a:cubicBezTo>
                  <a:moveTo>
                    <a:pt x="6223" y="12446"/>
                  </a:moveTo>
                  <a:lnTo>
                    <a:pt x="6223" y="6223"/>
                  </a:lnTo>
                  <a:lnTo>
                    <a:pt x="12446" y="6223"/>
                  </a:lnTo>
                  <a:lnTo>
                    <a:pt x="12446" y="7016623"/>
                  </a:lnTo>
                  <a:lnTo>
                    <a:pt x="6223" y="7016623"/>
                  </a:lnTo>
                  <a:lnTo>
                    <a:pt x="6223" y="7010400"/>
                  </a:lnTo>
                  <a:lnTo>
                    <a:pt x="28047823" y="7010400"/>
                  </a:lnTo>
                  <a:lnTo>
                    <a:pt x="28047823" y="7016623"/>
                  </a:lnTo>
                  <a:lnTo>
                    <a:pt x="28041600" y="7016623"/>
                  </a:lnTo>
                  <a:lnTo>
                    <a:pt x="28041600" y="6223"/>
                  </a:lnTo>
                  <a:lnTo>
                    <a:pt x="28047823" y="6223"/>
                  </a:lnTo>
                  <a:lnTo>
                    <a:pt x="28047823" y="12446"/>
                  </a:lnTo>
                  <a:lnTo>
                    <a:pt x="6223" y="12446"/>
                  </a:lnTo>
                  <a:close/>
                </a:path>
              </a:pathLst>
            </a:custGeom>
            <a:solidFill>
              <a:srgbClr val="000000"/>
            </a:solidFill>
          </p:spPr>
        </p:sp>
      </p:grpSp>
      <p:sp>
        <p:nvSpPr>
          <p:cNvPr name="TextBox 6" id="6"/>
          <p:cNvSpPr txBox="true"/>
          <p:nvPr/>
        </p:nvSpPr>
        <p:spPr>
          <a:xfrm rot="0">
            <a:off x="2246961" y="6780143"/>
            <a:ext cx="9292001" cy="3364850"/>
          </a:xfrm>
          <a:prstGeom prst="rect">
            <a:avLst/>
          </a:prstGeom>
        </p:spPr>
        <p:txBody>
          <a:bodyPr anchor="t" rtlCol="false" tIns="0" lIns="0" bIns="0" rIns="0">
            <a:spAutoFit/>
          </a:bodyPr>
          <a:lstStyle/>
          <a:p>
            <a:pPr>
              <a:lnSpc>
                <a:spcPts val="3475"/>
              </a:lnSpc>
            </a:pPr>
          </a:p>
          <a:p>
            <a:pPr>
              <a:lnSpc>
                <a:spcPts val="3475"/>
              </a:lnSpc>
            </a:pPr>
            <a:r>
              <a:rPr lang="en-US" sz="2945" spc="138">
                <a:solidFill>
                  <a:srgbClr val="000000"/>
                </a:solidFill>
                <a:latin typeface="Lato"/>
              </a:rPr>
              <a:t>As students familiar with the complexities of automata theory, we were motivated to ease the challenges our peers encountered in mastering this subject. W</a:t>
            </a:r>
            <a:r>
              <a:rPr lang="en-US" sz="2945" spc="138">
                <a:solidFill>
                  <a:srgbClr val="000000"/>
                </a:solidFill>
                <a:latin typeface="Lato"/>
              </a:rPr>
              <a:t>e embarked on a mission to utilize our collective knowledge and expertise to develop a solution, with the aim of integrating AI into the educational landscape.</a:t>
            </a:r>
          </a:p>
        </p:txBody>
      </p:sp>
      <p:sp>
        <p:nvSpPr>
          <p:cNvPr name="TextBox 7" id="7"/>
          <p:cNvSpPr txBox="true"/>
          <p:nvPr/>
        </p:nvSpPr>
        <p:spPr>
          <a:xfrm rot="0">
            <a:off x="2261249" y="6317654"/>
            <a:ext cx="7810726" cy="641285"/>
          </a:xfrm>
          <a:prstGeom prst="rect">
            <a:avLst/>
          </a:prstGeom>
        </p:spPr>
        <p:txBody>
          <a:bodyPr anchor="t" rtlCol="false" tIns="0" lIns="0" bIns="0" rIns="0">
            <a:spAutoFit/>
          </a:bodyPr>
          <a:lstStyle/>
          <a:p>
            <a:pPr>
              <a:lnSpc>
                <a:spcPts val="5074"/>
              </a:lnSpc>
            </a:pPr>
            <a:r>
              <a:rPr lang="en-US" sz="4451">
                <a:solidFill>
                  <a:srgbClr val="000000"/>
                </a:solidFill>
                <a:latin typeface="Oswald Bold"/>
              </a:rPr>
              <a:t>BACKGROUND</a:t>
            </a:r>
          </a:p>
        </p:txBody>
      </p:sp>
      <p:sp>
        <p:nvSpPr>
          <p:cNvPr name="AutoShape 8" id="8"/>
          <p:cNvSpPr/>
          <p:nvPr/>
        </p:nvSpPr>
        <p:spPr>
          <a:xfrm>
            <a:off x="2261249" y="5787026"/>
            <a:ext cx="15806071" cy="0"/>
          </a:xfrm>
          <a:prstGeom prst="line">
            <a:avLst/>
          </a:prstGeom>
          <a:ln cap="flat" w="28575">
            <a:solidFill>
              <a:srgbClr val="45A6B0"/>
            </a:solidFill>
            <a:prstDash val="solid"/>
            <a:headEnd type="none" len="sm" w="sm"/>
            <a:tailEnd type="none" len="sm" w="sm"/>
          </a:ln>
        </p:spPr>
      </p:sp>
      <p:sp>
        <p:nvSpPr>
          <p:cNvPr name="TextBox 9" id="9"/>
          <p:cNvSpPr txBox="true"/>
          <p:nvPr/>
        </p:nvSpPr>
        <p:spPr>
          <a:xfrm rot="0">
            <a:off x="-588966" y="5910851"/>
            <a:ext cx="4277402" cy="2803779"/>
          </a:xfrm>
          <a:prstGeom prst="rect">
            <a:avLst/>
          </a:prstGeom>
        </p:spPr>
        <p:txBody>
          <a:bodyPr anchor="t" rtlCol="false" tIns="0" lIns="0" bIns="0" rIns="0">
            <a:spAutoFit/>
          </a:bodyPr>
          <a:lstStyle/>
          <a:p>
            <a:pPr algn="ctr">
              <a:lnSpc>
                <a:spcPts val="21888"/>
              </a:lnSpc>
            </a:pPr>
            <a:r>
              <a:rPr lang="en-US" sz="19200">
                <a:solidFill>
                  <a:srgbClr val="FFD67F"/>
                </a:solidFill>
                <a:latin typeface="Oswald Bold"/>
              </a:rPr>
              <a:t>1</a:t>
            </a:r>
          </a:p>
        </p:txBody>
      </p:sp>
      <p:sp>
        <p:nvSpPr>
          <p:cNvPr name="AutoShape 10" id="10"/>
          <p:cNvSpPr/>
          <p:nvPr/>
        </p:nvSpPr>
        <p:spPr>
          <a:xfrm>
            <a:off x="605339" y="11278966"/>
            <a:ext cx="11717894" cy="14288"/>
          </a:xfrm>
          <a:prstGeom prst="line">
            <a:avLst/>
          </a:prstGeom>
          <a:ln cap="flat" w="28575">
            <a:solidFill>
              <a:srgbClr val="45A6B0"/>
            </a:solidFill>
            <a:prstDash val="solid"/>
            <a:headEnd type="none" len="sm" w="sm"/>
            <a:tailEnd type="none" len="sm" w="sm"/>
          </a:ln>
        </p:spPr>
      </p:sp>
      <p:sp>
        <p:nvSpPr>
          <p:cNvPr name="AutoShape 11" id="11"/>
          <p:cNvSpPr/>
          <p:nvPr/>
        </p:nvSpPr>
        <p:spPr>
          <a:xfrm>
            <a:off x="12323233" y="8504391"/>
            <a:ext cx="0" cy="2774574"/>
          </a:xfrm>
          <a:prstGeom prst="line">
            <a:avLst/>
          </a:prstGeom>
          <a:ln cap="flat" w="28575">
            <a:solidFill>
              <a:srgbClr val="45A6B0"/>
            </a:solidFill>
            <a:prstDash val="solid"/>
            <a:headEnd type="none" len="sm" w="sm"/>
            <a:tailEnd type="none" len="sm" w="sm"/>
          </a:ln>
        </p:spPr>
      </p:sp>
      <p:sp>
        <p:nvSpPr>
          <p:cNvPr name="AutoShape 12" id="12"/>
          <p:cNvSpPr/>
          <p:nvPr/>
        </p:nvSpPr>
        <p:spPr>
          <a:xfrm>
            <a:off x="12323233" y="8504391"/>
            <a:ext cx="2522837" cy="0"/>
          </a:xfrm>
          <a:prstGeom prst="line">
            <a:avLst/>
          </a:prstGeom>
          <a:ln cap="flat" w="28575">
            <a:solidFill>
              <a:srgbClr val="45A6B0"/>
            </a:solidFill>
            <a:prstDash val="solid"/>
            <a:headEnd type="none" len="sm" w="sm"/>
            <a:tailEnd type="none" len="sm" w="sm"/>
          </a:ln>
        </p:spPr>
      </p:sp>
      <p:sp>
        <p:nvSpPr>
          <p:cNvPr name="AutoShape 13" id="13"/>
          <p:cNvSpPr/>
          <p:nvPr/>
        </p:nvSpPr>
        <p:spPr>
          <a:xfrm flipV="true">
            <a:off x="17480336" y="8476855"/>
            <a:ext cx="2442580" cy="0"/>
          </a:xfrm>
          <a:prstGeom prst="line">
            <a:avLst/>
          </a:prstGeom>
          <a:ln cap="flat" w="28575">
            <a:solidFill>
              <a:srgbClr val="45A6B0"/>
            </a:solidFill>
            <a:prstDash val="solid"/>
            <a:headEnd type="none" len="sm" w="sm"/>
            <a:tailEnd type="none" len="sm" w="sm"/>
          </a:ln>
        </p:spPr>
      </p:sp>
      <p:sp>
        <p:nvSpPr>
          <p:cNvPr name="AutoShape 14" id="14"/>
          <p:cNvSpPr/>
          <p:nvPr/>
        </p:nvSpPr>
        <p:spPr>
          <a:xfrm flipH="true">
            <a:off x="19864711" y="8490104"/>
            <a:ext cx="71454" cy="7347245"/>
          </a:xfrm>
          <a:prstGeom prst="line">
            <a:avLst/>
          </a:prstGeom>
          <a:ln cap="flat" w="28575">
            <a:solidFill>
              <a:srgbClr val="45A6B0"/>
            </a:solidFill>
            <a:prstDash val="solid"/>
            <a:headEnd type="none" len="sm" w="sm"/>
            <a:tailEnd type="none" len="sm" w="sm"/>
          </a:ln>
        </p:spPr>
      </p:sp>
      <p:sp>
        <p:nvSpPr>
          <p:cNvPr name="AutoShape 15" id="15"/>
          <p:cNvSpPr/>
          <p:nvPr/>
        </p:nvSpPr>
        <p:spPr>
          <a:xfrm flipH="true">
            <a:off x="11538963" y="14087212"/>
            <a:ext cx="14287" cy="1639420"/>
          </a:xfrm>
          <a:prstGeom prst="line">
            <a:avLst/>
          </a:prstGeom>
          <a:ln cap="flat" w="28575">
            <a:solidFill>
              <a:srgbClr val="45A6B0"/>
            </a:solidFill>
            <a:prstDash val="solid"/>
            <a:headEnd type="none" len="sm" w="sm"/>
            <a:tailEnd type="none" len="sm" w="sm"/>
          </a:ln>
        </p:spPr>
      </p:sp>
      <p:sp>
        <p:nvSpPr>
          <p:cNvPr name="AutoShape 16" id="16"/>
          <p:cNvSpPr/>
          <p:nvPr/>
        </p:nvSpPr>
        <p:spPr>
          <a:xfrm flipV="true">
            <a:off x="549235" y="14101500"/>
            <a:ext cx="10989727" cy="0"/>
          </a:xfrm>
          <a:prstGeom prst="line">
            <a:avLst/>
          </a:prstGeom>
          <a:ln cap="flat" w="28575">
            <a:solidFill>
              <a:srgbClr val="45A6B0"/>
            </a:solidFill>
            <a:prstDash val="solid"/>
            <a:headEnd type="none" len="sm" w="sm"/>
            <a:tailEnd type="none" len="sm" w="sm"/>
          </a:ln>
        </p:spPr>
      </p:sp>
      <p:sp>
        <p:nvSpPr>
          <p:cNvPr name="Freeform 17" id="17"/>
          <p:cNvSpPr/>
          <p:nvPr/>
        </p:nvSpPr>
        <p:spPr>
          <a:xfrm flipH="false" flipV="false" rot="0">
            <a:off x="11406963" y="15253555"/>
            <a:ext cx="916557" cy="1167588"/>
          </a:xfrm>
          <a:custGeom>
            <a:avLst/>
            <a:gdLst/>
            <a:ahLst/>
            <a:cxnLst/>
            <a:rect r="r" b="b" t="t" l="l"/>
            <a:pathLst>
              <a:path h="1167588" w="916557">
                <a:moveTo>
                  <a:pt x="0" y="0"/>
                </a:moveTo>
                <a:lnTo>
                  <a:pt x="916556" y="0"/>
                </a:lnTo>
                <a:lnTo>
                  <a:pt x="916556" y="1167588"/>
                </a:lnTo>
                <a:lnTo>
                  <a:pt x="0" y="116758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AutoShape 18" id="18"/>
          <p:cNvSpPr/>
          <p:nvPr/>
        </p:nvSpPr>
        <p:spPr>
          <a:xfrm>
            <a:off x="12323519" y="15837349"/>
            <a:ext cx="7541192" cy="0"/>
          </a:xfrm>
          <a:prstGeom prst="line">
            <a:avLst/>
          </a:prstGeom>
          <a:ln cap="flat" w="28575">
            <a:solidFill>
              <a:srgbClr val="45A6B0"/>
            </a:solidFill>
            <a:prstDash val="solid"/>
            <a:headEnd type="none" len="sm" w="sm"/>
            <a:tailEnd type="none" len="sm" w="sm"/>
          </a:ln>
        </p:spPr>
      </p:sp>
      <p:sp>
        <p:nvSpPr>
          <p:cNvPr name="Freeform 19" id="19"/>
          <p:cNvSpPr/>
          <p:nvPr/>
        </p:nvSpPr>
        <p:spPr>
          <a:xfrm flipH="false" flipV="false" rot="0">
            <a:off x="-11778" y="5558041"/>
            <a:ext cx="1179230" cy="1179230"/>
          </a:xfrm>
          <a:custGeom>
            <a:avLst/>
            <a:gdLst/>
            <a:ahLst/>
            <a:cxnLst/>
            <a:rect r="r" b="b" t="t" l="l"/>
            <a:pathLst>
              <a:path h="1179230" w="1179230">
                <a:moveTo>
                  <a:pt x="0" y="0"/>
                </a:moveTo>
                <a:lnTo>
                  <a:pt x="1179231" y="0"/>
                </a:lnTo>
                <a:lnTo>
                  <a:pt x="1179231" y="1179231"/>
                </a:lnTo>
                <a:lnTo>
                  <a:pt x="0" y="117923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AutoShape 20" id="20"/>
          <p:cNvSpPr/>
          <p:nvPr/>
        </p:nvSpPr>
        <p:spPr>
          <a:xfrm>
            <a:off x="549217" y="14087212"/>
            <a:ext cx="0" cy="5321533"/>
          </a:xfrm>
          <a:prstGeom prst="line">
            <a:avLst/>
          </a:prstGeom>
          <a:ln cap="flat" w="28575">
            <a:solidFill>
              <a:srgbClr val="45A6B0"/>
            </a:solidFill>
            <a:prstDash val="solid"/>
            <a:headEnd type="none" len="sm" w="sm"/>
            <a:tailEnd type="none" len="sm" w="sm"/>
          </a:ln>
        </p:spPr>
      </p:sp>
      <p:sp>
        <p:nvSpPr>
          <p:cNvPr name="AutoShape 21" id="21"/>
          <p:cNvSpPr/>
          <p:nvPr/>
        </p:nvSpPr>
        <p:spPr>
          <a:xfrm flipV="true">
            <a:off x="1473275" y="19370429"/>
            <a:ext cx="12065352" cy="0"/>
          </a:xfrm>
          <a:prstGeom prst="line">
            <a:avLst/>
          </a:prstGeom>
          <a:ln cap="flat" w="28575">
            <a:solidFill>
              <a:srgbClr val="45A6B0"/>
            </a:solidFill>
            <a:prstDash val="solid"/>
            <a:headEnd type="none" len="sm" w="sm"/>
            <a:tailEnd type="none" len="sm" w="sm"/>
          </a:ln>
        </p:spPr>
      </p:sp>
      <p:sp>
        <p:nvSpPr>
          <p:cNvPr name="Freeform 22" id="22"/>
          <p:cNvSpPr/>
          <p:nvPr/>
        </p:nvSpPr>
        <p:spPr>
          <a:xfrm flipH="false" flipV="false" rot="0">
            <a:off x="549217" y="18747595"/>
            <a:ext cx="924058" cy="1245666"/>
          </a:xfrm>
          <a:custGeom>
            <a:avLst/>
            <a:gdLst/>
            <a:ahLst/>
            <a:cxnLst/>
            <a:rect r="r" b="b" t="t" l="l"/>
            <a:pathLst>
              <a:path h="1245666" w="924058">
                <a:moveTo>
                  <a:pt x="0" y="0"/>
                </a:moveTo>
                <a:lnTo>
                  <a:pt x="924058" y="0"/>
                </a:lnTo>
                <a:lnTo>
                  <a:pt x="924058" y="1245667"/>
                </a:lnTo>
                <a:lnTo>
                  <a:pt x="0" y="124566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AutoShape 23" id="23"/>
          <p:cNvSpPr/>
          <p:nvPr/>
        </p:nvSpPr>
        <p:spPr>
          <a:xfrm>
            <a:off x="18512441" y="19408745"/>
            <a:ext cx="1352271" cy="0"/>
          </a:xfrm>
          <a:prstGeom prst="line">
            <a:avLst/>
          </a:prstGeom>
          <a:ln cap="flat" w="28575">
            <a:solidFill>
              <a:srgbClr val="45A6B0"/>
            </a:solidFill>
            <a:prstDash val="solid"/>
            <a:headEnd type="none" len="sm" w="sm"/>
            <a:tailEnd type="none" len="sm" w="sm"/>
          </a:ln>
        </p:spPr>
      </p:sp>
      <p:sp>
        <p:nvSpPr>
          <p:cNvPr name="AutoShape 24" id="24"/>
          <p:cNvSpPr/>
          <p:nvPr/>
        </p:nvSpPr>
        <p:spPr>
          <a:xfrm>
            <a:off x="19877960" y="19422052"/>
            <a:ext cx="19610" cy="4186487"/>
          </a:xfrm>
          <a:prstGeom prst="line">
            <a:avLst/>
          </a:prstGeom>
          <a:ln cap="flat" w="28575">
            <a:solidFill>
              <a:srgbClr val="45A6B0"/>
            </a:solidFill>
            <a:prstDash val="solid"/>
            <a:headEnd type="none" len="sm" w="sm"/>
            <a:tailEnd type="none" len="sm" w="sm"/>
          </a:ln>
        </p:spPr>
      </p:sp>
      <p:sp>
        <p:nvSpPr>
          <p:cNvPr name="AutoShape 25" id="25"/>
          <p:cNvSpPr/>
          <p:nvPr/>
        </p:nvSpPr>
        <p:spPr>
          <a:xfrm flipV="true">
            <a:off x="3712209" y="23608539"/>
            <a:ext cx="15116800" cy="0"/>
          </a:xfrm>
          <a:prstGeom prst="line">
            <a:avLst/>
          </a:prstGeom>
          <a:ln cap="flat" w="28575">
            <a:solidFill>
              <a:srgbClr val="45A6B0"/>
            </a:solidFill>
            <a:prstDash val="solid"/>
            <a:headEnd type="none" len="sm" w="sm"/>
            <a:tailEnd type="none" len="sm" w="sm"/>
          </a:ln>
        </p:spPr>
      </p:sp>
      <p:sp>
        <p:nvSpPr>
          <p:cNvPr name="AutoShape 26" id="26"/>
          <p:cNvSpPr/>
          <p:nvPr/>
        </p:nvSpPr>
        <p:spPr>
          <a:xfrm>
            <a:off x="3825568" y="21084251"/>
            <a:ext cx="0" cy="2924647"/>
          </a:xfrm>
          <a:prstGeom prst="line">
            <a:avLst/>
          </a:prstGeom>
          <a:ln cap="flat" w="28575">
            <a:solidFill>
              <a:srgbClr val="45A6B0"/>
            </a:solidFill>
            <a:prstDash val="solid"/>
            <a:headEnd type="none" len="sm" w="sm"/>
            <a:tailEnd type="none" len="sm" w="sm"/>
          </a:ln>
        </p:spPr>
      </p:sp>
      <p:sp>
        <p:nvSpPr>
          <p:cNvPr name="AutoShape 27" id="27"/>
          <p:cNvSpPr/>
          <p:nvPr/>
        </p:nvSpPr>
        <p:spPr>
          <a:xfrm>
            <a:off x="549217" y="21084251"/>
            <a:ext cx="3276350" cy="0"/>
          </a:xfrm>
          <a:prstGeom prst="line">
            <a:avLst/>
          </a:prstGeom>
          <a:ln cap="flat" w="28575">
            <a:solidFill>
              <a:srgbClr val="45A6B0"/>
            </a:solidFill>
            <a:prstDash val="solid"/>
            <a:headEnd type="none" len="sm" w="sm"/>
            <a:tailEnd type="none" len="sm" w="sm"/>
          </a:ln>
        </p:spPr>
      </p:sp>
      <p:sp>
        <p:nvSpPr>
          <p:cNvPr name="AutoShape 28" id="28"/>
          <p:cNvSpPr/>
          <p:nvPr/>
        </p:nvSpPr>
        <p:spPr>
          <a:xfrm flipH="true">
            <a:off x="521697" y="21069963"/>
            <a:ext cx="13206" cy="8319327"/>
          </a:xfrm>
          <a:prstGeom prst="line">
            <a:avLst/>
          </a:prstGeom>
          <a:ln cap="flat" w="28575">
            <a:solidFill>
              <a:srgbClr val="45A6B0"/>
            </a:solidFill>
            <a:prstDash val="solid"/>
            <a:headEnd type="none" len="sm" w="sm"/>
            <a:tailEnd type="none" len="sm" w="sm"/>
          </a:ln>
        </p:spPr>
      </p:sp>
      <p:sp>
        <p:nvSpPr>
          <p:cNvPr name="AutoShape 29" id="29"/>
          <p:cNvSpPr/>
          <p:nvPr/>
        </p:nvSpPr>
        <p:spPr>
          <a:xfrm flipV="true">
            <a:off x="507456" y="29389290"/>
            <a:ext cx="20766510" cy="39746"/>
          </a:xfrm>
          <a:prstGeom prst="line">
            <a:avLst/>
          </a:prstGeom>
          <a:ln cap="flat" w="28575">
            <a:solidFill>
              <a:srgbClr val="45A6B0"/>
            </a:solidFill>
            <a:prstDash val="solid"/>
            <a:headEnd type="none" len="sm" w="sm"/>
            <a:tailEnd type="none" len="sm" w="sm"/>
          </a:ln>
        </p:spPr>
      </p:sp>
      <p:grpSp>
        <p:nvGrpSpPr>
          <p:cNvPr name="Group 30" id="30"/>
          <p:cNvGrpSpPr/>
          <p:nvPr/>
        </p:nvGrpSpPr>
        <p:grpSpPr>
          <a:xfrm rot="0">
            <a:off x="-11778" y="29615089"/>
            <a:ext cx="21031200" cy="6160638"/>
            <a:chOff x="0" y="0"/>
            <a:chExt cx="2709333" cy="793641"/>
          </a:xfrm>
        </p:grpSpPr>
        <p:sp>
          <p:nvSpPr>
            <p:cNvPr name="Freeform 31" id="31"/>
            <p:cNvSpPr/>
            <p:nvPr/>
          </p:nvSpPr>
          <p:spPr>
            <a:xfrm flipH="false" flipV="false" rot="0">
              <a:off x="0" y="0"/>
              <a:ext cx="2709333" cy="793641"/>
            </a:xfrm>
            <a:custGeom>
              <a:avLst/>
              <a:gdLst/>
              <a:ahLst/>
              <a:cxnLst/>
              <a:rect r="r" b="b" t="t" l="l"/>
              <a:pathLst>
                <a:path h="793641" w="2709333">
                  <a:moveTo>
                    <a:pt x="0" y="0"/>
                  </a:moveTo>
                  <a:lnTo>
                    <a:pt x="2709333" y="0"/>
                  </a:lnTo>
                  <a:lnTo>
                    <a:pt x="2709333" y="793641"/>
                  </a:lnTo>
                  <a:lnTo>
                    <a:pt x="0" y="793641"/>
                  </a:lnTo>
                  <a:close/>
                </a:path>
              </a:pathLst>
            </a:custGeom>
            <a:solidFill>
              <a:srgbClr val="FFD67F"/>
            </a:solidFill>
          </p:spPr>
        </p:sp>
        <p:sp>
          <p:nvSpPr>
            <p:cNvPr name="TextBox 32" id="32"/>
            <p:cNvSpPr txBox="true"/>
            <p:nvPr/>
          </p:nvSpPr>
          <p:spPr>
            <a:xfrm>
              <a:off x="0" y="-76200"/>
              <a:ext cx="2709333" cy="869841"/>
            </a:xfrm>
            <a:prstGeom prst="rect">
              <a:avLst/>
            </a:prstGeom>
          </p:spPr>
          <p:txBody>
            <a:bodyPr anchor="ctr" rtlCol="false" tIns="141321" lIns="141321" bIns="141321" rIns="141321"/>
            <a:lstStyle/>
            <a:p>
              <a:pPr algn="ctr">
                <a:lnSpc>
                  <a:spcPts val="5452"/>
                </a:lnSpc>
                <a:spcBef>
                  <a:spcPct val="0"/>
                </a:spcBef>
              </a:pPr>
            </a:p>
          </p:txBody>
        </p:sp>
      </p:grpSp>
      <p:sp>
        <p:nvSpPr>
          <p:cNvPr name="Freeform 33" id="33"/>
          <p:cNvSpPr/>
          <p:nvPr/>
        </p:nvSpPr>
        <p:spPr>
          <a:xfrm flipH="false" flipV="false" rot="0">
            <a:off x="18829008" y="23074258"/>
            <a:ext cx="1068562" cy="1068562"/>
          </a:xfrm>
          <a:custGeom>
            <a:avLst/>
            <a:gdLst/>
            <a:ahLst/>
            <a:cxnLst/>
            <a:rect r="r" b="b" t="t" l="l"/>
            <a:pathLst>
              <a:path h="1068562" w="1068562">
                <a:moveTo>
                  <a:pt x="0" y="0"/>
                </a:moveTo>
                <a:lnTo>
                  <a:pt x="1068562" y="0"/>
                </a:lnTo>
                <a:lnTo>
                  <a:pt x="1068562" y="1068562"/>
                </a:lnTo>
                <a:lnTo>
                  <a:pt x="0" y="106856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34" id="34"/>
          <p:cNvSpPr/>
          <p:nvPr/>
        </p:nvSpPr>
        <p:spPr>
          <a:xfrm flipH="false" flipV="false" rot="0">
            <a:off x="3559932" y="22910661"/>
            <a:ext cx="531272" cy="1098237"/>
          </a:xfrm>
          <a:custGeom>
            <a:avLst/>
            <a:gdLst/>
            <a:ahLst/>
            <a:cxnLst/>
            <a:rect r="r" b="b" t="t" l="l"/>
            <a:pathLst>
              <a:path h="1098237" w="531272">
                <a:moveTo>
                  <a:pt x="0" y="0"/>
                </a:moveTo>
                <a:lnTo>
                  <a:pt x="531272" y="0"/>
                </a:lnTo>
                <a:lnTo>
                  <a:pt x="531272" y="1098237"/>
                </a:lnTo>
                <a:lnTo>
                  <a:pt x="0" y="109823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35" id="35"/>
          <p:cNvSpPr txBox="true"/>
          <p:nvPr/>
        </p:nvSpPr>
        <p:spPr>
          <a:xfrm rot="0">
            <a:off x="2973240" y="616797"/>
            <a:ext cx="15094080" cy="4648200"/>
          </a:xfrm>
          <a:prstGeom prst="rect">
            <a:avLst/>
          </a:prstGeom>
        </p:spPr>
        <p:txBody>
          <a:bodyPr anchor="t" rtlCol="false" tIns="0" lIns="0" bIns="0" rIns="0">
            <a:spAutoFit/>
          </a:bodyPr>
          <a:lstStyle/>
          <a:p>
            <a:pPr algn="ctr">
              <a:lnSpc>
                <a:spcPts val="7920"/>
              </a:lnSpc>
            </a:pPr>
            <a:r>
              <a:rPr lang="en-US" sz="6600" spc="-1">
                <a:solidFill>
                  <a:srgbClr val="FFCC00"/>
                </a:solidFill>
                <a:latin typeface="Arial Bold"/>
              </a:rPr>
              <a:t>AI Research and Development</a:t>
            </a:r>
          </a:p>
          <a:p>
            <a:pPr algn="ctr">
              <a:lnSpc>
                <a:spcPts val="2520"/>
              </a:lnSpc>
            </a:pPr>
          </a:p>
          <a:p>
            <a:pPr algn="ctr">
              <a:lnSpc>
                <a:spcPts val="3600"/>
              </a:lnSpc>
            </a:pPr>
            <a:r>
              <a:rPr lang="en-US" sz="3000" spc="0">
                <a:solidFill>
                  <a:srgbClr val="FFCC00"/>
                </a:solidFill>
                <a:latin typeface="Arial Bold"/>
              </a:rPr>
              <a:t>Team Members:</a:t>
            </a:r>
            <a:r>
              <a:rPr lang="en-US" sz="3000" spc="0">
                <a:solidFill>
                  <a:srgbClr val="FFCC00"/>
                </a:solidFill>
                <a:latin typeface="Arial"/>
              </a:rPr>
              <a:t> Janis Garcia, Virginia Guadalupe Gonzalez, Ulises Gutierrez, James Hy, Charlie Martinez Dominguez, Michael Perez, Dylan Paul Tomasello, Omar Tovar, Theodore Tran, Thomas Yeung</a:t>
            </a:r>
          </a:p>
          <a:p>
            <a:pPr algn="ctr">
              <a:lnSpc>
                <a:spcPts val="3600"/>
              </a:lnSpc>
            </a:pPr>
            <a:r>
              <a:rPr lang="en-US" sz="3000" spc="0">
                <a:solidFill>
                  <a:srgbClr val="FFCC00"/>
                </a:solidFill>
                <a:latin typeface="Arial Bold"/>
              </a:rPr>
              <a:t>Faculty Advisor:</a:t>
            </a:r>
            <a:r>
              <a:rPr lang="en-US" sz="3000" spc="0">
                <a:solidFill>
                  <a:srgbClr val="FFCC00"/>
                </a:solidFill>
                <a:latin typeface="Arial"/>
              </a:rPr>
              <a:t> Dr. Zhu</a:t>
            </a:r>
          </a:p>
          <a:p>
            <a:pPr algn="ctr">
              <a:lnSpc>
                <a:spcPts val="3600"/>
              </a:lnSpc>
            </a:pPr>
            <a:r>
              <a:rPr lang="en-US" sz="3000" spc="0">
                <a:solidFill>
                  <a:srgbClr val="FFCC00"/>
                </a:solidFill>
                <a:latin typeface="Arial Bold"/>
              </a:rPr>
              <a:t>Abbott and Shuger Liaison:</a:t>
            </a:r>
            <a:r>
              <a:rPr lang="en-US" sz="3000" spc="0">
                <a:solidFill>
                  <a:srgbClr val="FFCC00"/>
                </a:solidFill>
                <a:latin typeface="Arial"/>
              </a:rPr>
              <a:t> Russ Abbott </a:t>
            </a:r>
          </a:p>
          <a:p>
            <a:pPr algn="ctr">
              <a:lnSpc>
                <a:spcPts val="3600"/>
              </a:lnSpc>
            </a:pPr>
            <a:r>
              <a:rPr lang="en-US" sz="3000" spc="0">
                <a:solidFill>
                  <a:srgbClr val="FFCC00"/>
                </a:solidFill>
                <a:latin typeface="Arial"/>
              </a:rPr>
              <a:t>College of Computer Science, Technology and Engineering</a:t>
            </a:r>
          </a:p>
          <a:p>
            <a:pPr algn="ctr">
              <a:lnSpc>
                <a:spcPts val="3600"/>
              </a:lnSpc>
            </a:pPr>
            <a:r>
              <a:rPr lang="en-US" sz="3000" spc="0">
                <a:solidFill>
                  <a:srgbClr val="FFCC00"/>
                </a:solidFill>
                <a:latin typeface="Arial"/>
              </a:rPr>
              <a:t>California State University, Los Angeles</a:t>
            </a:r>
          </a:p>
        </p:txBody>
      </p:sp>
      <p:sp>
        <p:nvSpPr>
          <p:cNvPr name="Freeform 36" id="36" descr="CalStateLAlogo_badge_white.png"/>
          <p:cNvSpPr/>
          <p:nvPr/>
        </p:nvSpPr>
        <p:spPr>
          <a:xfrm flipH="false" flipV="false" rot="0">
            <a:off x="507429" y="1131316"/>
            <a:ext cx="2536920" cy="3156120"/>
          </a:xfrm>
          <a:custGeom>
            <a:avLst/>
            <a:gdLst/>
            <a:ahLst/>
            <a:cxnLst/>
            <a:rect r="r" b="b" t="t" l="l"/>
            <a:pathLst>
              <a:path h="3156120" w="2536920">
                <a:moveTo>
                  <a:pt x="0" y="0"/>
                </a:moveTo>
                <a:lnTo>
                  <a:pt x="2536920" y="0"/>
                </a:lnTo>
                <a:lnTo>
                  <a:pt x="2536920" y="3156120"/>
                </a:lnTo>
                <a:lnTo>
                  <a:pt x="0" y="3156120"/>
                </a:lnTo>
                <a:lnTo>
                  <a:pt x="0" y="0"/>
                </a:lnTo>
                <a:close/>
              </a:path>
            </a:pathLst>
          </a:custGeom>
          <a:blipFill>
            <a:blip r:embed="rId12"/>
            <a:stretch>
              <a:fillRect l="-58" t="0" r="-58" b="0"/>
            </a:stretch>
          </a:blipFill>
        </p:spPr>
      </p:sp>
      <p:sp>
        <p:nvSpPr>
          <p:cNvPr name="Freeform 37" id="37"/>
          <p:cNvSpPr/>
          <p:nvPr/>
        </p:nvSpPr>
        <p:spPr>
          <a:xfrm flipH="false" flipV="false" rot="0">
            <a:off x="3141635" y="30014824"/>
            <a:ext cx="5038555" cy="1367889"/>
          </a:xfrm>
          <a:custGeom>
            <a:avLst/>
            <a:gdLst/>
            <a:ahLst/>
            <a:cxnLst/>
            <a:rect r="r" b="b" t="t" l="l"/>
            <a:pathLst>
              <a:path h="1367889" w="5038555">
                <a:moveTo>
                  <a:pt x="0" y="0"/>
                </a:moveTo>
                <a:lnTo>
                  <a:pt x="5038555" y="0"/>
                </a:lnTo>
                <a:lnTo>
                  <a:pt x="5038555" y="1367889"/>
                </a:lnTo>
                <a:lnTo>
                  <a:pt x="0" y="1367889"/>
                </a:lnTo>
                <a:lnTo>
                  <a:pt x="0" y="0"/>
                </a:lnTo>
                <a:close/>
              </a:path>
            </a:pathLst>
          </a:custGeom>
          <a:blipFill>
            <a:blip r:embed="rId13"/>
            <a:stretch>
              <a:fillRect l="0" t="0" r="0" b="0"/>
            </a:stretch>
          </a:blipFill>
        </p:spPr>
      </p:sp>
      <p:sp>
        <p:nvSpPr>
          <p:cNvPr name="Freeform 38" id="38"/>
          <p:cNvSpPr/>
          <p:nvPr/>
        </p:nvSpPr>
        <p:spPr>
          <a:xfrm flipH="false" flipV="false" rot="0">
            <a:off x="13410784" y="29443324"/>
            <a:ext cx="4069552" cy="2379811"/>
          </a:xfrm>
          <a:custGeom>
            <a:avLst/>
            <a:gdLst/>
            <a:ahLst/>
            <a:cxnLst/>
            <a:rect r="r" b="b" t="t" l="l"/>
            <a:pathLst>
              <a:path h="2379811" w="4069552">
                <a:moveTo>
                  <a:pt x="0" y="0"/>
                </a:moveTo>
                <a:lnTo>
                  <a:pt x="4069552" y="0"/>
                </a:lnTo>
                <a:lnTo>
                  <a:pt x="4069552" y="2379812"/>
                </a:lnTo>
                <a:lnTo>
                  <a:pt x="0" y="2379812"/>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39" id="39"/>
          <p:cNvSpPr/>
          <p:nvPr/>
        </p:nvSpPr>
        <p:spPr>
          <a:xfrm flipH="false" flipV="false" rot="0">
            <a:off x="12323233" y="5515265"/>
            <a:ext cx="7778325" cy="2852052"/>
          </a:xfrm>
          <a:custGeom>
            <a:avLst/>
            <a:gdLst/>
            <a:ahLst/>
            <a:cxnLst/>
            <a:rect r="r" b="b" t="t" l="l"/>
            <a:pathLst>
              <a:path h="2852052" w="7778325">
                <a:moveTo>
                  <a:pt x="0" y="0"/>
                </a:moveTo>
                <a:lnTo>
                  <a:pt x="7778324" y="0"/>
                </a:lnTo>
                <a:lnTo>
                  <a:pt x="7778324" y="2852053"/>
                </a:lnTo>
                <a:lnTo>
                  <a:pt x="0" y="2852053"/>
                </a:lnTo>
                <a:lnTo>
                  <a:pt x="0" y="0"/>
                </a:lnTo>
                <a:close/>
              </a:path>
            </a:pathLst>
          </a:custGeom>
          <a:blipFill>
            <a:blip r:embed="rId16"/>
            <a:stretch>
              <a:fillRect l="0" t="0" r="0" b="0"/>
            </a:stretch>
          </a:blipFill>
        </p:spPr>
      </p:sp>
      <p:sp>
        <p:nvSpPr>
          <p:cNvPr name="Freeform 40" id="40"/>
          <p:cNvSpPr/>
          <p:nvPr/>
        </p:nvSpPr>
        <p:spPr>
          <a:xfrm flipH="false" flipV="false" rot="0">
            <a:off x="15191176" y="24238070"/>
            <a:ext cx="5144648" cy="5070730"/>
          </a:xfrm>
          <a:custGeom>
            <a:avLst/>
            <a:gdLst/>
            <a:ahLst/>
            <a:cxnLst/>
            <a:rect r="r" b="b" t="t" l="l"/>
            <a:pathLst>
              <a:path h="5070730" w="5144648">
                <a:moveTo>
                  <a:pt x="0" y="0"/>
                </a:moveTo>
                <a:lnTo>
                  <a:pt x="5144648" y="0"/>
                </a:lnTo>
                <a:lnTo>
                  <a:pt x="5144648" y="5070730"/>
                </a:lnTo>
                <a:lnTo>
                  <a:pt x="0" y="5070730"/>
                </a:lnTo>
                <a:lnTo>
                  <a:pt x="0" y="0"/>
                </a:lnTo>
                <a:close/>
              </a:path>
            </a:pathLst>
          </a:custGeom>
          <a:blipFill>
            <a:blip r:embed="rId17"/>
            <a:stretch>
              <a:fillRect l="0" t="0" r="0" b="0"/>
            </a:stretch>
          </a:blipFill>
        </p:spPr>
      </p:sp>
      <p:sp>
        <p:nvSpPr>
          <p:cNvPr name="Freeform 41" id="41"/>
          <p:cNvSpPr/>
          <p:nvPr/>
        </p:nvSpPr>
        <p:spPr>
          <a:xfrm flipH="false" flipV="false" rot="0">
            <a:off x="14279482" y="15407632"/>
            <a:ext cx="3484019" cy="3484019"/>
          </a:xfrm>
          <a:custGeom>
            <a:avLst/>
            <a:gdLst/>
            <a:ahLst/>
            <a:cxnLst/>
            <a:rect r="r" b="b" t="t" l="l"/>
            <a:pathLst>
              <a:path h="3484019" w="3484019">
                <a:moveTo>
                  <a:pt x="0" y="0"/>
                </a:moveTo>
                <a:lnTo>
                  <a:pt x="3484018" y="0"/>
                </a:lnTo>
                <a:lnTo>
                  <a:pt x="3484018" y="3484018"/>
                </a:lnTo>
                <a:lnTo>
                  <a:pt x="0" y="3484018"/>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42" id="42"/>
          <p:cNvSpPr/>
          <p:nvPr/>
        </p:nvSpPr>
        <p:spPr>
          <a:xfrm flipH="false" flipV="false" rot="0">
            <a:off x="4354735" y="10838139"/>
            <a:ext cx="3507368" cy="3507368"/>
          </a:xfrm>
          <a:custGeom>
            <a:avLst/>
            <a:gdLst/>
            <a:ahLst/>
            <a:cxnLst/>
            <a:rect r="r" b="b" t="t" l="l"/>
            <a:pathLst>
              <a:path h="3507368" w="3507368">
                <a:moveTo>
                  <a:pt x="0" y="0"/>
                </a:moveTo>
                <a:lnTo>
                  <a:pt x="3507368" y="0"/>
                </a:lnTo>
                <a:lnTo>
                  <a:pt x="3507368" y="3507368"/>
                </a:lnTo>
                <a:lnTo>
                  <a:pt x="0" y="3507368"/>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TextBox 43" id="43"/>
          <p:cNvSpPr txBox="true"/>
          <p:nvPr/>
        </p:nvSpPr>
        <p:spPr>
          <a:xfrm rot="0">
            <a:off x="897808" y="21157494"/>
            <a:ext cx="1303854" cy="2803779"/>
          </a:xfrm>
          <a:prstGeom prst="rect">
            <a:avLst/>
          </a:prstGeom>
        </p:spPr>
        <p:txBody>
          <a:bodyPr anchor="t" rtlCol="false" tIns="0" lIns="0" bIns="0" rIns="0">
            <a:spAutoFit/>
          </a:bodyPr>
          <a:lstStyle/>
          <a:p>
            <a:pPr algn="ctr">
              <a:lnSpc>
                <a:spcPts val="21888"/>
              </a:lnSpc>
            </a:pPr>
            <a:r>
              <a:rPr lang="en-US" sz="19200">
                <a:solidFill>
                  <a:srgbClr val="FFD67F"/>
                </a:solidFill>
                <a:latin typeface="Oswald Bold"/>
              </a:rPr>
              <a:t>5</a:t>
            </a:r>
          </a:p>
        </p:txBody>
      </p:sp>
      <p:sp>
        <p:nvSpPr>
          <p:cNvPr name="TextBox 44" id="44"/>
          <p:cNvSpPr txBox="true"/>
          <p:nvPr/>
        </p:nvSpPr>
        <p:spPr>
          <a:xfrm rot="0">
            <a:off x="14600440" y="7764320"/>
            <a:ext cx="3163061" cy="2821161"/>
          </a:xfrm>
          <a:prstGeom prst="rect">
            <a:avLst/>
          </a:prstGeom>
        </p:spPr>
        <p:txBody>
          <a:bodyPr anchor="t" rtlCol="false" tIns="0" lIns="0" bIns="0" rIns="0">
            <a:spAutoFit/>
          </a:bodyPr>
          <a:lstStyle/>
          <a:p>
            <a:pPr algn="ctr">
              <a:lnSpc>
                <a:spcPts val="21915"/>
              </a:lnSpc>
            </a:pPr>
            <a:r>
              <a:rPr lang="en-US" sz="19223">
                <a:solidFill>
                  <a:srgbClr val="FFD67F"/>
                </a:solidFill>
                <a:latin typeface="Oswald Bold"/>
              </a:rPr>
              <a:t>2</a:t>
            </a:r>
          </a:p>
        </p:txBody>
      </p:sp>
      <p:sp>
        <p:nvSpPr>
          <p:cNvPr name="TextBox 45" id="45"/>
          <p:cNvSpPr txBox="true"/>
          <p:nvPr/>
        </p:nvSpPr>
        <p:spPr>
          <a:xfrm rot="0">
            <a:off x="12827430" y="11631824"/>
            <a:ext cx="6769930" cy="3347182"/>
          </a:xfrm>
          <a:prstGeom prst="rect">
            <a:avLst/>
          </a:prstGeom>
        </p:spPr>
        <p:txBody>
          <a:bodyPr anchor="t" rtlCol="false" tIns="0" lIns="0" bIns="0" rIns="0">
            <a:spAutoFit/>
          </a:bodyPr>
          <a:lstStyle/>
          <a:p>
            <a:pPr>
              <a:lnSpc>
                <a:spcPts val="3939"/>
              </a:lnSpc>
            </a:pPr>
            <a:r>
              <a:rPr lang="en-US" sz="3338" spc="156">
                <a:solidFill>
                  <a:srgbClr val="000000"/>
                </a:solidFill>
                <a:latin typeface="Lato"/>
              </a:rPr>
              <a:t>Show how AI technology can help students learn automata theory better. By utilizing our application, we can make a complex subject easier to learn and be more interactive with visual understandings. </a:t>
            </a:r>
          </a:p>
        </p:txBody>
      </p:sp>
      <p:sp>
        <p:nvSpPr>
          <p:cNvPr name="TextBox 46" id="46"/>
          <p:cNvSpPr txBox="true"/>
          <p:nvPr/>
        </p:nvSpPr>
        <p:spPr>
          <a:xfrm rot="0">
            <a:off x="2992037" y="14354154"/>
            <a:ext cx="6769930" cy="1277229"/>
          </a:xfrm>
          <a:prstGeom prst="rect">
            <a:avLst/>
          </a:prstGeom>
        </p:spPr>
        <p:txBody>
          <a:bodyPr anchor="t" rtlCol="false" tIns="0" lIns="0" bIns="0" rIns="0">
            <a:spAutoFit/>
          </a:bodyPr>
          <a:lstStyle/>
          <a:p>
            <a:pPr>
              <a:lnSpc>
                <a:spcPts val="5074"/>
              </a:lnSpc>
            </a:pPr>
            <a:r>
              <a:rPr lang="en-US" sz="4451">
                <a:solidFill>
                  <a:srgbClr val="000000"/>
                </a:solidFill>
                <a:latin typeface="Oswald Bold"/>
              </a:rPr>
              <a:t>CAPABILITIES AND LIMITATIONS OF LLMS</a:t>
            </a:r>
          </a:p>
        </p:txBody>
      </p:sp>
      <p:sp>
        <p:nvSpPr>
          <p:cNvPr name="TextBox 47" id="47"/>
          <p:cNvSpPr txBox="true"/>
          <p:nvPr/>
        </p:nvSpPr>
        <p:spPr>
          <a:xfrm rot="0">
            <a:off x="2923290" y="15726632"/>
            <a:ext cx="8022707" cy="3347182"/>
          </a:xfrm>
          <a:prstGeom prst="rect">
            <a:avLst/>
          </a:prstGeom>
        </p:spPr>
        <p:txBody>
          <a:bodyPr anchor="t" rtlCol="false" tIns="0" lIns="0" bIns="0" rIns="0">
            <a:spAutoFit/>
          </a:bodyPr>
          <a:lstStyle/>
          <a:p>
            <a:pPr>
              <a:lnSpc>
                <a:spcPts val="3939"/>
              </a:lnSpc>
            </a:pPr>
            <a:r>
              <a:rPr lang="en-US" sz="3338" spc="156">
                <a:solidFill>
                  <a:srgbClr val="000000"/>
                </a:solidFill>
                <a:latin typeface="Lato"/>
              </a:rPr>
              <a:t>Large Language Models such as GPT-4 excel in producing information, generating ideas, and assisting with documentation. However, they lack expertise and the ability to conduct research, relying solely on patterns learned from data. </a:t>
            </a:r>
          </a:p>
        </p:txBody>
      </p:sp>
      <p:sp>
        <p:nvSpPr>
          <p:cNvPr name="TextBox 48" id="48"/>
          <p:cNvSpPr txBox="true"/>
          <p:nvPr/>
        </p:nvSpPr>
        <p:spPr>
          <a:xfrm rot="0">
            <a:off x="1007415" y="14609777"/>
            <a:ext cx="1385502" cy="2803779"/>
          </a:xfrm>
          <a:prstGeom prst="rect">
            <a:avLst/>
          </a:prstGeom>
        </p:spPr>
        <p:txBody>
          <a:bodyPr anchor="t" rtlCol="false" tIns="0" lIns="0" bIns="0" rIns="0">
            <a:spAutoFit/>
          </a:bodyPr>
          <a:lstStyle/>
          <a:p>
            <a:pPr algn="ctr">
              <a:lnSpc>
                <a:spcPts val="21888"/>
              </a:lnSpc>
            </a:pPr>
            <a:r>
              <a:rPr lang="en-US" sz="19200">
                <a:solidFill>
                  <a:srgbClr val="FFD67F"/>
                </a:solidFill>
                <a:latin typeface="Oswald Bold"/>
              </a:rPr>
              <a:t>3</a:t>
            </a:r>
          </a:p>
        </p:txBody>
      </p:sp>
      <p:sp>
        <p:nvSpPr>
          <p:cNvPr name="TextBox 49" id="49"/>
          <p:cNvSpPr txBox="true"/>
          <p:nvPr/>
        </p:nvSpPr>
        <p:spPr>
          <a:xfrm rot="0">
            <a:off x="13624779" y="19102390"/>
            <a:ext cx="4793423" cy="641285"/>
          </a:xfrm>
          <a:prstGeom prst="rect">
            <a:avLst/>
          </a:prstGeom>
        </p:spPr>
        <p:txBody>
          <a:bodyPr anchor="t" rtlCol="false" tIns="0" lIns="0" bIns="0" rIns="0">
            <a:spAutoFit/>
          </a:bodyPr>
          <a:lstStyle/>
          <a:p>
            <a:pPr algn="ctr">
              <a:lnSpc>
                <a:spcPts val="5074"/>
              </a:lnSpc>
              <a:spcBef>
                <a:spcPct val="0"/>
              </a:spcBef>
            </a:pPr>
            <a:r>
              <a:rPr lang="en-US" sz="4451">
                <a:solidFill>
                  <a:srgbClr val="000000"/>
                </a:solidFill>
                <a:latin typeface="Oswald Bold"/>
              </a:rPr>
              <a:t>DESIGNING CHATBOT</a:t>
            </a:r>
          </a:p>
        </p:txBody>
      </p:sp>
      <p:sp>
        <p:nvSpPr>
          <p:cNvPr name="TextBox 50" id="50"/>
          <p:cNvSpPr txBox="true"/>
          <p:nvPr/>
        </p:nvSpPr>
        <p:spPr>
          <a:xfrm rot="0">
            <a:off x="4580319" y="19811199"/>
            <a:ext cx="1387119" cy="2803779"/>
          </a:xfrm>
          <a:prstGeom prst="rect">
            <a:avLst/>
          </a:prstGeom>
        </p:spPr>
        <p:txBody>
          <a:bodyPr anchor="t" rtlCol="false" tIns="0" lIns="0" bIns="0" rIns="0">
            <a:spAutoFit/>
          </a:bodyPr>
          <a:lstStyle/>
          <a:p>
            <a:pPr algn="ctr">
              <a:lnSpc>
                <a:spcPts val="21888"/>
              </a:lnSpc>
            </a:pPr>
            <a:r>
              <a:rPr lang="en-US" sz="19200">
                <a:solidFill>
                  <a:srgbClr val="FFD67F"/>
                </a:solidFill>
                <a:latin typeface="Oswald Bold"/>
              </a:rPr>
              <a:t>4</a:t>
            </a:r>
          </a:p>
        </p:txBody>
      </p:sp>
      <p:sp>
        <p:nvSpPr>
          <p:cNvPr name="TextBox 51" id="51"/>
          <p:cNvSpPr txBox="true"/>
          <p:nvPr/>
        </p:nvSpPr>
        <p:spPr>
          <a:xfrm rot="0">
            <a:off x="6707903" y="20191350"/>
            <a:ext cx="11391172" cy="2870225"/>
          </a:xfrm>
          <a:prstGeom prst="rect">
            <a:avLst/>
          </a:prstGeom>
        </p:spPr>
        <p:txBody>
          <a:bodyPr anchor="t" rtlCol="false" tIns="0" lIns="0" bIns="0" rIns="0">
            <a:spAutoFit/>
          </a:bodyPr>
          <a:lstStyle/>
          <a:p>
            <a:pPr algn="l" marL="0" indent="0" lvl="0">
              <a:lnSpc>
                <a:spcPts val="3939"/>
              </a:lnSpc>
              <a:spcBef>
                <a:spcPct val="0"/>
              </a:spcBef>
            </a:pPr>
            <a:r>
              <a:rPr lang="en-US" sz="3338" spc="156">
                <a:solidFill>
                  <a:srgbClr val="000000"/>
                </a:solidFill>
                <a:latin typeface="Lato"/>
              </a:rPr>
              <a:t>We used a combination of OpenAi’s Assistant API and Streamlit’s user interface to create a custom chatbot that could be used to assist students taking Automata Theory. We used the function calling, file retrieval, and custom prompting to make the assistant give useful and accurate results to students.</a:t>
            </a:r>
          </a:p>
        </p:txBody>
      </p:sp>
      <p:sp>
        <p:nvSpPr>
          <p:cNvPr name="TextBox 52" id="52"/>
          <p:cNvSpPr txBox="true"/>
          <p:nvPr/>
        </p:nvSpPr>
        <p:spPr>
          <a:xfrm rot="0">
            <a:off x="787279" y="25145483"/>
            <a:ext cx="13995801" cy="3347182"/>
          </a:xfrm>
          <a:prstGeom prst="rect">
            <a:avLst/>
          </a:prstGeom>
        </p:spPr>
        <p:txBody>
          <a:bodyPr anchor="t" rtlCol="false" tIns="0" lIns="0" bIns="0" rIns="0">
            <a:spAutoFit/>
          </a:bodyPr>
          <a:lstStyle/>
          <a:p>
            <a:pPr algn="l" marL="0" indent="0" lvl="0">
              <a:lnSpc>
                <a:spcPts val="3939"/>
              </a:lnSpc>
              <a:spcBef>
                <a:spcPct val="0"/>
              </a:spcBef>
            </a:pPr>
            <a:r>
              <a:rPr lang="en-US" sz="3338" spc="156">
                <a:solidFill>
                  <a:srgbClr val="000000"/>
                </a:solidFill>
                <a:latin typeface="Lato"/>
              </a:rPr>
              <a:t>Through our project, we have witnessed remarkable results in empowering students to master Automata Theory. By customizing our AI Teacher's Assistant we've enhanced the learning experience for students. Our project stands as a testament to the potential of using AI as a tool for education. With further development of our program we hope to make this educational assistant widely available to all students. </a:t>
            </a:r>
          </a:p>
        </p:txBody>
      </p:sp>
      <p:sp>
        <p:nvSpPr>
          <p:cNvPr name="TextBox 53" id="53"/>
          <p:cNvSpPr txBox="true"/>
          <p:nvPr/>
        </p:nvSpPr>
        <p:spPr>
          <a:xfrm rot="0">
            <a:off x="897808" y="24247023"/>
            <a:ext cx="6913854" cy="641285"/>
          </a:xfrm>
          <a:prstGeom prst="rect">
            <a:avLst/>
          </a:prstGeom>
        </p:spPr>
        <p:txBody>
          <a:bodyPr anchor="t" rtlCol="false" tIns="0" lIns="0" bIns="0" rIns="0">
            <a:spAutoFit/>
          </a:bodyPr>
          <a:lstStyle/>
          <a:p>
            <a:pPr>
              <a:lnSpc>
                <a:spcPts val="5074"/>
              </a:lnSpc>
              <a:spcBef>
                <a:spcPct val="0"/>
              </a:spcBef>
            </a:pPr>
            <a:r>
              <a:rPr lang="en-US" sz="4451">
                <a:solidFill>
                  <a:srgbClr val="000000"/>
                </a:solidFill>
                <a:latin typeface="Oswald Bold"/>
              </a:rPr>
              <a:t>RESULTS </a:t>
            </a:r>
          </a:p>
        </p:txBody>
      </p:sp>
      <p:sp>
        <p:nvSpPr>
          <p:cNvPr name="TextBox 54" id="54"/>
          <p:cNvSpPr txBox="true"/>
          <p:nvPr/>
        </p:nvSpPr>
        <p:spPr>
          <a:xfrm rot="0">
            <a:off x="14783080" y="10866714"/>
            <a:ext cx="2693237" cy="641285"/>
          </a:xfrm>
          <a:prstGeom prst="rect">
            <a:avLst/>
          </a:prstGeom>
        </p:spPr>
        <p:txBody>
          <a:bodyPr anchor="t" rtlCol="false" tIns="0" lIns="0" bIns="0" rIns="0">
            <a:spAutoFit/>
          </a:bodyPr>
          <a:lstStyle/>
          <a:p>
            <a:pPr>
              <a:lnSpc>
                <a:spcPts val="5074"/>
              </a:lnSpc>
            </a:pPr>
            <a:r>
              <a:rPr lang="en-US" sz="4451">
                <a:solidFill>
                  <a:srgbClr val="000000"/>
                </a:solidFill>
                <a:latin typeface="Oswald Bold"/>
              </a:rPr>
              <a:t> OBJECTIVE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DAGDLvx_b0c</dc:identifier>
  <dcterms:modified xsi:type="dcterms:W3CDTF">2011-08-01T06:04:30Z</dcterms:modified>
  <cp:revision>1</cp:revision>
  <dc:title>Project Poster.ppt</dc:title>
</cp:coreProperties>
</file>