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004000" cx="21031200"/>
  <p:notesSz cx="6858000" cy="9144000"/>
  <p:embeddedFontLst>
    <p:embeddedFont>
      <p:font typeface="Lexend"/>
      <p:regular r:id="rId7"/>
      <p:bold r:id="rId8"/>
    </p:embeddedFont>
    <p:embeddedFont>
      <p:font typeface="Zilla Slab"/>
      <p:regular r:id="rId9"/>
      <p:bold r:id="rId10"/>
      <p:italic r:id="rId11"/>
    </p:embeddedFont>
    <p:embeddedFont>
      <p:font typeface="Roboto Mono"/>
      <p:regular r:id="rId12"/>
      <p:bold r:id="rId13"/>
      <p:italic r:id="rId14"/>
      <p:boldItalic r:id="rId15"/>
    </p:embeddedFont>
    <p:embeddedFont>
      <p:font typeface="Kani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618">
          <p15:clr>
            <a:srgbClr val="747775"/>
          </p15:clr>
        </p15:guide>
        <p15:guide id="2" orient="horz" pos="414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18"/>
        <p:guide pos="41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ZillaSlab-italic.fntdata"/><Relationship Id="rId10" Type="http://schemas.openxmlformats.org/officeDocument/2006/relationships/font" Target="fonts/ZillaSlab-bold.fntdata"/><Relationship Id="rId13" Type="http://schemas.openxmlformats.org/officeDocument/2006/relationships/font" Target="fonts/RobotoMono-bold.fntdata"/><Relationship Id="rId12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ZillaSlab-regular.fntdata"/><Relationship Id="rId15" Type="http://schemas.openxmlformats.org/officeDocument/2006/relationships/font" Target="fonts/RobotoMono-boldItalic.fntdata"/><Relationship Id="rId14" Type="http://schemas.openxmlformats.org/officeDocument/2006/relationships/font" Target="fonts/RobotoMono-italic.fntdata"/><Relationship Id="rId17" Type="http://schemas.openxmlformats.org/officeDocument/2006/relationships/font" Target="fonts/Kanit-bold.fntdata"/><Relationship Id="rId16" Type="http://schemas.openxmlformats.org/officeDocument/2006/relationships/font" Target="fonts/Kani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Kanit-boldItalic.fntdata"/><Relationship Id="rId6" Type="http://schemas.openxmlformats.org/officeDocument/2006/relationships/slide" Target="slides/slide1.xml"/><Relationship Id="rId18" Type="http://schemas.openxmlformats.org/officeDocument/2006/relationships/font" Target="fonts/Kanit-italic.fntdata"/><Relationship Id="rId7" Type="http://schemas.openxmlformats.org/officeDocument/2006/relationships/font" Target="fonts/Lexend-regular.fntdata"/><Relationship Id="rId8" Type="http://schemas.openxmlformats.org/officeDocument/2006/relationships/font" Target="fonts/Lexe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02652" y="685800"/>
            <a:ext cx="2253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302652" y="685800"/>
            <a:ext cx="2253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16929" y="4632911"/>
            <a:ext cx="19597200" cy="127716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6910" y="17634556"/>
            <a:ext cx="19597200" cy="4931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16910" y="6882556"/>
            <a:ext cx="19597200" cy="122172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16910" y="19613844"/>
            <a:ext cx="19597200" cy="80940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641350" lvl="0" marL="457200" algn="ctr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indent="-546100" lvl="1" marL="914400" algn="ctr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2pPr>
            <a:lvl3pPr indent="-546100" lvl="2" marL="1371600" algn="ctr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3pPr>
            <a:lvl4pPr indent="-546100" lvl="3" marL="1828800" algn="ctr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4pPr>
            <a:lvl5pPr indent="-546100" lvl="4" marL="2286000" algn="ctr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5pPr>
            <a:lvl6pPr indent="-546100" lvl="5" marL="2743200" algn="ctr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6pPr>
            <a:lvl7pPr indent="-546100" lvl="6" marL="3200400" algn="ctr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7pPr>
            <a:lvl8pPr indent="-546100" lvl="7" marL="3657600" algn="ctr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8pPr>
            <a:lvl9pPr indent="-546100" lvl="8" marL="4114800" algn="ctr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6910" y="13383067"/>
            <a:ext cx="19597200" cy="52380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16910" y="2769044"/>
            <a:ext cx="19597200" cy="3563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16910" y="7170956"/>
            <a:ext cx="19597200" cy="212580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641350" lvl="0" marL="45720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16910" y="2769044"/>
            <a:ext cx="19597200" cy="3563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16910" y="7170956"/>
            <a:ext cx="9199800" cy="212580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546100" lvl="0" marL="4572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114520" y="7170956"/>
            <a:ext cx="9199800" cy="212580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546100" lvl="0" marL="4572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16910" y="2769044"/>
            <a:ext cx="19597200" cy="3563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16910" y="3457067"/>
            <a:ext cx="6458400" cy="47022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16910" y="8646400"/>
            <a:ext cx="6458400" cy="197832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27575" y="2800933"/>
            <a:ext cx="14646000" cy="254541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1pPr>
            <a:lvl2pPr lvl="1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2pPr>
            <a:lvl3pPr lvl="2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3pPr>
            <a:lvl4pPr lvl="3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4pPr>
            <a:lvl5pPr lvl="4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5pPr>
            <a:lvl6pPr lvl="5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6pPr>
            <a:lvl7pPr lvl="6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7pPr>
            <a:lvl8pPr lvl="7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8pPr>
            <a:lvl9pPr lvl="8">
              <a:spcBef>
                <a:spcPts val="0"/>
              </a:spcBef>
              <a:spcAft>
                <a:spcPts val="0"/>
              </a:spcAft>
              <a:buSzPts val="17400"/>
              <a:buNone/>
              <a:defRPr sz="17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515600" y="-778"/>
            <a:ext cx="10515600" cy="3200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9800" lIns="329800" spcFirstLastPara="1" rIns="329800" wrap="square" tIns="329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10650" y="7673089"/>
            <a:ext cx="9303900" cy="92232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10650" y="17441356"/>
            <a:ext cx="9303900" cy="7685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360850" y="4505356"/>
            <a:ext cx="8825100" cy="229917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indent="-641350" lvl="0" marL="45720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SzPts val="5000"/>
              <a:buChar char="○"/>
              <a:defRPr/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SzPts val="5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16910" y="26323578"/>
            <a:ext cx="13797300" cy="37653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6910" y="2769044"/>
            <a:ext cx="195972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6910" y="7170956"/>
            <a:ext cx="19597200" cy="21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641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●"/>
              <a:defRPr sz="6500">
                <a:solidFill>
                  <a:schemeClr val="dk2"/>
                </a:solidFill>
              </a:defRPr>
            </a:lvl1pPr>
            <a:lvl2pPr indent="-546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○"/>
              <a:defRPr sz="5000">
                <a:solidFill>
                  <a:schemeClr val="dk2"/>
                </a:solidFill>
              </a:defRPr>
            </a:lvl2pPr>
            <a:lvl3pPr indent="-546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■"/>
              <a:defRPr sz="5000">
                <a:solidFill>
                  <a:schemeClr val="dk2"/>
                </a:solidFill>
              </a:defRPr>
            </a:lvl3pPr>
            <a:lvl4pPr indent="-546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●"/>
              <a:defRPr sz="5000">
                <a:solidFill>
                  <a:schemeClr val="dk2"/>
                </a:solidFill>
              </a:defRPr>
            </a:lvl4pPr>
            <a:lvl5pPr indent="-546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○"/>
              <a:defRPr sz="5000">
                <a:solidFill>
                  <a:schemeClr val="dk2"/>
                </a:solidFill>
              </a:defRPr>
            </a:lvl5pPr>
            <a:lvl6pPr indent="-546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■"/>
              <a:defRPr sz="5000">
                <a:solidFill>
                  <a:schemeClr val="dk2"/>
                </a:solidFill>
              </a:defRPr>
            </a:lvl6pPr>
            <a:lvl7pPr indent="-546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●"/>
              <a:defRPr sz="5000">
                <a:solidFill>
                  <a:schemeClr val="dk2"/>
                </a:solidFill>
              </a:defRPr>
            </a:lvl7pPr>
            <a:lvl8pPr indent="-546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○"/>
              <a:defRPr sz="5000">
                <a:solidFill>
                  <a:schemeClr val="dk2"/>
                </a:solidFill>
              </a:defRPr>
            </a:lvl8pPr>
            <a:lvl9pPr indent="-546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Char char="■"/>
              <a:defRPr sz="5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 algn="r">
              <a:buNone/>
              <a:defRPr sz="3600">
                <a:solidFill>
                  <a:schemeClr val="dk2"/>
                </a:solidFill>
              </a:defRPr>
            </a:lvl1pPr>
            <a:lvl2pPr lvl="1" algn="r">
              <a:buNone/>
              <a:defRPr sz="3600">
                <a:solidFill>
                  <a:schemeClr val="dk2"/>
                </a:solidFill>
              </a:defRPr>
            </a:lvl2pPr>
            <a:lvl3pPr lvl="2" algn="r">
              <a:buNone/>
              <a:defRPr sz="3600">
                <a:solidFill>
                  <a:schemeClr val="dk2"/>
                </a:solidFill>
              </a:defRPr>
            </a:lvl3pPr>
            <a:lvl4pPr lvl="3" algn="r">
              <a:buNone/>
              <a:defRPr sz="3600">
                <a:solidFill>
                  <a:schemeClr val="dk2"/>
                </a:solidFill>
              </a:defRPr>
            </a:lvl4pPr>
            <a:lvl5pPr lvl="4" algn="r">
              <a:buNone/>
              <a:defRPr sz="3600">
                <a:solidFill>
                  <a:schemeClr val="dk2"/>
                </a:solidFill>
              </a:defRPr>
            </a:lvl5pPr>
            <a:lvl6pPr lvl="5" algn="r">
              <a:buNone/>
              <a:defRPr sz="3600">
                <a:solidFill>
                  <a:schemeClr val="dk2"/>
                </a:solidFill>
              </a:defRPr>
            </a:lvl6pPr>
            <a:lvl7pPr lvl="6" algn="r">
              <a:buNone/>
              <a:defRPr sz="3600">
                <a:solidFill>
                  <a:schemeClr val="dk2"/>
                </a:solidFill>
              </a:defRPr>
            </a:lvl7pPr>
            <a:lvl8pPr lvl="7" algn="r">
              <a:buNone/>
              <a:defRPr sz="3600">
                <a:solidFill>
                  <a:schemeClr val="dk2"/>
                </a:solidFill>
              </a:defRPr>
            </a:lvl8pPr>
            <a:lvl9pPr lvl="8" algn="r">
              <a:buNone/>
              <a:defRPr sz="3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21" Type="http://schemas.openxmlformats.org/officeDocument/2006/relationships/image" Target="../media/image5.png"/><Relationship Id="rId13" Type="http://schemas.openxmlformats.org/officeDocument/2006/relationships/image" Target="../media/image1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5" Type="http://schemas.openxmlformats.org/officeDocument/2006/relationships/image" Target="../media/image9.png"/><Relationship Id="rId14" Type="http://schemas.openxmlformats.org/officeDocument/2006/relationships/image" Target="../media/image18.png"/><Relationship Id="rId17" Type="http://schemas.openxmlformats.org/officeDocument/2006/relationships/image" Target="../media/image8.png"/><Relationship Id="rId16" Type="http://schemas.openxmlformats.org/officeDocument/2006/relationships/image" Target="../media/image13.png"/><Relationship Id="rId5" Type="http://schemas.openxmlformats.org/officeDocument/2006/relationships/image" Target="../media/image3.png"/><Relationship Id="rId19" Type="http://schemas.openxmlformats.org/officeDocument/2006/relationships/image" Target="../media/image19.png"/><Relationship Id="rId6" Type="http://schemas.openxmlformats.org/officeDocument/2006/relationships/image" Target="../media/image17.png"/><Relationship Id="rId18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336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640768" y="176219"/>
            <a:ext cx="11898300" cy="16830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9500">
                <a:solidFill>
                  <a:srgbClr val="9FC5E8"/>
                </a:solidFill>
              </a:rPr>
              <a:t>Want 2 Remember</a:t>
            </a:r>
            <a:r>
              <a:rPr lang="en" sz="95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r>
              <a:rPr b="1" lang="en" sz="9500">
                <a:solidFill>
                  <a:srgbClr val="9FC5E8"/>
                </a:solidFill>
              </a:rPr>
              <a:t> </a:t>
            </a:r>
            <a:endParaRPr b="1" sz="9500">
              <a:solidFill>
                <a:srgbClr val="9FC5E8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05577" y="4495374"/>
            <a:ext cx="7267200" cy="2912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2900" u="sng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546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Adrian Soria - Team Co-Lead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546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Zain Syed - Scribe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546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Carlos Ramirez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546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Ivan Wang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546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Jennifer Lizárraga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29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795675" y="1230118"/>
            <a:ext cx="163197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FC5E8"/>
                </a:solidFill>
              </a:rPr>
              <a:t>Powered by We2Link</a:t>
            </a:r>
            <a:r>
              <a:rPr lang="en" sz="48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endParaRPr b="1" sz="100">
              <a:solidFill>
                <a:srgbClr val="9FC5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9D9D9"/>
                </a:solidFill>
              </a:rPr>
              <a:t> </a:t>
            </a:r>
            <a:endParaRPr sz="3600">
              <a:solidFill>
                <a:srgbClr val="D9D9D9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767425" y="4722594"/>
            <a:ext cx="66378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Davy Chi - Team Co-Lead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Joanne Wu - Scribe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Hein Htet 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Kevin Fong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Nicholas Barger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42474" y="3646276"/>
            <a:ext cx="44745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E599"/>
                </a:solidFill>
                <a:latin typeface="Roboto Mono"/>
                <a:ea typeface="Roboto Mono"/>
                <a:cs typeface="Roboto Mono"/>
                <a:sym typeface="Roboto Mono"/>
              </a:rPr>
              <a:t>Team Members</a:t>
            </a:r>
            <a:endParaRPr sz="4300">
              <a:solidFill>
                <a:srgbClr val="FFE5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5158954" y="3646291"/>
            <a:ext cx="31758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E599"/>
                </a:solidFill>
                <a:latin typeface="Roboto Mono"/>
                <a:ea typeface="Roboto Mono"/>
                <a:cs typeface="Roboto Mono"/>
                <a:sym typeface="Roboto Mono"/>
              </a:rPr>
              <a:t>Liaison</a:t>
            </a:r>
            <a:endParaRPr sz="4300">
              <a:solidFill>
                <a:schemeClr val="dk2"/>
              </a:solidFill>
            </a:endParaRPr>
          </a:p>
        </p:txBody>
      </p:sp>
      <p:cxnSp>
        <p:nvCxnSpPr>
          <p:cNvPr id="60" name="Google Shape;60;p13"/>
          <p:cNvCxnSpPr/>
          <p:nvPr/>
        </p:nvCxnSpPr>
        <p:spPr>
          <a:xfrm flipH="1">
            <a:off x="12295267" y="4609801"/>
            <a:ext cx="39600" cy="2484600"/>
          </a:xfrm>
          <a:prstGeom prst="straightConnector1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12556766" y="4609801"/>
            <a:ext cx="35670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Michael Malone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Ricardo Marroquin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Jay Rodriguez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33054" y="7523339"/>
            <a:ext cx="7032000" cy="679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8700" lIns="108700" spcFirstLastPara="1" rIns="108700" wrap="square" tIns="108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rgbClr val="FFF2CC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33069" y="7523339"/>
            <a:ext cx="7181400" cy="6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Project Background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EFEFEF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Create an app to fill the gap in support for people with cognitive impairments and memory problems.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Colonel(ret) Michael Malone served 32 Year in the Army and sustained a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Traumatic Brain Injury (TBI).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Inspired by his experience, he developed an app to assist those with cognitive impairments and memory problems,  now known as </a:t>
            </a:r>
            <a:r>
              <a:rPr lang="en" sz="2700">
                <a:solidFill>
                  <a:srgbClr val="9FC5E8"/>
                </a:solidFill>
                <a:latin typeface="Kanit"/>
                <a:ea typeface="Kanit"/>
                <a:cs typeface="Kanit"/>
                <a:sym typeface="Kanit"/>
              </a:rPr>
              <a:t>Want2Remember App</a:t>
            </a:r>
            <a:r>
              <a:rPr lang="en" sz="3600">
                <a:solidFill>
                  <a:srgbClr val="9FC5E8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500">
              <a:solidFill>
                <a:srgbClr val="9FC5E8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614702" y="7523339"/>
            <a:ext cx="6637800" cy="679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8700" lIns="108700" spcFirstLastPara="1" rIns="108700" wrap="square" tIns="108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​​</a:t>
            </a:r>
            <a:endParaRPr sz="1700"/>
          </a:p>
        </p:txBody>
      </p:sp>
      <p:sp>
        <p:nvSpPr>
          <p:cNvPr id="65" name="Google Shape;65;p13"/>
          <p:cNvSpPr/>
          <p:nvPr/>
        </p:nvSpPr>
        <p:spPr>
          <a:xfrm>
            <a:off x="14402191" y="7523339"/>
            <a:ext cx="6195900" cy="668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8700" lIns="108700" spcFirstLastPara="1" rIns="108700" wrap="square" tIns="108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 u="sng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634142" y="7525063"/>
            <a:ext cx="6637800" cy="6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Achieved Objectives</a:t>
            </a:r>
            <a:endParaRPr sz="4200">
              <a:solidFill>
                <a:srgbClr val="D9D9D9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New features added and bug fixes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Implemented Template Creator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Dark Mode for Web and Mobile (soon)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Location picker for Web and Mobile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Contacts screen and Homepage overhaul for web and mobile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Search and Filter options for memories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Developed the option to add custom color palettes for accounts on both web and mobile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4452011" y="7593006"/>
            <a:ext cx="6146100" cy="6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Project Overview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Teams are </a:t>
            </a: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split</a:t>
            </a: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 into two groups: mobile team  and web team.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Each team involves a pair of teammates who work on tasks that are assigned to them.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Each team would review other peer’s task if assigned. 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450850" lvl="0" marL="5461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700"/>
              <a:buFont typeface="Kanit"/>
              <a:buChar char="●"/>
            </a:pPr>
            <a:r>
              <a:rPr lang="en" sz="2700">
                <a:solidFill>
                  <a:srgbClr val="D9D9D9"/>
                </a:solidFill>
                <a:latin typeface="Kanit"/>
                <a:ea typeface="Kanit"/>
                <a:cs typeface="Kanit"/>
                <a:sym typeface="Kanit"/>
              </a:rPr>
              <a:t>Teams work on tasks that are assigned by the liaison on the Jira software board.</a:t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54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D9D9D9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descr="Icon&#10;&#10;Description automatically generated" id="68" name="Google Shape;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163" y="377512"/>
            <a:ext cx="2660102" cy="277095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3107846" y="4161483"/>
            <a:ext cx="7267200" cy="878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Dr. Huiping Guo - Faculty Advisor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Software Developers</a:t>
            </a:r>
            <a:endParaRPr sz="2900" u="sng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29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29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29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4704" y="30293721"/>
            <a:ext cx="4789765" cy="137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385" y="30293722"/>
            <a:ext cx="3267098" cy="137512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19541305" y="2672823"/>
            <a:ext cx="8202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endParaRPr sz="3600"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9727" y="30139750"/>
            <a:ext cx="4981177" cy="168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103" y="16228921"/>
            <a:ext cx="3914012" cy="350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3465" y="22886193"/>
            <a:ext cx="3175324" cy="70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477057" y="19578029"/>
            <a:ext cx="3175323" cy="69559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3"/>
          <p:cNvCxnSpPr/>
          <p:nvPr/>
        </p:nvCxnSpPr>
        <p:spPr>
          <a:xfrm>
            <a:off x="10505939" y="14807598"/>
            <a:ext cx="0" cy="15241200"/>
          </a:xfrm>
          <a:prstGeom prst="straightConnector1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" name="Google Shape;7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62294" y="30022337"/>
            <a:ext cx="5174153" cy="191786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3924609" y="16198236"/>
            <a:ext cx="35670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Keep Track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Of Memories!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0567798" y="14959475"/>
            <a:ext cx="35670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Home Page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776738" y="24118906"/>
            <a:ext cx="44745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Contacts Page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3924609" y="28361692"/>
            <a:ext cx="35670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Places to see, places to be!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7281390" y="17979013"/>
            <a:ext cx="35670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Sync your Contacts!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522176" y="14868869"/>
            <a:ext cx="35670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Home Page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940718" y="15042487"/>
            <a:ext cx="45828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Caregiver</a:t>
            </a: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 Support</a:t>
            </a:r>
            <a:endParaRPr sz="42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399203" y="19839132"/>
            <a:ext cx="35670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Template Creator</a:t>
            </a:r>
            <a:endParaRPr sz="3700">
              <a:solidFill>
                <a:srgbClr val="FFE5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20257" y="17840598"/>
            <a:ext cx="3175324" cy="67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63450" y="15819373"/>
            <a:ext cx="3175325" cy="693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431161" y="14547451"/>
            <a:ext cx="3267103" cy="33330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 rot="-157913">
            <a:off x="17442050" y="16186591"/>
            <a:ext cx="3567163" cy="105079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11336B"/>
                </a:solidFill>
                <a:latin typeface="Impact"/>
                <a:ea typeface="Impact"/>
                <a:cs typeface="Impact"/>
                <a:sym typeface="Impact"/>
              </a:rPr>
              <a:t>Mobile</a:t>
            </a:r>
            <a:endParaRPr sz="5400">
              <a:solidFill>
                <a:srgbClr val="11336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20259" y="25029708"/>
            <a:ext cx="3175323" cy="33890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9878629" y="17310830"/>
            <a:ext cx="8202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endParaRPr sz="3600"/>
          </a:p>
        </p:txBody>
      </p:sp>
      <p:sp>
        <p:nvSpPr>
          <p:cNvPr id="93" name="Google Shape;93;p13"/>
          <p:cNvSpPr txBox="1"/>
          <p:nvPr/>
        </p:nvSpPr>
        <p:spPr>
          <a:xfrm>
            <a:off x="16539014" y="24775053"/>
            <a:ext cx="8202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endParaRPr sz="3600"/>
          </a:p>
        </p:txBody>
      </p:sp>
      <p:sp>
        <p:nvSpPr>
          <p:cNvPr id="94" name="Google Shape;94;p13"/>
          <p:cNvSpPr txBox="1"/>
          <p:nvPr/>
        </p:nvSpPr>
        <p:spPr>
          <a:xfrm>
            <a:off x="6223807" y="24322603"/>
            <a:ext cx="35670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E599"/>
                </a:solidFill>
                <a:latin typeface="Impact"/>
                <a:ea typeface="Impact"/>
                <a:cs typeface="Impact"/>
                <a:sym typeface="Impact"/>
              </a:rPr>
              <a:t>Dark Mode</a:t>
            </a:r>
            <a:endParaRPr sz="1700"/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0922" y="25153496"/>
            <a:ext cx="4473913" cy="468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10503" y="15743410"/>
            <a:ext cx="4789765" cy="38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10488" y="24866590"/>
            <a:ext cx="4206453" cy="499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-53578">
            <a:off x="6019565" y="19802752"/>
            <a:ext cx="3914022" cy="44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 rot="-54356">
            <a:off x="6716877" y="20087312"/>
            <a:ext cx="3567146" cy="125084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rgbClr val="11336B"/>
                </a:solidFill>
                <a:latin typeface="Impact"/>
                <a:ea typeface="Impact"/>
                <a:cs typeface="Impact"/>
                <a:sym typeface="Impact"/>
              </a:rPr>
              <a:t>Web</a:t>
            </a:r>
            <a:endParaRPr sz="6700">
              <a:solidFill>
                <a:srgbClr val="11336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 rot="-253022">
            <a:off x="6125751" y="16127677"/>
            <a:ext cx="820020" cy="77370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endParaRPr sz="3600"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68448" y="20721787"/>
            <a:ext cx="4228002" cy="337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5882114" y="21935002"/>
            <a:ext cx="8202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FC5E8"/>
                </a:solidFill>
                <a:latin typeface="Lexend"/>
                <a:ea typeface="Lexend"/>
                <a:cs typeface="Lexend"/>
                <a:sym typeface="Lexend"/>
              </a:rPr>
              <a:t>®</a:t>
            </a:r>
            <a:endParaRPr sz="3600"/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0" y="0"/>
            <a:ext cx="4379876" cy="4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755614" y="27227283"/>
            <a:ext cx="2939518" cy="291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16624177" y="4609801"/>
            <a:ext cx="37371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108700" spcFirstLastPara="1" rIns="108700" wrap="square" tIns="108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Sponsor / CEO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Senior Developer</a:t>
            </a:r>
            <a:endParaRPr sz="2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2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Project Manager</a:t>
            </a:r>
            <a:endParaRPr sz="6500">
              <a:solidFill>
                <a:schemeClr val="dk2"/>
              </a:solidFill>
            </a:endParaRPr>
          </a:p>
        </p:txBody>
      </p:sp>
      <p:cxnSp>
        <p:nvCxnSpPr>
          <p:cNvPr id="106" name="Google Shape;106;p13"/>
          <p:cNvCxnSpPr/>
          <p:nvPr/>
        </p:nvCxnSpPr>
        <p:spPr>
          <a:xfrm rot="10800000">
            <a:off x="-118" y="30053201"/>
            <a:ext cx="17491800" cy="0"/>
          </a:xfrm>
          <a:prstGeom prst="straightConnector1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3"/>
          <p:cNvCxnSpPr/>
          <p:nvPr/>
        </p:nvCxnSpPr>
        <p:spPr>
          <a:xfrm rot="10800000">
            <a:off x="17564449" y="26924748"/>
            <a:ext cx="3464700" cy="0"/>
          </a:xfrm>
          <a:prstGeom prst="straightConnector1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3"/>
          <p:cNvCxnSpPr/>
          <p:nvPr/>
        </p:nvCxnSpPr>
        <p:spPr>
          <a:xfrm rot="10800000">
            <a:off x="17525034" y="26879283"/>
            <a:ext cx="0" cy="3219600"/>
          </a:xfrm>
          <a:prstGeom prst="straightConnector1">
            <a:avLst/>
          </a:prstGeom>
          <a:noFill/>
          <a:ln cap="flat" cmpd="sng" w="762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3"/>
          <p:cNvSpPr txBox="1"/>
          <p:nvPr/>
        </p:nvSpPr>
        <p:spPr>
          <a:xfrm>
            <a:off x="4320250" y="2240163"/>
            <a:ext cx="123714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D9D9D9"/>
                </a:solidFill>
              </a:rPr>
              <a:t>College of Engineering, Computer Science, and Technology </a:t>
            </a:r>
            <a:endParaRPr sz="3600"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D9D9D9"/>
                </a:solidFill>
              </a:rPr>
              <a:t>California State University, Los Angeles</a:t>
            </a:r>
            <a:endParaRPr sz="3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