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05_CB8D799F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1" r:id="rId5"/>
  </p:sldIdLst>
  <p:sldSz cx="21031200" cy="32004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0">
          <p15:clr>
            <a:srgbClr val="A4A3A4"/>
          </p15:clr>
        </p15:guide>
        <p15:guide id="2" pos="6624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F39E4B-D24D-243D-E536-7C4F48DEC2FF}" name="Johansen, Simon A" initials="JA" userId="S::sjohans2@calstatela.edu::04b756c7-9839-47d4-a98e-95c2c4d2f150" providerId="AD"/>
  <p188:author id="{52682C88-D132-C38B-31DB-4E11E96F6845}" name="Sia, Karl" initials="SK" userId="S::ksia@calstatela.edu::1c4e7402-c0b7-44bc-bc40-7fa7e99bf660" providerId="AD"/>
  <p188:author id="{6F1748FB-DCE9-1C90-DD6F-28FA7396D11D}" name="Guo, YuHong" initials="GY" userId="S::yguo35@calstatela.edu::7388ddbb-e3a7-42dc-8df6-1d223409f5e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FFFF"/>
    <a:srgbClr val="870B0B"/>
    <a:srgbClr val="FF914D"/>
    <a:srgbClr val="FFCC00"/>
    <a:srgbClr val="222222"/>
    <a:srgbClr val="CCCCCC"/>
    <a:srgbClr val="00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8F750A-8991-A7CC-EFF1-F9FFC143B74B}" v="2343" dt="2024-04-23T05:53:14.525"/>
    <p1510:client id="{02939559-2D2F-030D-64FD-A26882EB357A}" v="84" dt="2024-04-23T05:21:20.492"/>
    <p1510:client id="{0881FF6F-5271-72B2-6A50-30A3914AF20F}" v="9" dt="2024-04-23T00:53:24.653"/>
    <p1510:client id="{0DAD1E39-0099-AE59-9D3D-BA4A3E8CEE73}" v="52" dt="2024-04-23T07:46:43.114"/>
    <p1510:client id="{1AB57D9A-4D99-DD33-793D-B698BA52D442}" v="91" dt="2024-04-23T06:57:23.811"/>
    <p1510:client id="{2ECF7719-FB97-5E4C-8752-CDB9CF21C019}" v="29" dt="2024-04-23T03:49:04.105"/>
    <p1510:client id="{2F61E108-B8EF-3BE5-9018-03D3B68E3376}" v="108" dt="2024-04-23T07:55:52.428"/>
    <p1510:client id="{2F8D4323-2F5A-846D-B63A-6724CDF56294}" v="4" dt="2024-04-23T06:33:28.381"/>
    <p1510:client id="{311905CD-B982-5B28-317C-46C6F4F33696}" v="242" dt="2024-04-23T09:14:28.066"/>
    <p1510:client id="{335B6C42-F47F-33D7-8CFA-16D55C97E1FA}" v="401" dt="2024-04-23T06:19:47.749"/>
    <p1510:client id="{4E9002D7-527E-787C-A113-80B56445E9C0}" v="18" dt="2024-04-23T15:33:53.210"/>
    <p1510:client id="{614549B0-0246-757E-68D7-968718C4F57D}" v="1110" dt="2024-04-23T08:10:30.247"/>
    <p1510:client id="{65B2D51D-D2CA-A46C-B038-C452686F04F0}" v="219" dt="2024-04-23T15:23:41.247"/>
    <p1510:client id="{7B4D7B9C-BEBB-55FF-04E8-87CF0CD05B25}" v="886" dt="2024-04-23T05:00:58.954"/>
    <p1510:client id="{7FDA4B9F-AFE9-9D98-D855-40C3CBF89E70}" v="66" dt="2024-04-23T02:37:12.628"/>
    <p1510:client id="{8130AE25-B76F-F3BB-44A6-7B9D2D841AFB}" v="1290" dt="2024-04-23T02:56:15.816"/>
    <p1510:client id="{8905355A-BBA0-032B-75B2-B4A569FE6BB4}" v="316" dt="2024-04-23T05:07:42.017"/>
    <p1510:client id="{8A3D4FAA-4695-06AF-BD43-304C740CBE14}" v="337" dt="2024-04-23T08:31:22.632"/>
    <p1510:client id="{9DD72A6F-A0D0-91BF-DE09-705C376F7CED}" v="16" dt="2024-04-23T04:15:20.060"/>
    <p1510:client id="{9FF7992B-55B9-0A1C-85A3-652250B2C577}" v="21" dt="2024-04-23T15:56:56.685"/>
    <p1510:client id="{A000E41C-F897-0206-4A4D-BAA8878C73CE}" v="1211" dt="2024-04-23T07:26:11.523"/>
    <p1510:client id="{A7C63B97-0A02-2778-9829-222DB3A3DD7B}" v="110" dt="2024-04-23T07:42:17.852"/>
    <p1510:client id="{AB6A16F2-9784-996E-87E0-0739DDF8F096}" v="11" dt="2024-04-23T08:14:54.815"/>
    <p1510:client id="{AB8F761E-CF88-A28F-0A36-131E67DC4A12}" v="215" dt="2024-04-23T05:32:11.919"/>
    <p1510:client id="{ACD88C87-B4B2-8C07-E7C5-257C39BBB709}" v="632" dt="2024-04-23T08:10:02.371"/>
    <p1510:client id="{AF6F2AA4-5FF2-D737-7493-77B3F2997C9D}" v="40" dt="2024-04-23T05:42:24.132"/>
    <p1510:client id="{B9ADFB87-B6AE-F381-B01A-123B4C96CC91}" v="1395" dt="2024-04-23T08:14:32.901"/>
    <p1510:client id="{BC57D3FA-923B-93FE-A5E7-7B25C8C35582}" v="391" dt="2024-04-23T08:06:22.976"/>
    <p1510:client id="{D40B1B2C-BD11-A080-9952-3E449B096817}" v="2" dt="2024-04-23T01:23:00.096"/>
    <p1510:client id="{D50F973A-E859-0F9C-0EC5-EF4E6ED3B8FE}" v="557" dt="2024-04-23T07:57:31.491"/>
    <p1510:client id="{DFA20E76-B255-9371-DAE4-303C9C91E9B8}" v="4" dt="2024-04-23T23:03:28.232"/>
    <p1510:client id="{E4979DB0-2978-4FAB-3BD2-CDB78099A098}" v="20" dt="2024-04-23T00:56:32.988"/>
    <p1510:client id="{E922096A-8EBF-265E-3D81-0E50803211B2}" v="14" dt="2024-04-23T06:51:56.385"/>
    <p1510:client id="{EF1F7869-6C34-44D0-29B6-C8471A937F10}" v="328" dt="2024-04-23T06:16:08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0080"/>
        <p:guide pos="6624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omments/modernComment_105_CB8D799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5DD8AC6-01B5-4DB7-AD46-BA7D5F8FE704}" authorId="{CBF39E4B-D24D-243D-E536-7C4F48DEC2FF}" created="2024-04-23T08:16:34.493">
    <pc:sldMkLst xmlns:pc="http://schemas.microsoft.com/office/powerpoint/2013/main/command">
      <pc:docMk/>
      <pc:sldMk cId="3415046559" sldId="261"/>
    </pc:sldMkLst>
    <p188:replyLst>
      <p188:reply id="{1383B25C-BF82-4201-BE30-EAC9BC99D6FB}" authorId="{CBF39E4B-D24D-243D-E536-7C4F48DEC2FF}" created="2024-04-23T08:42:41.299">
        <p188:txBody>
          <a:bodyPr/>
          <a:lstStyle/>
          <a:p>
            <a:r>
              <a:rPr lang="en-US"/>
              <a:t>Edited after call end</a:t>
            </a:r>
          </a:p>
        </p188:txBody>
      </p188:reply>
    </p188:replyLst>
    <p188:txBody>
      <a:bodyPr/>
      <a:lstStyle/>
      <a:p>
        <a:r>
          <a:rPr lang="en-US"/>
          <a:t>MAIN SLIDE (NEWEST VERSION)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369D4F3-80BF-3D0D-D73F-B426732EE1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AFFD64D-B282-ACB5-39B5-E551BBDC832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EC9F743E-115A-7D61-7002-3129585B09F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93A17CC0-4B00-8891-BFEC-28D7AA7D2E2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C69EA42-2AC1-4C33-8AD6-EDD87D4D72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F3BF960-5DAA-0F67-7150-8F0EDCD32B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0AE0C57-2DC5-65D3-90E0-0B48FD3B96D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E7BF621-BC27-D2AD-ADCE-D5A97339AD6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01875" y="685800"/>
            <a:ext cx="22542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64454BFA-63F5-AEE0-2407-995B8BFB4A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79A03A20-3641-609C-5747-7DD9B684AA6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A3C0D72E-47BE-3804-EA9B-00FFECA10D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C86DCB9-CE4B-4729-BBC2-B87C89F0E4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00716CB5-F92F-2375-99C2-D5302F35B6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FE71029-E900-4F4E-A43A-4A452E15F6A9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3B0D32C-4F74-0D55-D21C-159183D2E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AC63A323-45F0-205F-A298-A327EA363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Have students check that the logo is the appropriate one to use.</a:t>
            </a:r>
          </a:p>
        </p:txBody>
      </p:sp>
    </p:spTree>
    <p:extLst>
      <p:ext uri="{BB962C8B-B14F-4D97-AF65-F5344CB8AC3E}">
        <p14:creationId xmlns:p14="http://schemas.microsoft.com/office/powerpoint/2010/main" val="346977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975" y="9942513"/>
            <a:ext cx="17875250" cy="68595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4363" y="18135600"/>
            <a:ext cx="14722475" cy="8178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73A2E9-B6AB-CFDA-831B-AAD3540B3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E22D92-D807-B37A-A100-8DA7B79426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Technologies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C6A118-8BFA-6CDD-7408-D4ABAFFDA7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5F83B-91C6-450C-9A1E-1E23FC5ABE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279611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F055FF-974F-E5CF-77D9-3462FC011A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DB1BD3-B800-2D45-A175-F693465E5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Technologies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727B81-B68F-9614-1F9B-B8071D548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304F90-C1FB-4D2C-AB4F-0B577307CB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22473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84413" y="2844800"/>
            <a:ext cx="4468812" cy="2560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7975" y="2844800"/>
            <a:ext cx="13254038" cy="2560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7016AA-B98C-F86D-C517-935257C12B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ED2E91-5C82-6D0D-4924-1769AC5BFE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Technologies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ED12B1-57F4-3578-1ECA-BD497A460A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DFEE7-1AE3-4920-9387-2D05124361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286173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5C76D4-481E-C3BA-942E-9C111B4A82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90AADC-5B2C-A902-0602-0B93EDCE87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Technologies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1C3F34-A5E6-FB13-29E3-95E50082F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33AC00-A8AC-4347-863F-E10AFE4988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89489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66063"/>
            <a:ext cx="17875250" cy="6356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2113" y="13565188"/>
            <a:ext cx="17875250" cy="7000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99F30C-0395-6332-738F-3BFDB6D03D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F90394-FBD6-0828-4689-5CC93B1B1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Technologies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56829B-8760-459F-DFF7-A875B8B73E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C9CBF0-20B8-4607-A612-C8476ACA3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030203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7975" y="9245600"/>
            <a:ext cx="8861425" cy="192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91800" y="9245600"/>
            <a:ext cx="8861425" cy="192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7D21D-899C-7EF2-276A-1A399A09CD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75BE41-748C-391C-AE2C-B2EBAD2F05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60834B-D11C-156D-9958-68ECBF62B9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19313-AB4A-40BF-83B9-3091AAAF49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66189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925" y="1281113"/>
            <a:ext cx="18929350" cy="533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0925" y="7164388"/>
            <a:ext cx="9293225" cy="2984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0925" y="10148888"/>
            <a:ext cx="9293225" cy="1844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83875" y="7164388"/>
            <a:ext cx="9296400" cy="2984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83875" y="10148888"/>
            <a:ext cx="9296400" cy="1844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4F3B8F-21A6-8D26-BC4E-84EDBE8A2B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FEA037F-321A-30E9-E0C6-21DF9A41FB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Technologies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98E498-9391-5B1F-919F-E6A680A223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49135-27D5-4A42-BF83-DA7708DDB3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53456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5D899F9-050D-D973-631B-0883CDC23D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772403-BDC2-0838-F7AD-EAC3227AC3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Technologies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897885-0215-1A8C-7569-329D255010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C0EC0-1076-4818-A86A-4AC809F273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941504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B76142B-0E5B-2F27-F93C-7D54940DE1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6B9FBF-449B-1DD7-C851-175382AEB0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Technologies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0771D90-F3BE-BEDC-6607-38D8B4A16B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B08752-237F-45F8-8AD6-A60112DBF7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112873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925" y="1274763"/>
            <a:ext cx="6919913" cy="5422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0" y="1274763"/>
            <a:ext cx="11757025" cy="273145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0925" y="6697663"/>
            <a:ext cx="6919913" cy="218916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41E57C-F025-1EDD-B6EE-9FF4C70C28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97DAE-33B5-60CE-82C6-3D3AD8813F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B933CE-459B-4A5C-FB14-CDD1483FA2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F5706-D4EC-488E-A7F3-BDA91C6B76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796273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2738" y="22402800"/>
            <a:ext cx="12619037" cy="2644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22738" y="2859088"/>
            <a:ext cx="12619037" cy="1920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22738" y="25047575"/>
            <a:ext cx="12619037" cy="3756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13E065-A5B3-1830-8619-70BB657322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B710C1-08DF-BD11-DD08-4A120F6909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22BE5D-A319-7927-CFBC-E5518B2772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8CA5-026D-4D31-9BC3-5AC5106B93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72474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0B58A0A-86C5-7A5C-CED5-CEE6593586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77975" y="2844800"/>
            <a:ext cx="178752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3031" tIns="151516" rIns="303031" bIns="1515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895A181-9BD8-CC35-9D46-6F810E6F4D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77975" y="9245600"/>
            <a:ext cx="17875250" cy="192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3031" tIns="151516" rIns="303031" bIns="151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88434B2-4B69-DA96-F8B6-C05EB6D003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77975" y="29159200"/>
            <a:ext cx="4381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3031" tIns="151516" rIns="303031" bIns="1515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46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A8BF204-10E1-78E1-54E9-A48D321B11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85025" y="29159200"/>
            <a:ext cx="6661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3031" tIns="151516" rIns="303031" bIns="15151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46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Technologies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F5857B4-A642-2E6E-D129-62050A8784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071725" y="29159200"/>
            <a:ext cx="4381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3031" tIns="151516" rIns="303031" bIns="1515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4600"/>
            </a:lvl1pPr>
          </a:lstStyle>
          <a:p>
            <a:fld id="{9F4E5FFB-FA61-40F4-8B39-99E7C61038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3030538" rtl="0" eaLnBrk="0" fontAlgn="base" hangingPunct="0">
        <a:spcBef>
          <a:spcPct val="0"/>
        </a:spcBef>
        <a:spcAft>
          <a:spcPct val="0"/>
        </a:spcAft>
        <a:defRPr sz="146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3030538" rtl="0" eaLnBrk="0" fontAlgn="base" hangingPunct="0">
        <a:spcBef>
          <a:spcPct val="0"/>
        </a:spcBef>
        <a:spcAft>
          <a:spcPct val="0"/>
        </a:spcAft>
        <a:defRPr sz="14600">
          <a:solidFill>
            <a:schemeClr val="tx2"/>
          </a:solidFill>
          <a:latin typeface="Times New Roman" pitchFamily="18" charset="0"/>
          <a:ea typeface="MS PGothic" panose="020B0600070205080204" pitchFamily="34" charset="-128"/>
        </a:defRPr>
      </a:lvl2pPr>
      <a:lvl3pPr algn="ctr" defTabSz="3030538" rtl="0" eaLnBrk="0" fontAlgn="base" hangingPunct="0">
        <a:spcBef>
          <a:spcPct val="0"/>
        </a:spcBef>
        <a:spcAft>
          <a:spcPct val="0"/>
        </a:spcAft>
        <a:defRPr sz="14600">
          <a:solidFill>
            <a:schemeClr val="tx2"/>
          </a:solidFill>
          <a:latin typeface="Times New Roman" pitchFamily="18" charset="0"/>
          <a:ea typeface="MS PGothic" panose="020B0600070205080204" pitchFamily="34" charset="-128"/>
        </a:defRPr>
      </a:lvl3pPr>
      <a:lvl4pPr algn="ctr" defTabSz="3030538" rtl="0" eaLnBrk="0" fontAlgn="base" hangingPunct="0">
        <a:spcBef>
          <a:spcPct val="0"/>
        </a:spcBef>
        <a:spcAft>
          <a:spcPct val="0"/>
        </a:spcAft>
        <a:defRPr sz="14600">
          <a:solidFill>
            <a:schemeClr val="tx2"/>
          </a:solidFill>
          <a:latin typeface="Times New Roman" pitchFamily="18" charset="0"/>
          <a:ea typeface="MS PGothic" panose="020B0600070205080204" pitchFamily="34" charset="-128"/>
        </a:defRPr>
      </a:lvl4pPr>
      <a:lvl5pPr algn="ctr" defTabSz="3030538" rtl="0" eaLnBrk="0" fontAlgn="base" hangingPunct="0">
        <a:spcBef>
          <a:spcPct val="0"/>
        </a:spcBef>
        <a:spcAft>
          <a:spcPct val="0"/>
        </a:spcAft>
        <a:defRPr sz="14600">
          <a:solidFill>
            <a:schemeClr val="tx2"/>
          </a:solidFill>
          <a:latin typeface="Times New Roman" pitchFamily="18" charset="0"/>
          <a:ea typeface="MS PGothic" panose="020B0600070205080204" pitchFamily="34" charset="-128"/>
        </a:defRPr>
      </a:lvl5pPr>
      <a:lvl6pPr marL="457200" algn="ctr" defTabSz="3030538" rtl="0" fontAlgn="base">
        <a:spcBef>
          <a:spcPct val="0"/>
        </a:spcBef>
        <a:spcAft>
          <a:spcPct val="0"/>
        </a:spcAft>
        <a:defRPr sz="14600">
          <a:solidFill>
            <a:schemeClr val="tx2"/>
          </a:solidFill>
          <a:latin typeface="Times New Roman" pitchFamily="18" charset="0"/>
        </a:defRPr>
      </a:lvl6pPr>
      <a:lvl7pPr marL="914400" algn="ctr" defTabSz="3030538" rtl="0" fontAlgn="base">
        <a:spcBef>
          <a:spcPct val="0"/>
        </a:spcBef>
        <a:spcAft>
          <a:spcPct val="0"/>
        </a:spcAft>
        <a:defRPr sz="14600">
          <a:solidFill>
            <a:schemeClr val="tx2"/>
          </a:solidFill>
          <a:latin typeface="Times New Roman" pitchFamily="18" charset="0"/>
        </a:defRPr>
      </a:lvl7pPr>
      <a:lvl8pPr marL="1371600" algn="ctr" defTabSz="3030538" rtl="0" fontAlgn="base">
        <a:spcBef>
          <a:spcPct val="0"/>
        </a:spcBef>
        <a:spcAft>
          <a:spcPct val="0"/>
        </a:spcAft>
        <a:defRPr sz="14600">
          <a:solidFill>
            <a:schemeClr val="tx2"/>
          </a:solidFill>
          <a:latin typeface="Times New Roman" pitchFamily="18" charset="0"/>
        </a:defRPr>
      </a:lvl8pPr>
      <a:lvl9pPr marL="1828800" algn="ctr" defTabSz="3030538" rtl="0" fontAlgn="base">
        <a:spcBef>
          <a:spcPct val="0"/>
        </a:spcBef>
        <a:spcAft>
          <a:spcPct val="0"/>
        </a:spcAft>
        <a:defRPr sz="14600">
          <a:solidFill>
            <a:schemeClr val="tx2"/>
          </a:solidFill>
          <a:latin typeface="Times New Roman" pitchFamily="18" charset="0"/>
        </a:defRPr>
      </a:lvl9pPr>
    </p:titleStyle>
    <p:bodyStyle>
      <a:lvl1pPr marL="1136650" indent="-1136650" algn="l" defTabSz="3030538" rtl="0" eaLnBrk="0" fontAlgn="base" hangingPunct="0">
        <a:spcBef>
          <a:spcPct val="20000"/>
        </a:spcBef>
        <a:spcAft>
          <a:spcPct val="0"/>
        </a:spcAft>
        <a:buChar char="•"/>
        <a:defRPr sz="106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2462213" indent="-947738" algn="l" defTabSz="3030538" rtl="0" eaLnBrk="0" fontAlgn="base" hangingPunct="0">
        <a:spcBef>
          <a:spcPct val="20000"/>
        </a:spcBef>
        <a:spcAft>
          <a:spcPct val="0"/>
        </a:spcAft>
        <a:buChar char="–"/>
        <a:defRPr sz="93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3789363" indent="-758825" algn="l" defTabSz="3030538" rtl="0" eaLnBrk="0" fontAlgn="base" hangingPunct="0">
        <a:spcBef>
          <a:spcPct val="20000"/>
        </a:spcBef>
        <a:spcAft>
          <a:spcPct val="0"/>
        </a:spcAft>
        <a:buChar char="•"/>
        <a:defRPr sz="79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5303838" indent="-758825" algn="l" defTabSz="3030538" rtl="0" eaLnBrk="0" fontAlgn="base" hangingPunct="0">
        <a:spcBef>
          <a:spcPct val="20000"/>
        </a:spcBef>
        <a:spcAft>
          <a:spcPct val="0"/>
        </a:spcAft>
        <a:buChar char="–"/>
        <a:defRPr sz="67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6818313" indent="-757238" algn="l" defTabSz="3030538" rtl="0" eaLnBrk="0" fontAlgn="base" hangingPunct="0">
        <a:spcBef>
          <a:spcPct val="20000"/>
        </a:spcBef>
        <a:spcAft>
          <a:spcPct val="0"/>
        </a:spcAft>
        <a:buChar char="»"/>
        <a:defRPr sz="67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7275513" indent="-757238" algn="l" defTabSz="3030538" rtl="0" fontAlgn="base">
        <a:spcBef>
          <a:spcPct val="20000"/>
        </a:spcBef>
        <a:spcAft>
          <a:spcPct val="0"/>
        </a:spcAft>
        <a:buChar char="»"/>
        <a:defRPr sz="6700">
          <a:solidFill>
            <a:schemeClr val="tx1"/>
          </a:solidFill>
          <a:latin typeface="+mn-lt"/>
        </a:defRPr>
      </a:lvl6pPr>
      <a:lvl7pPr marL="7732713" indent="-757238" algn="l" defTabSz="3030538" rtl="0" fontAlgn="base">
        <a:spcBef>
          <a:spcPct val="20000"/>
        </a:spcBef>
        <a:spcAft>
          <a:spcPct val="0"/>
        </a:spcAft>
        <a:buChar char="»"/>
        <a:defRPr sz="6700">
          <a:solidFill>
            <a:schemeClr val="tx1"/>
          </a:solidFill>
          <a:latin typeface="+mn-lt"/>
        </a:defRPr>
      </a:lvl7pPr>
      <a:lvl8pPr marL="8189913" indent="-757238" algn="l" defTabSz="3030538" rtl="0" fontAlgn="base">
        <a:spcBef>
          <a:spcPct val="20000"/>
        </a:spcBef>
        <a:spcAft>
          <a:spcPct val="0"/>
        </a:spcAft>
        <a:buChar char="»"/>
        <a:defRPr sz="6700">
          <a:solidFill>
            <a:schemeClr val="tx1"/>
          </a:solidFill>
          <a:latin typeface="+mn-lt"/>
        </a:defRPr>
      </a:lvl8pPr>
      <a:lvl9pPr marL="8647113" indent="-757238" algn="l" defTabSz="3030538" rtl="0" fontAlgn="base">
        <a:spcBef>
          <a:spcPct val="20000"/>
        </a:spcBef>
        <a:spcAft>
          <a:spcPct val="0"/>
        </a:spcAft>
        <a:buChar char="»"/>
        <a:defRPr sz="6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microsoft.com/office/2018/10/relationships/comments" Target="../comments/modernComment_105_CB8D799F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jpe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C6C9CD1-068E-162C-0D86-4371B2365D45}"/>
              </a:ext>
            </a:extLst>
          </p:cNvPr>
          <p:cNvSpPr/>
          <p:nvPr/>
        </p:nvSpPr>
        <p:spPr bwMode="auto">
          <a:xfrm>
            <a:off x="-19767" y="30001649"/>
            <a:ext cx="21073492" cy="2122096"/>
          </a:xfrm>
          <a:prstGeom prst="rect">
            <a:avLst/>
          </a:prstGeom>
          <a:solidFill>
            <a:srgbClr val="000000">
              <a:alpha val="6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98" name="Rectangle 219">
            <a:extLst>
              <a:ext uri="{FF2B5EF4-FFF2-40B4-BE49-F238E27FC236}">
                <a16:creationId xmlns:a16="http://schemas.microsoft.com/office/drawing/2014/main" id="{5109C16E-5DB7-30DC-EEF9-7D1BFEDBE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488"/>
            <a:ext cx="20873860" cy="5275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0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9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7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3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61C6FBCA-045E-DC9A-9780-B53DDA777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6290" y="4334"/>
            <a:ext cx="15388943" cy="5381910"/>
          </a:xfrm>
        </p:spPr>
        <p:txBody>
          <a:bodyPr/>
          <a:lstStyle/>
          <a:p>
            <a:br>
              <a:rPr lang="en-US" altLang="en-US" sz="2100">
                <a:latin typeface="Gill Sans Nova"/>
              </a:rPr>
            </a:br>
            <a:br>
              <a:rPr lang="en-US" altLang="en-US" sz="2100">
                <a:solidFill>
                  <a:srgbClr val="FFCC00"/>
                </a:solidFill>
                <a:latin typeface="Gill Sans Nova"/>
                <a:ea typeface="MS PGothic"/>
              </a:rPr>
            </a:br>
            <a:br>
              <a:rPr lang="en-US" altLang="en-US" sz="2100">
                <a:solidFill>
                  <a:srgbClr val="FFCC00"/>
                </a:solidFill>
                <a:latin typeface="Gill Sans Nova"/>
                <a:ea typeface="MS PGothic"/>
              </a:rPr>
            </a:br>
            <a:br>
              <a:rPr lang="en-US" altLang="en-US" sz="2100">
                <a:solidFill>
                  <a:srgbClr val="FFCC00"/>
                </a:solidFill>
                <a:latin typeface="Gill Sans Nova"/>
                <a:ea typeface="MS PGothic"/>
              </a:rPr>
            </a:br>
            <a:br>
              <a:rPr lang="en-US" altLang="en-US" sz="2100">
                <a:solidFill>
                  <a:srgbClr val="FFCC00"/>
                </a:solidFill>
                <a:latin typeface="Gill Sans Nova"/>
                <a:ea typeface="MS PGothic"/>
              </a:rPr>
            </a:br>
            <a:r>
              <a:rPr lang="en-US" altLang="en-US" sz="3000" b="1">
                <a:solidFill>
                  <a:srgbClr val="FFCC00"/>
                </a:solidFill>
                <a:latin typeface="Gill Sans Nova"/>
                <a:ea typeface="MS PGothic"/>
                <a:cs typeface="Arial"/>
              </a:rPr>
              <a:t>Team Members:</a:t>
            </a:r>
            <a:r>
              <a:rPr lang="en-US" altLang="en-US" sz="3000">
                <a:solidFill>
                  <a:srgbClr val="FFCC00"/>
                </a:solidFill>
                <a:latin typeface="Gill Sans Nova"/>
                <a:ea typeface="MS PGothic"/>
                <a:cs typeface="Arial"/>
              </a:rPr>
              <a:t> </a:t>
            </a:r>
            <a:r>
              <a:rPr lang="en-US" sz="3000">
                <a:solidFill>
                  <a:srgbClr val="FFCC00"/>
                </a:solidFill>
                <a:latin typeface="Gill Sans Nova"/>
                <a:ea typeface="+mj-lt"/>
                <a:cs typeface="+mj-lt"/>
              </a:rPr>
              <a:t>Mike De </a:t>
            </a:r>
            <a:r>
              <a:rPr lang="en-US" sz="3000" err="1">
                <a:solidFill>
                  <a:srgbClr val="FFCC00"/>
                </a:solidFill>
                <a:latin typeface="Gill Sans Nova"/>
                <a:ea typeface="+mj-lt"/>
                <a:cs typeface="+mj-lt"/>
              </a:rPr>
              <a:t>Pacina</a:t>
            </a:r>
            <a:r>
              <a:rPr lang="en-US" sz="3000">
                <a:solidFill>
                  <a:srgbClr val="FFCC00"/>
                </a:solidFill>
                <a:latin typeface="Gill Sans Nova"/>
                <a:ea typeface="+mj-lt"/>
                <a:cs typeface="+mj-lt"/>
              </a:rPr>
              <a:t>, Isabel Gonzalez, Gavin Guo, Olga Garcia,</a:t>
            </a:r>
            <a:br>
              <a:rPr lang="en-US" sz="3000">
                <a:solidFill>
                  <a:srgbClr val="FFCC00"/>
                </a:solidFill>
                <a:latin typeface="Gill Sans Nova"/>
                <a:ea typeface="+mj-lt"/>
                <a:cs typeface="+mj-lt"/>
              </a:rPr>
            </a:br>
            <a:r>
              <a:rPr lang="en-US" sz="3000">
                <a:solidFill>
                  <a:srgbClr val="FFCC00"/>
                </a:solidFill>
                <a:latin typeface="Gill Sans Nova"/>
                <a:ea typeface="+mj-lt"/>
                <a:cs typeface="+mj-lt"/>
              </a:rPr>
              <a:t>Simon Johansen, Sebastian Kane, Breck Miner, Karl Sia, Jacob Valenzuela, Joan Zaldivar</a:t>
            </a:r>
            <a:br>
              <a:rPr lang="en-US" altLang="en-US" sz="3000">
                <a:latin typeface="Gill Sans Nova"/>
              </a:rPr>
            </a:br>
            <a:r>
              <a:rPr lang="en-US" altLang="en-US" sz="3000" b="1">
                <a:solidFill>
                  <a:srgbClr val="FFCC00"/>
                </a:solidFill>
                <a:latin typeface="Gill Sans Nova"/>
                <a:ea typeface="MS PGothic"/>
                <a:cs typeface="Arial"/>
              </a:rPr>
              <a:t>Faculty Advisor:</a:t>
            </a:r>
            <a:r>
              <a:rPr lang="en-US" altLang="en-US" sz="3000">
                <a:solidFill>
                  <a:srgbClr val="FFCC00"/>
                </a:solidFill>
                <a:latin typeface="Gill Sans Nova"/>
                <a:ea typeface="MS PGothic"/>
                <a:cs typeface="Arial"/>
              </a:rPr>
              <a:t> </a:t>
            </a:r>
            <a:r>
              <a:rPr lang="en-US" sz="3000">
                <a:solidFill>
                  <a:srgbClr val="FFCC00"/>
                </a:solidFill>
                <a:latin typeface="Gill Sans Nova"/>
                <a:ea typeface="+mj-lt"/>
                <a:cs typeface="+mj-lt"/>
              </a:rPr>
              <a:t>Jackson Bently, Youssef El-Zein &amp; Weronika </a:t>
            </a:r>
            <a:r>
              <a:rPr lang="en-US" sz="3000" err="1">
                <a:solidFill>
                  <a:srgbClr val="FFCC00"/>
                </a:solidFill>
                <a:latin typeface="Gill Sans Nova"/>
                <a:ea typeface="+mj-lt"/>
                <a:cs typeface="+mj-lt"/>
              </a:rPr>
              <a:t>Cwir</a:t>
            </a:r>
            <a:br>
              <a:rPr lang="en-US" sz="3000">
                <a:solidFill>
                  <a:srgbClr val="FFCC00"/>
                </a:solidFill>
                <a:latin typeface="Gill Sans Nova"/>
                <a:ea typeface="MS PGothic"/>
                <a:cs typeface="Times New Roman"/>
              </a:rPr>
            </a:br>
            <a:r>
              <a:rPr lang="en-US" altLang="en-US" sz="3000" b="1">
                <a:solidFill>
                  <a:srgbClr val="FFCC00"/>
                </a:solidFill>
                <a:latin typeface="Gill Sans Nova"/>
                <a:ea typeface="MS PGothic"/>
                <a:cs typeface="Arial"/>
              </a:rPr>
              <a:t>Jet Propulsion Laboratory Liaisons:</a:t>
            </a:r>
            <a:r>
              <a:rPr lang="en-US" altLang="en-US" sz="3000">
                <a:solidFill>
                  <a:srgbClr val="FFCC00"/>
                </a:solidFill>
                <a:latin typeface="Gill Sans Nova"/>
                <a:ea typeface="MS PGothic"/>
                <a:cs typeface="Arial"/>
              </a:rPr>
              <a:t> </a:t>
            </a:r>
            <a:r>
              <a:rPr lang="en-US" sz="2800">
                <a:solidFill>
                  <a:srgbClr val="FFCC00"/>
                </a:solidFill>
                <a:latin typeface="Gill Sans Nova"/>
                <a:ea typeface="+mj-lt"/>
                <a:cs typeface="+mj-lt"/>
              </a:rPr>
              <a:t>Natalie Gallegos, Shan Malhotra &amp; Syed </a:t>
            </a:r>
            <a:r>
              <a:rPr lang="en-US" sz="2800" err="1">
                <a:solidFill>
                  <a:srgbClr val="FFCC00"/>
                </a:solidFill>
                <a:latin typeface="Gill Sans Nova"/>
                <a:ea typeface="+mj-lt"/>
                <a:cs typeface="+mj-lt"/>
              </a:rPr>
              <a:t>Sadaqathullah</a:t>
            </a:r>
            <a:br>
              <a:rPr lang="en-US" altLang="en-US" sz="2800">
                <a:latin typeface="Gill Sans Nova"/>
              </a:rPr>
            </a:br>
            <a:r>
              <a:rPr lang="en-US" altLang="en-US" sz="3000">
                <a:solidFill>
                  <a:srgbClr val="FFCC00"/>
                </a:solidFill>
                <a:latin typeface="Gill Sans Nova"/>
                <a:ea typeface="MS PGothic"/>
                <a:cs typeface="Arial"/>
              </a:rPr>
              <a:t>College of Engineering, Computer Science, and Technology</a:t>
            </a:r>
            <a:br>
              <a:rPr lang="en-US" altLang="en-US" sz="3000">
                <a:latin typeface="Gill Sans Nova"/>
              </a:rPr>
            </a:br>
            <a:r>
              <a:rPr lang="en-US" altLang="en-US" sz="3000">
                <a:solidFill>
                  <a:srgbClr val="FFCC00"/>
                </a:solidFill>
                <a:latin typeface="Gill Sans Nova"/>
                <a:ea typeface="MS PGothic"/>
                <a:cs typeface="Arial"/>
              </a:rPr>
              <a:t>California State University, Los Angeles</a:t>
            </a:r>
            <a:endParaRPr lang="en-US" sz="9600">
              <a:solidFill>
                <a:srgbClr val="FFCC00"/>
              </a:solidFill>
              <a:latin typeface="Gill Sans Nova"/>
              <a:cs typeface="Times New Roman"/>
            </a:endParaRPr>
          </a:p>
        </p:txBody>
      </p:sp>
      <p:sp>
        <p:nvSpPr>
          <p:cNvPr id="4101" name="Rectangle 218">
            <a:extLst>
              <a:ext uri="{FF2B5EF4-FFF2-40B4-BE49-F238E27FC236}">
                <a16:creationId xmlns:a16="http://schemas.microsoft.com/office/drawing/2014/main" id="{0712FD41-B148-98C6-0539-51E32B127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0" y="1752600"/>
            <a:ext cx="33528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0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9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7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300"/>
          </a:p>
        </p:txBody>
      </p:sp>
      <p:pic>
        <p:nvPicPr>
          <p:cNvPr id="18" name="Content Placeholder 4" descr="A close up of the moon&#10;&#10;Description automatically generated">
            <a:extLst>
              <a:ext uri="{FF2B5EF4-FFF2-40B4-BE49-F238E27FC236}">
                <a16:creationId xmlns:a16="http://schemas.microsoft.com/office/drawing/2014/main" id="{3C8A5C54-16CC-7D2D-4036-D722E86518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-23196" y="-8671"/>
            <a:ext cx="21095878" cy="32115217"/>
          </a:xfr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122" name="Rectangle 4121">
            <a:extLst>
              <a:ext uri="{FF2B5EF4-FFF2-40B4-BE49-F238E27FC236}">
                <a16:creationId xmlns:a16="http://schemas.microsoft.com/office/drawing/2014/main" id="{6070E651-77F7-2794-35D6-BA0E0C9674CB}"/>
              </a:ext>
            </a:extLst>
          </p:cNvPr>
          <p:cNvSpPr/>
          <p:nvPr/>
        </p:nvSpPr>
        <p:spPr bwMode="auto">
          <a:xfrm>
            <a:off x="1019919" y="12873488"/>
            <a:ext cx="18188829" cy="16513776"/>
          </a:xfrm>
          <a:prstGeom prst="rect">
            <a:avLst/>
          </a:prstGeom>
          <a:solidFill>
            <a:srgbClr val="000000">
              <a:alpha val="5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408D80-74AC-A6D3-13BE-3F252672C602}"/>
              </a:ext>
            </a:extLst>
          </p:cNvPr>
          <p:cNvSpPr txBox="1"/>
          <p:nvPr/>
        </p:nvSpPr>
        <p:spPr>
          <a:xfrm>
            <a:off x="114708" y="6973272"/>
            <a:ext cx="5444017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>
                    <a:lumMod val="85000"/>
                  </a:schemeClr>
                </a:solidFill>
                <a:latin typeface="Gill Sans Nova"/>
                <a:ea typeface="MS PGothic"/>
                <a:cs typeface="Arial"/>
              </a:rPr>
              <a:t>Jet Propulsion Laboratory partnered with CSULA aim to build a web application that seeks to enhance public engagement in lunar exploration by exploring the Moon through augmented reality. When images from a telescope are routed to a laptop or a smartphone, users will have the ability to view a version of their image annotated with various useful and interesting data - including lunar features and landmarks, local temperature, chemical makeup of the soil or any available information the user chooses. </a:t>
            </a:r>
          </a:p>
        </p:txBody>
      </p:sp>
      <p:pic>
        <p:nvPicPr>
          <p:cNvPr id="5" name="Picture 4" descr="A clock on a building&#10;&#10;Description automatically generated">
            <a:extLst>
              <a:ext uri="{FF2B5EF4-FFF2-40B4-BE49-F238E27FC236}">
                <a16:creationId xmlns:a16="http://schemas.microsoft.com/office/drawing/2014/main" id="{27AB518D-A8F2-4207-DB2C-2BABFE5DD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35" y="22242536"/>
            <a:ext cx="8656118" cy="48841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C46782-0661-DA3B-D59A-4E777C3ABFBE}"/>
              </a:ext>
            </a:extLst>
          </p:cNvPr>
          <p:cNvSpPr txBox="1"/>
          <p:nvPr/>
        </p:nvSpPr>
        <p:spPr>
          <a:xfrm>
            <a:off x="597150" y="27467884"/>
            <a:ext cx="756527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>
                    <a:lumMod val="85000"/>
                  </a:schemeClr>
                </a:solidFill>
                <a:latin typeface="Gill Sans Nova"/>
                <a:ea typeface="MS PGothic"/>
                <a:cs typeface="Times New Roman"/>
              </a:rPr>
              <a:t>Shows the improvement of moon circle detection algorithm with different implementation and optimization. Pink circle is the best one.</a:t>
            </a:r>
          </a:p>
          <a:p>
            <a:endParaRPr lang="en-US" sz="2400">
              <a:solidFill>
                <a:schemeClr val="bg1">
                  <a:lumMod val="85000"/>
                </a:schemeClr>
              </a:solidFill>
              <a:latin typeface="Gill Sans Nova"/>
              <a:cs typeface="Times New Roman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9DD69B-51A9-7357-BA0C-3E53AE6AFC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61" t="75" r="19195" b="41441"/>
          <a:stretch/>
        </p:blipFill>
        <p:spPr>
          <a:xfrm>
            <a:off x="603532" y="15529389"/>
            <a:ext cx="4646377" cy="36780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B4782B-7CC9-F63B-9356-97D20561CDDA}"/>
              </a:ext>
            </a:extLst>
          </p:cNvPr>
          <p:cNvSpPr txBox="1"/>
          <p:nvPr/>
        </p:nvSpPr>
        <p:spPr>
          <a:xfrm>
            <a:off x="591531" y="19416394"/>
            <a:ext cx="768559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>
                    <a:lumMod val="85000"/>
                  </a:schemeClr>
                </a:solidFill>
                <a:latin typeface="Gill Sans Nova"/>
                <a:ea typeface="MS PGothic"/>
                <a:cs typeface="Times New Roman"/>
              </a:rPr>
              <a:t>Zoom is done by narrowing the field of view. As the user zooms in, the Web Map Tile Service loads in the higher resolution tiles </a:t>
            </a:r>
            <a:endParaRPr lang="en-US" sz="2400">
              <a:solidFill>
                <a:schemeClr val="bg1">
                  <a:lumMod val="85000"/>
                </a:schemeClr>
              </a:solidFill>
              <a:latin typeface="Gill Sans Nova"/>
              <a:cs typeface="Times New Roman"/>
            </a:endParaRPr>
          </a:p>
        </p:txBody>
      </p:sp>
      <p:pic>
        <p:nvPicPr>
          <p:cNvPr id="20" name="Picture 19" descr="A yellow and green planet&#10;&#10;Description automatically generated">
            <a:extLst>
              <a:ext uri="{FF2B5EF4-FFF2-40B4-BE49-F238E27FC236}">
                <a16:creationId xmlns:a16="http://schemas.microsoft.com/office/drawing/2014/main" id="{1111BF07-A5EF-0D31-4990-478CE2B861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18825" y="15608396"/>
            <a:ext cx="3489597" cy="3506713"/>
          </a:xfrm>
          <a:prstGeom prst="rect">
            <a:avLst/>
          </a:prstGeom>
        </p:spPr>
      </p:pic>
      <p:pic>
        <p:nvPicPr>
          <p:cNvPr id="21" name="Picture 20" descr="A plane flying in the sky&#10;&#10;Description automatically generated">
            <a:extLst>
              <a:ext uri="{FF2B5EF4-FFF2-40B4-BE49-F238E27FC236}">
                <a16:creationId xmlns:a16="http://schemas.microsoft.com/office/drawing/2014/main" id="{CE43DA01-5A0A-F912-9665-0A76D480D8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13207" y="15609978"/>
            <a:ext cx="3538446" cy="350671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6F1A9CE-5119-84AC-2A91-08C6CA4436EF}"/>
              </a:ext>
            </a:extLst>
          </p:cNvPr>
          <p:cNvSpPr txBox="1"/>
          <p:nvPr/>
        </p:nvSpPr>
        <p:spPr>
          <a:xfrm>
            <a:off x="12040353" y="19416479"/>
            <a:ext cx="7048686" cy="1233876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D8D8D8"/>
                </a:solidFill>
                <a:latin typeface="Gill Sans Nova"/>
                <a:ea typeface="MS PGothic"/>
                <a:cs typeface="Times New Roman"/>
              </a:rPr>
              <a:t>Before and after overlays are applied. Overlays: Kaguya LGM2011 Surface Gravity, Colorized and Apollo 15 Metric Cam DEM, </a:t>
            </a:r>
            <a:r>
              <a:rPr lang="en-US" sz="2400" dirty="0" err="1">
                <a:solidFill>
                  <a:srgbClr val="D8D8D8"/>
                </a:solidFill>
                <a:latin typeface="Gill Sans Nova"/>
                <a:ea typeface="MS PGothic"/>
                <a:cs typeface="Times New Roman"/>
              </a:rPr>
              <a:t>ColorHillshade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D0B82DB-840C-0CB8-CC64-771C428465B2}"/>
              </a:ext>
            </a:extLst>
          </p:cNvPr>
          <p:cNvGrpSpPr/>
          <p:nvPr/>
        </p:nvGrpSpPr>
        <p:grpSpPr>
          <a:xfrm>
            <a:off x="2427852" y="5644197"/>
            <a:ext cx="16026805" cy="1015712"/>
            <a:chOff x="5247719" y="9968911"/>
            <a:chExt cx="10374880" cy="101571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B0ABBDC-EC64-49E2-AC26-E6D66BB696E8}"/>
                </a:ext>
              </a:extLst>
            </p:cNvPr>
            <p:cNvSpPr txBox="1"/>
            <p:nvPr/>
          </p:nvSpPr>
          <p:spPr>
            <a:xfrm>
              <a:off x="5263122" y="9968911"/>
              <a:ext cx="10289440" cy="1015663"/>
            </a:xfrm>
            <a:prstGeom prst="rect">
              <a:avLst/>
            </a:prstGeom>
            <a:solidFill>
              <a:srgbClr val="000000">
                <a:alpha val="70000"/>
              </a:srgbClr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Gill Sans Nova"/>
                  <a:ea typeface="Tahoma"/>
                  <a:cs typeface="Tahoma"/>
                </a:rPr>
                <a:t>Background &amp; Objectives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5F0DF59-0BC0-DE9B-4D2B-2BDB2293FF0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247719" y="9985512"/>
              <a:ext cx="10339863" cy="8146"/>
            </a:xfrm>
            <a:prstGeom prst="straightConnector1">
              <a:avLst/>
            </a:prstGeom>
            <a:solidFill>
              <a:srgbClr val="000000">
                <a:alpha val="70000"/>
              </a:srgbClr>
            </a:solidFill>
            <a:ln>
              <a:solidFill>
                <a:srgbClr val="FF0000">
                  <a:alpha val="49000"/>
                </a:srgbClr>
              </a:solidFill>
              <a:headEnd type="none" w="med" len="med"/>
              <a:tailEnd type="non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120881F-AC44-90EB-E554-AC88B92889C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282736" y="10976477"/>
              <a:ext cx="10339863" cy="8146"/>
            </a:xfrm>
            <a:prstGeom prst="straightConnector1">
              <a:avLst/>
            </a:prstGeom>
            <a:solidFill>
              <a:srgbClr val="000000">
                <a:alpha val="70000"/>
              </a:srgbClr>
            </a:solidFill>
            <a:ln>
              <a:solidFill>
                <a:srgbClr val="FF0000">
                  <a:alpha val="49000"/>
                </a:srgbClr>
              </a:solidFill>
              <a:headEnd type="none" w="med" len="med"/>
              <a:tailEnd type="non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33" name="Picture 32" descr="https://your.mapspace.com/svcs/resources/wmts_concept.png">
            <a:extLst>
              <a:ext uri="{FF2B5EF4-FFF2-40B4-BE49-F238E27FC236}">
                <a16:creationId xmlns:a16="http://schemas.microsoft.com/office/drawing/2014/main" id="{F9A5A603-0FD5-E9DA-56D0-6CD6FFBCC3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1279" y="15527742"/>
            <a:ext cx="3766247" cy="36719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FCA1588-23ED-C4B0-CEE7-FB4C777842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4697" y="30206841"/>
            <a:ext cx="1875044" cy="1827173"/>
          </a:xfrm>
          <a:prstGeom prst="rect">
            <a:avLst/>
          </a:prstGeom>
        </p:spPr>
      </p:pic>
      <p:sp>
        <p:nvSpPr>
          <p:cNvPr id="16" name="Rectangle 219">
            <a:extLst>
              <a:ext uri="{FF2B5EF4-FFF2-40B4-BE49-F238E27FC236}">
                <a16:creationId xmlns:a16="http://schemas.microsoft.com/office/drawing/2014/main" id="{989ACFA9-7047-57FC-417A-FC0D12571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3" y="-13344"/>
            <a:ext cx="20873861" cy="5275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0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9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7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300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F3F98159-27D7-7C18-11B5-E907063E9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461" y="898693"/>
            <a:ext cx="157003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3031" tIns="151516" rIns="303031" bIns="151516" numCol="1" anchor="ctr" anchorCtr="0" compatLnSpc="1">
            <a:prstTxWarp prst="textNoShape">
              <a:avLst/>
            </a:prstTxWarp>
          </a:bodyPr>
          <a:lstStyle>
            <a:lvl1pPr algn="ctr" defTabSz="3030538" rtl="0" eaLnBrk="0" fontAlgn="base" hangingPunct="0">
              <a:spcBef>
                <a:spcPct val="0"/>
              </a:spcBef>
              <a:spcAft>
                <a:spcPct val="0"/>
              </a:spcAft>
              <a:defRPr sz="14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3030538" rtl="0" eaLnBrk="0" fontAlgn="base" hangingPunct="0">
              <a:spcBef>
                <a:spcPct val="0"/>
              </a:spcBef>
              <a:spcAft>
                <a:spcPct val="0"/>
              </a:spcAft>
              <a:defRPr sz="14600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</a:defRPr>
            </a:lvl2pPr>
            <a:lvl3pPr algn="ctr" defTabSz="3030538" rtl="0" eaLnBrk="0" fontAlgn="base" hangingPunct="0">
              <a:spcBef>
                <a:spcPct val="0"/>
              </a:spcBef>
              <a:spcAft>
                <a:spcPct val="0"/>
              </a:spcAft>
              <a:defRPr sz="14600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</a:defRPr>
            </a:lvl3pPr>
            <a:lvl4pPr algn="ctr" defTabSz="3030538" rtl="0" eaLnBrk="0" fontAlgn="base" hangingPunct="0">
              <a:spcBef>
                <a:spcPct val="0"/>
              </a:spcBef>
              <a:spcAft>
                <a:spcPct val="0"/>
              </a:spcAft>
              <a:defRPr sz="14600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</a:defRPr>
            </a:lvl4pPr>
            <a:lvl5pPr algn="ctr" defTabSz="3030538" rtl="0" eaLnBrk="0" fontAlgn="base" hangingPunct="0">
              <a:spcBef>
                <a:spcPct val="0"/>
              </a:spcBef>
              <a:spcAft>
                <a:spcPct val="0"/>
              </a:spcAft>
              <a:defRPr sz="14600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457200" algn="ctr" defTabSz="3030538" rtl="0" fontAlgn="base">
              <a:spcBef>
                <a:spcPct val="0"/>
              </a:spcBef>
              <a:spcAft>
                <a:spcPct val="0"/>
              </a:spcAft>
              <a:defRPr sz="14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3030538" rtl="0" fontAlgn="base">
              <a:spcBef>
                <a:spcPct val="0"/>
              </a:spcBef>
              <a:spcAft>
                <a:spcPct val="0"/>
              </a:spcAft>
              <a:defRPr sz="14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3030538" rtl="0" fontAlgn="base">
              <a:spcBef>
                <a:spcPct val="0"/>
              </a:spcBef>
              <a:spcAft>
                <a:spcPct val="0"/>
              </a:spcAft>
              <a:defRPr sz="14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3030538" rtl="0" fontAlgn="base">
              <a:spcBef>
                <a:spcPct val="0"/>
              </a:spcBef>
              <a:spcAft>
                <a:spcPct val="0"/>
              </a:spcAft>
              <a:defRPr sz="14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000" b="1" kern="0">
                <a:solidFill>
                  <a:srgbClr val="FF0000"/>
                </a:solidFill>
                <a:latin typeface="Gill Sans Nova"/>
                <a:ea typeface="MS PGothic"/>
                <a:cs typeface="Arial"/>
              </a:rPr>
              <a:t>Team Members:</a:t>
            </a:r>
            <a:r>
              <a:rPr lang="en-US" altLang="en-US" sz="3000" kern="0">
                <a:solidFill>
                  <a:srgbClr val="FFCC00"/>
                </a:solidFill>
                <a:latin typeface="Gill Sans Nova"/>
                <a:ea typeface="MS PGothic"/>
                <a:cs typeface="Arial"/>
              </a:rPr>
              <a:t> </a:t>
            </a:r>
            <a:r>
              <a:rPr lang="en-US" sz="3000" kern="0">
                <a:solidFill>
                  <a:srgbClr val="FFCC00"/>
                </a:solidFill>
                <a:latin typeface="Gill Sans Nova"/>
                <a:ea typeface="+mj-lt"/>
                <a:cs typeface="+mj-lt"/>
              </a:rPr>
              <a:t>Mike De </a:t>
            </a:r>
            <a:r>
              <a:rPr lang="en-US" sz="3000" kern="0" err="1">
                <a:solidFill>
                  <a:srgbClr val="FFCC00"/>
                </a:solidFill>
                <a:latin typeface="Gill Sans Nova"/>
                <a:ea typeface="+mj-lt"/>
                <a:cs typeface="+mj-lt"/>
              </a:rPr>
              <a:t>Pacina</a:t>
            </a:r>
            <a:r>
              <a:rPr lang="en-US" sz="3000" kern="0">
                <a:solidFill>
                  <a:srgbClr val="FFCC00"/>
                </a:solidFill>
                <a:latin typeface="Gill Sans Nova"/>
                <a:ea typeface="+mj-lt"/>
                <a:cs typeface="+mj-lt"/>
              </a:rPr>
              <a:t>, Isabel Gonzalez, Gavin Guo, Olga Garcia, </a:t>
            </a:r>
            <a:endParaRPr lang="en-US" sz="9600" kern="0" err="1">
              <a:solidFill>
                <a:srgbClr val="FFCC00"/>
              </a:solidFill>
              <a:latin typeface="Gill Sans Nova"/>
              <a:cs typeface="+mj-lt"/>
            </a:endParaRPr>
          </a:p>
          <a:p>
            <a:r>
              <a:rPr lang="en-US" sz="3000" kern="0">
                <a:solidFill>
                  <a:srgbClr val="FFCC00"/>
                </a:solidFill>
                <a:latin typeface="Gill Sans Nova"/>
                <a:ea typeface="+mj-lt"/>
                <a:cs typeface="+mj-lt"/>
              </a:rPr>
              <a:t>Simon Johansen, Sebastian Kane, Breck Miner, Karl Sia, Jacob Valenzuela, Joan Zaldivar</a:t>
            </a:r>
            <a:br>
              <a:rPr lang="en-US" altLang="en-US" sz="3000" kern="0">
                <a:latin typeface="Gill Sans Nova"/>
              </a:rPr>
            </a:br>
            <a:r>
              <a:rPr lang="en-US" altLang="en-US" sz="3000" b="1" kern="0">
                <a:solidFill>
                  <a:srgbClr val="FF0000"/>
                </a:solidFill>
                <a:latin typeface="Gill Sans Nova"/>
                <a:ea typeface="MS PGothic"/>
                <a:cs typeface="Arial"/>
              </a:rPr>
              <a:t>Faculty Advisor:</a:t>
            </a:r>
            <a:r>
              <a:rPr lang="en-US" sz="3000" kern="0">
                <a:solidFill>
                  <a:srgbClr val="FFCC00"/>
                </a:solidFill>
                <a:latin typeface="Gill Sans Nova"/>
                <a:ea typeface="+mj-lt"/>
                <a:cs typeface="+mj-lt"/>
              </a:rPr>
              <a:t> Weronika </a:t>
            </a:r>
            <a:r>
              <a:rPr lang="en-US" sz="3000" kern="0" err="1">
                <a:solidFill>
                  <a:srgbClr val="FFCC00"/>
                </a:solidFill>
                <a:latin typeface="Gill Sans Nova"/>
                <a:ea typeface="+mj-lt"/>
                <a:cs typeface="+mj-lt"/>
              </a:rPr>
              <a:t>Cwir</a:t>
            </a:r>
            <a:endParaRPr lang="en-US" sz="9600" kern="0">
              <a:solidFill>
                <a:srgbClr val="FFCC00"/>
              </a:solidFill>
              <a:latin typeface="Gill Sans Nova"/>
              <a:cs typeface="+mj-lt"/>
            </a:endParaRPr>
          </a:p>
          <a:p>
            <a:r>
              <a:rPr lang="en-US" sz="3000" b="1" kern="0">
                <a:solidFill>
                  <a:srgbClr val="FF0000"/>
                </a:solidFill>
                <a:latin typeface="Gill Sans Nova"/>
                <a:ea typeface="MS PGothic"/>
                <a:cs typeface="Times New Roman"/>
              </a:rPr>
              <a:t>Graduate Advisors:</a:t>
            </a:r>
            <a:r>
              <a:rPr lang="en-US" sz="3000" kern="0">
                <a:solidFill>
                  <a:srgbClr val="FFCC00"/>
                </a:solidFill>
                <a:latin typeface="Gill Sans Nova"/>
                <a:ea typeface="MS PGothic"/>
                <a:cs typeface="Times New Roman"/>
              </a:rPr>
              <a:t> Jackson Bentley, Jesus Cruz, Youssef El-Zein</a:t>
            </a:r>
            <a:endParaRPr lang="en-US" sz="9600" kern="0">
              <a:solidFill>
                <a:srgbClr val="FFCC00"/>
              </a:solidFill>
              <a:latin typeface="Gill Sans Nova"/>
              <a:cs typeface="Times New Roman"/>
            </a:endParaRPr>
          </a:p>
          <a:p>
            <a:r>
              <a:rPr lang="en-US" altLang="en-US" sz="3000" b="1" kern="0">
                <a:solidFill>
                  <a:srgbClr val="FF0000"/>
                </a:solidFill>
                <a:latin typeface="Gill Sans Nova"/>
                <a:ea typeface="MS PGothic"/>
                <a:cs typeface="Arial"/>
              </a:rPr>
              <a:t>JPL Liaisons:</a:t>
            </a:r>
            <a:r>
              <a:rPr lang="en-US" altLang="en-US" sz="3000" kern="0">
                <a:solidFill>
                  <a:srgbClr val="FFCC00"/>
                </a:solidFill>
                <a:latin typeface="Gill Sans Nova"/>
                <a:ea typeface="MS PGothic"/>
                <a:cs typeface="Arial"/>
              </a:rPr>
              <a:t> </a:t>
            </a:r>
            <a:r>
              <a:rPr lang="en-US" sz="2800" kern="0">
                <a:solidFill>
                  <a:srgbClr val="FFCC00"/>
                </a:solidFill>
                <a:latin typeface="Gill Sans Nova"/>
                <a:ea typeface="+mj-lt"/>
                <a:cs typeface="+mj-lt"/>
              </a:rPr>
              <a:t>Natalie Gallegos, Shan Malhotra &amp; Syed </a:t>
            </a:r>
            <a:r>
              <a:rPr lang="en-US" sz="2800" kern="0" err="1">
                <a:solidFill>
                  <a:srgbClr val="FFCC00"/>
                </a:solidFill>
                <a:latin typeface="Gill Sans Nova"/>
                <a:ea typeface="+mj-lt"/>
                <a:cs typeface="+mj-lt"/>
              </a:rPr>
              <a:t>Sadaqathullah</a:t>
            </a:r>
            <a:endParaRPr lang="en-US" sz="9600" kern="0">
              <a:solidFill>
                <a:srgbClr val="FFCC00"/>
              </a:solidFill>
              <a:latin typeface="Gill Sans Nova"/>
              <a:cs typeface="+mj-lt"/>
            </a:endParaRPr>
          </a:p>
          <a:p>
            <a:br>
              <a:rPr lang="en-US" altLang="en-US" sz="2800" kern="0">
                <a:latin typeface="Gill Sans Nova"/>
              </a:rPr>
            </a:br>
            <a:r>
              <a:rPr lang="en-US" altLang="en-US" sz="3000" kern="0">
                <a:solidFill>
                  <a:srgbClr val="FFCC00"/>
                </a:solidFill>
                <a:latin typeface="Gill Sans Nova"/>
                <a:ea typeface="MS PGothic"/>
                <a:cs typeface="Arial"/>
              </a:rPr>
              <a:t>College of Engineering, Computer Science, and Technology</a:t>
            </a:r>
            <a:br>
              <a:rPr lang="en-US" altLang="en-US" sz="3000" kern="0">
                <a:latin typeface="Gill Sans Nova"/>
              </a:rPr>
            </a:br>
            <a:r>
              <a:rPr lang="en-US" altLang="en-US" sz="3000" kern="0">
                <a:solidFill>
                  <a:srgbClr val="FFCC00"/>
                </a:solidFill>
                <a:latin typeface="Gill Sans Nova"/>
                <a:ea typeface="MS PGothic"/>
                <a:cs typeface="Arial"/>
              </a:rPr>
              <a:t>California State University, Los Angeles</a:t>
            </a:r>
            <a:endParaRPr lang="en-US" sz="9600" kern="0">
              <a:solidFill>
                <a:srgbClr val="FFCC00"/>
              </a:solidFill>
              <a:latin typeface="Gill Sans Nova"/>
              <a:cs typeface="Times New Roman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1565E92-2D12-A1A4-5DC4-B317DD9F4537}"/>
              </a:ext>
            </a:extLst>
          </p:cNvPr>
          <p:cNvSpPr/>
          <p:nvPr/>
        </p:nvSpPr>
        <p:spPr bwMode="auto">
          <a:xfrm>
            <a:off x="-2996" y="29995101"/>
            <a:ext cx="20905780" cy="209510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4" name="Picture 43" descr="C++ - Wikipedia">
            <a:extLst>
              <a:ext uri="{FF2B5EF4-FFF2-40B4-BE49-F238E27FC236}">
                <a16:creationId xmlns:a16="http://schemas.microsoft.com/office/drawing/2014/main" id="{7E0F8079-ED54-984F-37B4-AC3FE3D2EA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127464" y="30134799"/>
            <a:ext cx="1511326" cy="1786035"/>
          </a:xfrm>
          <a:prstGeom prst="rect">
            <a:avLst/>
          </a:prstGeom>
        </p:spPr>
      </p:pic>
      <p:pic>
        <p:nvPicPr>
          <p:cNvPr id="49" name="Picture 48" descr="SVG Icons in Firefox - CesiumJS - Cesium Community">
            <a:extLst>
              <a:ext uri="{FF2B5EF4-FFF2-40B4-BE49-F238E27FC236}">
                <a16:creationId xmlns:a16="http://schemas.microsoft.com/office/drawing/2014/main" id="{F985368E-580D-0B19-008D-5E60A4093B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578356" y="30145657"/>
            <a:ext cx="1845768" cy="1833766"/>
          </a:xfrm>
          <a:prstGeom prst="rect">
            <a:avLst/>
          </a:prstGeom>
        </p:spPr>
      </p:pic>
      <p:pic>
        <p:nvPicPr>
          <p:cNvPr id="4102" name="Picture 1" descr="CalStateLAlogo_badge_white.png">
            <a:extLst>
              <a:ext uri="{FF2B5EF4-FFF2-40B4-BE49-F238E27FC236}">
                <a16:creationId xmlns:a16="http://schemas.microsoft.com/office/drawing/2014/main" id="{99178B66-AED9-2F34-E095-5C9FEE647A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2536825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6FAB0D5-8CCD-26B4-E4EB-C9A7713F9CC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9608" y="-158191"/>
            <a:ext cx="9519166" cy="2354325"/>
          </a:xfrm>
          <a:prstGeom prst="rect">
            <a:avLst/>
          </a:prstGeom>
        </p:spPr>
      </p:pic>
      <p:pic>
        <p:nvPicPr>
          <p:cNvPr id="19" name="Picture 18" descr="A red letter p on a black background&#10;&#10;Description automatically generated">
            <a:extLst>
              <a:ext uri="{FF2B5EF4-FFF2-40B4-BE49-F238E27FC236}">
                <a16:creationId xmlns:a16="http://schemas.microsoft.com/office/drawing/2014/main" id="{B12B4788-F777-C4FF-91DD-F34C7FC285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758283" y="2556187"/>
            <a:ext cx="2888367" cy="992581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36CBA77-4D3F-8494-CF66-5F578B691A4B}"/>
              </a:ext>
            </a:extLst>
          </p:cNvPr>
          <p:cNvSpPr txBox="1"/>
          <p:nvPr/>
        </p:nvSpPr>
        <p:spPr>
          <a:xfrm>
            <a:off x="12669912" y="14349046"/>
            <a:ext cx="5754530" cy="86177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000">
                <a:solidFill>
                  <a:schemeClr val="bg1"/>
                </a:solidFill>
                <a:latin typeface="Gill Sans Nova"/>
                <a:ea typeface="Tahoma"/>
                <a:cs typeface="Tahoma"/>
              </a:rPr>
              <a:t>Multiple Layers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03" name="TextBox 4102">
            <a:extLst>
              <a:ext uri="{FF2B5EF4-FFF2-40B4-BE49-F238E27FC236}">
                <a16:creationId xmlns:a16="http://schemas.microsoft.com/office/drawing/2014/main" id="{E74A7364-FEB2-8C31-DF38-A8FA0799D57D}"/>
              </a:ext>
            </a:extLst>
          </p:cNvPr>
          <p:cNvSpPr txBox="1"/>
          <p:nvPr/>
        </p:nvSpPr>
        <p:spPr>
          <a:xfrm>
            <a:off x="2016806" y="21149025"/>
            <a:ext cx="5754530" cy="861774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000">
                <a:solidFill>
                  <a:schemeClr val="bg1"/>
                </a:solidFill>
                <a:latin typeface="Gill Sans Nova"/>
                <a:ea typeface="Tahoma"/>
                <a:cs typeface="Tahoma"/>
              </a:rPr>
              <a:t>Circle Detection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118" name="Group 4117">
            <a:extLst>
              <a:ext uri="{FF2B5EF4-FFF2-40B4-BE49-F238E27FC236}">
                <a16:creationId xmlns:a16="http://schemas.microsoft.com/office/drawing/2014/main" id="{DBD87585-DF5C-2B1E-D06D-A722D009787B}"/>
              </a:ext>
            </a:extLst>
          </p:cNvPr>
          <p:cNvGrpSpPr/>
          <p:nvPr/>
        </p:nvGrpSpPr>
        <p:grpSpPr>
          <a:xfrm>
            <a:off x="2478532" y="12855873"/>
            <a:ext cx="16026805" cy="1015712"/>
            <a:chOff x="5247719" y="9968911"/>
            <a:chExt cx="10374880" cy="1015712"/>
          </a:xfrm>
        </p:grpSpPr>
        <p:sp>
          <p:nvSpPr>
            <p:cNvPr id="4119" name="TextBox 4118">
              <a:extLst>
                <a:ext uri="{FF2B5EF4-FFF2-40B4-BE49-F238E27FC236}">
                  <a16:creationId xmlns:a16="http://schemas.microsoft.com/office/drawing/2014/main" id="{1EE1F068-121E-4990-C968-04C7E944EB2D}"/>
                </a:ext>
              </a:extLst>
            </p:cNvPr>
            <p:cNvSpPr txBox="1"/>
            <p:nvPr/>
          </p:nvSpPr>
          <p:spPr>
            <a:xfrm>
              <a:off x="5263122" y="9968911"/>
              <a:ext cx="10289440" cy="1015663"/>
            </a:xfrm>
            <a:prstGeom prst="rect">
              <a:avLst/>
            </a:prstGeom>
            <a:solidFill>
              <a:srgbClr val="000000">
                <a:alpha val="60000"/>
              </a:srgbClr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Gill Sans Nova"/>
                  <a:ea typeface="Tahoma"/>
                  <a:cs typeface="Tahoma"/>
                </a:rPr>
                <a:t>Results</a:t>
              </a:r>
              <a:endParaRPr lang="en-US"/>
            </a:p>
          </p:txBody>
        </p:sp>
        <p:cxnSp>
          <p:nvCxnSpPr>
            <p:cNvPr id="4120" name="Straight Arrow Connector 4119">
              <a:extLst>
                <a:ext uri="{FF2B5EF4-FFF2-40B4-BE49-F238E27FC236}">
                  <a16:creationId xmlns:a16="http://schemas.microsoft.com/office/drawing/2014/main" id="{6FE11EC5-C5FF-2CDE-0BB1-A41BA32DD5E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247719" y="9985512"/>
              <a:ext cx="10339863" cy="8146"/>
            </a:xfrm>
            <a:prstGeom prst="straightConnector1">
              <a:avLst/>
            </a:prstGeom>
            <a:solidFill>
              <a:srgbClr val="000000">
                <a:alpha val="70000"/>
              </a:srgbClr>
            </a:solidFill>
            <a:ln>
              <a:solidFill>
                <a:srgbClr val="FF0000">
                  <a:alpha val="49000"/>
                </a:srgbClr>
              </a:solidFill>
              <a:headEnd type="none" w="med" len="med"/>
              <a:tailEnd type="non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21" name="Straight Arrow Connector 4120">
              <a:extLst>
                <a:ext uri="{FF2B5EF4-FFF2-40B4-BE49-F238E27FC236}">
                  <a16:creationId xmlns:a16="http://schemas.microsoft.com/office/drawing/2014/main" id="{DA91A380-1BD3-943F-B2CD-E268921EFEA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282736" y="10976477"/>
              <a:ext cx="10339863" cy="8146"/>
            </a:xfrm>
            <a:prstGeom prst="straightConnector1">
              <a:avLst/>
            </a:prstGeom>
            <a:solidFill>
              <a:srgbClr val="000000">
                <a:alpha val="70000"/>
              </a:srgbClr>
            </a:solidFill>
            <a:ln>
              <a:solidFill>
                <a:srgbClr val="FF0000">
                  <a:alpha val="49000"/>
                </a:srgbClr>
              </a:solidFill>
              <a:headEnd type="none" w="med" len="med"/>
              <a:tailEnd type="non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4123" name="TextBox 4122">
            <a:extLst>
              <a:ext uri="{FF2B5EF4-FFF2-40B4-BE49-F238E27FC236}">
                <a16:creationId xmlns:a16="http://schemas.microsoft.com/office/drawing/2014/main" id="{A9369527-10DD-A582-49F8-653252379B81}"/>
              </a:ext>
            </a:extLst>
          </p:cNvPr>
          <p:cNvSpPr txBox="1"/>
          <p:nvPr/>
        </p:nvSpPr>
        <p:spPr>
          <a:xfrm>
            <a:off x="2062727" y="14416915"/>
            <a:ext cx="5754530" cy="861774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000">
                <a:solidFill>
                  <a:schemeClr val="bg1"/>
                </a:solidFill>
                <a:latin typeface="Gill Sans Nova"/>
                <a:ea typeface="Tahoma"/>
                <a:cs typeface="Tahoma"/>
              </a:rPr>
              <a:t>Infinite Zoom</a:t>
            </a:r>
            <a:endParaRPr lang="en-US"/>
          </a:p>
        </p:txBody>
      </p:sp>
      <p:sp>
        <p:nvSpPr>
          <p:cNvPr id="4129" name="TextBox 4128">
            <a:extLst>
              <a:ext uri="{FF2B5EF4-FFF2-40B4-BE49-F238E27FC236}">
                <a16:creationId xmlns:a16="http://schemas.microsoft.com/office/drawing/2014/main" id="{525EE49E-A581-5C09-33FA-DE7413A606F6}"/>
              </a:ext>
            </a:extLst>
          </p:cNvPr>
          <p:cNvSpPr txBox="1"/>
          <p:nvPr/>
        </p:nvSpPr>
        <p:spPr>
          <a:xfrm>
            <a:off x="14526977" y="6973258"/>
            <a:ext cx="6485544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2"/>
            <a:r>
              <a:rPr lang="en-US" sz="2400">
                <a:solidFill>
                  <a:schemeClr val="bg1">
                    <a:lumMod val="85000"/>
                  </a:schemeClr>
                </a:solidFill>
                <a:latin typeface="Gill Sans Nova"/>
                <a:ea typeface="MS PGothic"/>
                <a:cs typeface="Arial"/>
              </a:rPr>
              <a:t>Building off the context aware image registration algorithm the previous team built, our current team aims to enhance and implement the following:</a:t>
            </a:r>
          </a:p>
          <a:p>
            <a:pPr marL="1485900" lvl="2" indent="-571500">
              <a:buFont typeface="Wingdings,Sans-Serif"/>
              <a:buChar char="§"/>
            </a:pPr>
            <a:r>
              <a:rPr lang="en-US" sz="2400">
                <a:solidFill>
                  <a:schemeClr val="bg1">
                    <a:lumMod val="85000"/>
                  </a:schemeClr>
                </a:solidFill>
                <a:latin typeface="Gill Sans Nova"/>
                <a:ea typeface="MS PGothic"/>
                <a:cs typeface="Arial"/>
              </a:rPr>
              <a:t>Allow the placement and opacity control of multiple overlays on the user’s image </a:t>
            </a:r>
            <a:endParaRPr lang="en-US" sz="2400">
              <a:solidFill>
                <a:schemeClr val="bg1">
                  <a:lumMod val="85000"/>
                </a:schemeClr>
              </a:solidFill>
              <a:latin typeface="Gill Sans Nova"/>
              <a:cs typeface="Times New Roman"/>
            </a:endParaRPr>
          </a:p>
          <a:p>
            <a:pPr marL="1485900" lvl="2" indent="-571500">
              <a:buFont typeface="Wingdings,Sans-Serif"/>
              <a:buChar char="§"/>
            </a:pPr>
            <a:r>
              <a:rPr lang="en-US" sz="2400">
                <a:solidFill>
                  <a:schemeClr val="bg1">
                    <a:lumMod val="85000"/>
                  </a:schemeClr>
                </a:solidFill>
                <a:latin typeface="Gill Sans Nova"/>
                <a:ea typeface="MS PGothic"/>
                <a:cs typeface="Arial"/>
              </a:rPr>
              <a:t>Implement infinite zoom on the user’s image </a:t>
            </a:r>
          </a:p>
          <a:p>
            <a:pPr marL="1485900" lvl="2" indent="-571500">
              <a:buFont typeface="Wingdings,Sans-Serif"/>
              <a:buChar char="§"/>
            </a:pPr>
            <a:r>
              <a:rPr lang="en-US" sz="2400">
                <a:solidFill>
                  <a:schemeClr val="bg1">
                    <a:lumMod val="85000"/>
                  </a:schemeClr>
                </a:solidFill>
                <a:latin typeface="Gill Sans Nova"/>
                <a:ea typeface="MS PGothic"/>
                <a:cs typeface="Arial"/>
              </a:rPr>
              <a:t>Improve efficiency and accuracy of the image registration process </a:t>
            </a:r>
          </a:p>
          <a:p>
            <a:pPr marL="1485900" lvl="2" indent="-571500">
              <a:buFont typeface="Wingdings,Sans-Serif"/>
              <a:buChar char="§"/>
            </a:pPr>
            <a:r>
              <a:rPr lang="en-US" sz="2400">
                <a:solidFill>
                  <a:schemeClr val="bg1">
                    <a:lumMod val="85000"/>
                  </a:schemeClr>
                </a:solidFill>
                <a:latin typeface="Gill Sans Nova"/>
                <a:ea typeface="MS PGothic"/>
                <a:cs typeface="Arial"/>
              </a:rPr>
              <a:t>Add craters, maria, and landing sites as points of interest </a:t>
            </a:r>
          </a:p>
          <a:p>
            <a:pPr marL="1485900" lvl="2" indent="-571500">
              <a:buFont typeface="Wingdings,Sans-Serif"/>
              <a:buChar char="§"/>
            </a:pPr>
            <a:r>
              <a:rPr lang="en-US" sz="2400">
                <a:solidFill>
                  <a:schemeClr val="bg1">
                    <a:lumMod val="85000"/>
                  </a:schemeClr>
                </a:solidFill>
                <a:latin typeface="Gill Sans Nova"/>
                <a:ea typeface="MS PGothic"/>
                <a:cs typeface="Arial"/>
              </a:rPr>
              <a:t>Allow for registration of a live video feed </a:t>
            </a:r>
            <a:endParaRPr lang="en-US" sz="2400">
              <a:solidFill>
                <a:schemeClr val="bg1">
                  <a:lumMod val="85000"/>
                </a:schemeClr>
              </a:solidFill>
              <a:latin typeface="Gill Sans Nova"/>
              <a:cs typeface="Arial"/>
            </a:endParaRPr>
          </a:p>
          <a:p>
            <a:endParaRPr lang="en-US" sz="2400">
              <a:solidFill>
                <a:schemeClr val="bg1">
                  <a:lumMod val="85000"/>
                </a:schemeClr>
              </a:solidFill>
              <a:latin typeface="Gill Sans Nova"/>
              <a:ea typeface="MS PGothic"/>
              <a:cs typeface="Arial"/>
            </a:endParaRPr>
          </a:p>
        </p:txBody>
      </p:sp>
      <p:cxnSp>
        <p:nvCxnSpPr>
          <p:cNvPr id="4130" name="Straight Arrow Connector 4129">
            <a:extLst>
              <a:ext uri="{FF2B5EF4-FFF2-40B4-BE49-F238E27FC236}">
                <a16:creationId xmlns:a16="http://schemas.microsoft.com/office/drawing/2014/main" id="{24C13493-3143-BF66-1841-CCA40FCA9659}"/>
              </a:ext>
            </a:extLst>
          </p:cNvPr>
          <p:cNvCxnSpPr/>
          <p:nvPr/>
        </p:nvCxnSpPr>
        <p:spPr bwMode="auto">
          <a:xfrm>
            <a:off x="5589846" y="6973814"/>
            <a:ext cx="8751" cy="5627774"/>
          </a:xfrm>
          <a:prstGeom prst="straightConnector1">
            <a:avLst/>
          </a:prstGeom>
          <a:ln>
            <a:solidFill>
              <a:srgbClr val="FFFFFF">
                <a:alpha val="47000"/>
              </a:srgb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31" name="Straight Arrow Connector 4130">
            <a:extLst>
              <a:ext uri="{FF2B5EF4-FFF2-40B4-BE49-F238E27FC236}">
                <a16:creationId xmlns:a16="http://schemas.microsoft.com/office/drawing/2014/main" id="{4A41C874-9564-F0DB-B770-E21484A3A167}"/>
              </a:ext>
            </a:extLst>
          </p:cNvPr>
          <p:cNvCxnSpPr>
            <a:cxnSpLocks/>
          </p:cNvCxnSpPr>
          <p:nvPr/>
        </p:nvCxnSpPr>
        <p:spPr bwMode="auto">
          <a:xfrm>
            <a:off x="15182518" y="6973834"/>
            <a:ext cx="8751" cy="5627774"/>
          </a:xfrm>
          <a:prstGeom prst="straightConnector1">
            <a:avLst/>
          </a:prstGeom>
          <a:ln>
            <a:solidFill>
              <a:srgbClr val="FFFFFF">
                <a:alpha val="47000"/>
              </a:srgb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133" name="Picture 4132" descr="Vuejs original wordmark logo - Social media &amp; Logos Icons">
            <a:extLst>
              <a:ext uri="{FF2B5EF4-FFF2-40B4-BE49-F238E27FC236}">
                <a16:creationId xmlns:a16="http://schemas.microsoft.com/office/drawing/2014/main" id="{DE422459-2687-48D8-0E29-14F8993C989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762" y="30193248"/>
            <a:ext cx="1933807" cy="1839175"/>
          </a:xfrm>
          <a:prstGeom prst="rect">
            <a:avLst/>
          </a:prstGeom>
        </p:spPr>
      </p:pic>
      <p:pic>
        <p:nvPicPr>
          <p:cNvPr id="4135" name="Picture 4134" descr="Interactive 3D Barn Visualizer - Codiland">
            <a:extLst>
              <a:ext uri="{FF2B5EF4-FFF2-40B4-BE49-F238E27FC236}">
                <a16:creationId xmlns:a16="http://schemas.microsoft.com/office/drawing/2014/main" id="{6C46617D-0BA3-1D0A-EE5B-3E782DF98FC1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7246" r="11594" b="719"/>
          <a:stretch/>
        </p:blipFill>
        <p:spPr>
          <a:xfrm>
            <a:off x="4386008" y="30035914"/>
            <a:ext cx="1722375" cy="2068298"/>
          </a:xfrm>
          <a:prstGeom prst="rect">
            <a:avLst/>
          </a:prstGeom>
        </p:spPr>
      </p:pic>
      <p:pic>
        <p:nvPicPr>
          <p:cNvPr id="4137" name="Picture 4136" descr="OpenCVのインストール&amp;設定 | ラズパイ活用日記">
            <a:extLst>
              <a:ext uri="{FF2B5EF4-FFF2-40B4-BE49-F238E27FC236}">
                <a16:creationId xmlns:a16="http://schemas.microsoft.com/office/drawing/2014/main" id="{E93283B6-1B46-30CD-EB08-A93F421AEBF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254099" y="30117180"/>
            <a:ext cx="1512339" cy="1828995"/>
          </a:xfrm>
          <a:prstGeom prst="rect">
            <a:avLst/>
          </a:prstGeom>
        </p:spPr>
      </p:pic>
      <p:sp>
        <p:nvSpPr>
          <p:cNvPr id="4157" name="TextBox 4156">
            <a:extLst>
              <a:ext uri="{FF2B5EF4-FFF2-40B4-BE49-F238E27FC236}">
                <a16:creationId xmlns:a16="http://schemas.microsoft.com/office/drawing/2014/main" id="{0BD4E1F3-9604-55D4-4592-0848507D6F3D}"/>
              </a:ext>
            </a:extLst>
          </p:cNvPr>
          <p:cNvSpPr txBox="1"/>
          <p:nvPr/>
        </p:nvSpPr>
        <p:spPr>
          <a:xfrm>
            <a:off x="13041730" y="27894913"/>
            <a:ext cx="417736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DBDEE1"/>
                </a:solidFill>
                <a:latin typeface="Gill Sans Nova"/>
                <a:ea typeface="MS PGothic"/>
                <a:cs typeface="Times New Roman"/>
              </a:rPr>
              <a:t>Figures 1a and 2a display results from context-aware </a:t>
            </a:r>
            <a:r>
              <a:rPr lang="en-US" sz="2400">
                <a:solidFill>
                  <a:schemeClr val="bg1">
                    <a:lumMod val="85000"/>
                  </a:schemeClr>
                </a:solidFill>
                <a:latin typeface="Gill Sans Nova"/>
                <a:ea typeface="MS PGothic"/>
                <a:cs typeface="Times New Roman"/>
              </a:rPr>
              <a:t>and</a:t>
            </a:r>
            <a:r>
              <a:rPr lang="en-US" sz="2400">
                <a:solidFill>
                  <a:srgbClr val="DBDEE1"/>
                </a:solidFill>
                <a:latin typeface="Gill Sans Nova"/>
                <a:ea typeface="MS PGothic"/>
                <a:cs typeface="Times New Roman"/>
              </a:rPr>
              <a:t> static image registrations, respectively, with 1b and 2b as their reference images.</a:t>
            </a:r>
            <a:endParaRPr lang="en-US" sz="2400">
              <a:solidFill>
                <a:srgbClr val="DBDEE1"/>
              </a:solidFill>
              <a:latin typeface="Gill Sans Nova"/>
              <a:cs typeface="Times New Roman"/>
            </a:endParaRPr>
          </a:p>
        </p:txBody>
      </p:sp>
      <p:pic>
        <p:nvPicPr>
          <p:cNvPr id="4159" name="Picture 4158" descr="A drawing of a knife in the sky&#10;&#10;Description automatically generated">
            <a:extLst>
              <a:ext uri="{FF2B5EF4-FFF2-40B4-BE49-F238E27FC236}">
                <a16:creationId xmlns:a16="http://schemas.microsoft.com/office/drawing/2014/main" id="{E34E371A-AE03-2097-DD3B-8A805A85948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6200000">
            <a:off x="11937042" y="22232393"/>
            <a:ext cx="2230019" cy="2230160"/>
          </a:xfrm>
          <a:prstGeom prst="rect">
            <a:avLst/>
          </a:prstGeom>
        </p:spPr>
      </p:pic>
      <p:pic>
        <p:nvPicPr>
          <p:cNvPr id="4161" name="Picture 4160" descr="A close up of the moon&#10;&#10;Description automatically generated">
            <a:extLst>
              <a:ext uri="{FF2B5EF4-FFF2-40B4-BE49-F238E27FC236}">
                <a16:creationId xmlns:a16="http://schemas.microsoft.com/office/drawing/2014/main" id="{98624CDE-20DB-3CA8-C3E5-7472E9CABD3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624535" y="22239735"/>
            <a:ext cx="2263087" cy="2214031"/>
          </a:xfrm>
          <a:prstGeom prst="rect">
            <a:avLst/>
          </a:prstGeom>
        </p:spPr>
      </p:pic>
      <p:pic>
        <p:nvPicPr>
          <p:cNvPr id="4163" name="Picture 4162" descr="A moon with a curved object in the background&#10;&#10;Description automatically generated">
            <a:extLst>
              <a:ext uri="{FF2B5EF4-FFF2-40B4-BE49-F238E27FC236}">
                <a16:creationId xmlns:a16="http://schemas.microsoft.com/office/drawing/2014/main" id="{C25F135F-4D8B-49FC-2D24-5866F0B6616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6200000">
            <a:off x="11857747" y="25061738"/>
            <a:ext cx="2313876" cy="2280481"/>
          </a:xfrm>
          <a:prstGeom prst="rect">
            <a:avLst/>
          </a:prstGeom>
        </p:spPr>
      </p:pic>
      <p:pic>
        <p:nvPicPr>
          <p:cNvPr id="4165" name="Picture 4164" descr="A close up of the moon&#10;&#10;Description automatically generated">
            <a:extLst>
              <a:ext uri="{FF2B5EF4-FFF2-40B4-BE49-F238E27FC236}">
                <a16:creationId xmlns:a16="http://schemas.microsoft.com/office/drawing/2014/main" id="{B0BA79CA-D6EF-F698-7218-7476129F205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595934" y="25041274"/>
            <a:ext cx="2304126" cy="2344466"/>
          </a:xfrm>
          <a:prstGeom prst="rect">
            <a:avLst/>
          </a:prstGeom>
        </p:spPr>
      </p:pic>
      <p:pic>
        <p:nvPicPr>
          <p:cNvPr id="4167" name="Picture 4166" descr="A moon with purple dots&#10;&#10;Description automatically generated">
            <a:extLst>
              <a:ext uri="{FF2B5EF4-FFF2-40B4-BE49-F238E27FC236}">
                <a16:creationId xmlns:a16="http://schemas.microsoft.com/office/drawing/2014/main" id="{FC0159C6-FC6D-C83E-8041-295E66E3F88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526585" y="22235937"/>
            <a:ext cx="2505847" cy="2214426"/>
          </a:xfrm>
          <a:prstGeom prst="rect">
            <a:avLst/>
          </a:prstGeom>
        </p:spPr>
      </p:pic>
      <p:pic>
        <p:nvPicPr>
          <p:cNvPr id="4169" name="Picture 4168" descr="https://cdn.discordapp.com/attachments/1144479313123627113/1232220937055764561/image.png?ex=6628aaac&amp;is=6627592c&amp;hm=31cfae2b2ed125da905b7de02acc8cebae42dd1387e06726f7b5c603487f9d8c&amp;">
            <a:extLst>
              <a:ext uri="{FF2B5EF4-FFF2-40B4-BE49-F238E27FC236}">
                <a16:creationId xmlns:a16="http://schemas.microsoft.com/office/drawing/2014/main" id="{08B0AFEF-DE0F-F6FB-C137-33A5AAD0F41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7279340" y="24944059"/>
            <a:ext cx="2997655" cy="2515964"/>
          </a:xfrm>
          <a:prstGeom prst="rect">
            <a:avLst/>
          </a:prstGeom>
        </p:spPr>
      </p:pic>
      <p:sp>
        <p:nvSpPr>
          <p:cNvPr id="4171" name="TextBox 4170">
            <a:extLst>
              <a:ext uri="{FF2B5EF4-FFF2-40B4-BE49-F238E27FC236}">
                <a16:creationId xmlns:a16="http://schemas.microsoft.com/office/drawing/2014/main" id="{036F98DC-8397-7ECB-65A6-66252FB4A497}"/>
              </a:ext>
            </a:extLst>
          </p:cNvPr>
          <p:cNvSpPr txBox="1"/>
          <p:nvPr/>
        </p:nvSpPr>
        <p:spPr>
          <a:xfrm>
            <a:off x="12473768" y="24591392"/>
            <a:ext cx="115824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i="1">
                <a:solidFill>
                  <a:srgbClr val="D8D8D8"/>
                </a:solidFill>
                <a:latin typeface="Comic Sans MS"/>
                <a:ea typeface="MS PGothic"/>
                <a:cs typeface="Times New Roman"/>
              </a:rPr>
              <a:t>Figure 1a</a:t>
            </a:r>
            <a:endParaRPr lang="en-US" sz="1400" b="1" i="1">
              <a:solidFill>
                <a:srgbClr val="D8D8D8"/>
              </a:solidFill>
              <a:latin typeface="Comic Sans MS"/>
              <a:cs typeface="Times New Roman"/>
            </a:endParaRPr>
          </a:p>
        </p:txBody>
      </p:sp>
      <p:sp>
        <p:nvSpPr>
          <p:cNvPr id="4174" name="TextBox 4173">
            <a:extLst>
              <a:ext uri="{FF2B5EF4-FFF2-40B4-BE49-F238E27FC236}">
                <a16:creationId xmlns:a16="http://schemas.microsoft.com/office/drawing/2014/main" id="{D2B9DA1E-ADE2-AE8C-6BCA-D8AF004D1325}"/>
              </a:ext>
            </a:extLst>
          </p:cNvPr>
          <p:cNvSpPr txBox="1"/>
          <p:nvPr/>
        </p:nvSpPr>
        <p:spPr>
          <a:xfrm>
            <a:off x="12784076" y="21106316"/>
            <a:ext cx="5754530" cy="861774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000">
                <a:solidFill>
                  <a:schemeClr val="bg1"/>
                </a:solidFill>
                <a:latin typeface="Gill Sans Nova"/>
                <a:ea typeface="Tahoma"/>
                <a:cs typeface="Tahoma"/>
              </a:rPr>
              <a:t>Context Aware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75" name="TextBox 4174">
            <a:extLst>
              <a:ext uri="{FF2B5EF4-FFF2-40B4-BE49-F238E27FC236}">
                <a16:creationId xmlns:a16="http://schemas.microsoft.com/office/drawing/2014/main" id="{03AFED86-040B-434E-9EF6-13F2C9601ED0}"/>
              </a:ext>
            </a:extLst>
          </p:cNvPr>
          <p:cNvSpPr txBox="1"/>
          <p:nvPr/>
        </p:nvSpPr>
        <p:spPr>
          <a:xfrm>
            <a:off x="15191963" y="24608183"/>
            <a:ext cx="115824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i="1">
                <a:solidFill>
                  <a:srgbClr val="D8D8D8"/>
                </a:solidFill>
                <a:latin typeface="Comic Sans MS"/>
                <a:ea typeface="MS PGothic"/>
                <a:cs typeface="Times New Roman"/>
              </a:rPr>
              <a:t>Figure 1b</a:t>
            </a:r>
            <a:endParaRPr lang="en-US" sz="1400" b="1" i="1">
              <a:solidFill>
                <a:srgbClr val="D8D8D8"/>
              </a:solidFill>
              <a:latin typeface="Comic Sans MS"/>
              <a:cs typeface="Times New Roman"/>
            </a:endParaRPr>
          </a:p>
        </p:txBody>
      </p:sp>
      <p:sp>
        <p:nvSpPr>
          <p:cNvPr id="4176" name="TextBox 4175">
            <a:extLst>
              <a:ext uri="{FF2B5EF4-FFF2-40B4-BE49-F238E27FC236}">
                <a16:creationId xmlns:a16="http://schemas.microsoft.com/office/drawing/2014/main" id="{1BA59242-E598-CFFD-DCA9-EF70B628CF2A}"/>
              </a:ext>
            </a:extLst>
          </p:cNvPr>
          <p:cNvSpPr txBox="1"/>
          <p:nvPr/>
        </p:nvSpPr>
        <p:spPr>
          <a:xfrm>
            <a:off x="18205564" y="24591432"/>
            <a:ext cx="115824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i="1">
                <a:solidFill>
                  <a:srgbClr val="D8D8D8"/>
                </a:solidFill>
                <a:latin typeface="Comic Sans MS"/>
                <a:ea typeface="MS PGothic"/>
                <a:cs typeface="Times New Roman"/>
              </a:rPr>
              <a:t>Figure 3a</a:t>
            </a:r>
            <a:endParaRPr lang="en-US" sz="1400" b="1" i="1">
              <a:solidFill>
                <a:srgbClr val="D8D8D8"/>
              </a:solidFill>
              <a:latin typeface="Comic Sans MS"/>
              <a:cs typeface="Times New Roman"/>
            </a:endParaRPr>
          </a:p>
        </p:txBody>
      </p:sp>
      <p:sp>
        <p:nvSpPr>
          <p:cNvPr id="4177" name="TextBox 4176">
            <a:extLst>
              <a:ext uri="{FF2B5EF4-FFF2-40B4-BE49-F238E27FC236}">
                <a16:creationId xmlns:a16="http://schemas.microsoft.com/office/drawing/2014/main" id="{EE1B9721-6D65-51F8-E337-036E0D06B721}"/>
              </a:ext>
            </a:extLst>
          </p:cNvPr>
          <p:cNvSpPr txBox="1"/>
          <p:nvPr/>
        </p:nvSpPr>
        <p:spPr>
          <a:xfrm>
            <a:off x="12535654" y="27526388"/>
            <a:ext cx="115824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i="1">
                <a:solidFill>
                  <a:schemeClr val="bg1">
                    <a:lumMod val="75000"/>
                  </a:schemeClr>
                </a:solidFill>
                <a:latin typeface="Comic Sans MS"/>
                <a:ea typeface="MS PGothic"/>
                <a:cs typeface="Times New Roman"/>
              </a:rPr>
              <a:t>Figure 2a</a:t>
            </a:r>
            <a:endParaRPr lang="en-US" sz="1400" b="1" i="1">
              <a:solidFill>
                <a:schemeClr val="bg1">
                  <a:lumMod val="75000"/>
                </a:schemeClr>
              </a:solidFill>
              <a:latin typeface="Comic Sans MS"/>
              <a:cs typeface="Times New Roman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8AA4BD8-D0CC-3E0F-2CF0-7B1F3E66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16629" y="29242307"/>
            <a:ext cx="4547635" cy="848343"/>
          </a:xfrm>
          <a:ln>
            <a:noFill/>
          </a:ln>
        </p:spPr>
        <p:txBody>
          <a:bodyPr/>
          <a:lstStyle/>
          <a:p>
            <a:r>
              <a:rPr lang="en-US" sz="4000">
                <a:solidFill>
                  <a:srgbClr val="FF0000"/>
                </a:solidFill>
                <a:latin typeface="Gill Sans MT"/>
                <a:ea typeface="ＭＳ Ｐゴシック"/>
                <a:cs typeface="Times New Roman"/>
              </a:rPr>
              <a:t>TECHNOLOGIES</a:t>
            </a:r>
          </a:p>
        </p:txBody>
      </p:sp>
      <p:sp>
        <p:nvSpPr>
          <p:cNvPr id="4179" name="TextBox 4178">
            <a:extLst>
              <a:ext uri="{FF2B5EF4-FFF2-40B4-BE49-F238E27FC236}">
                <a16:creationId xmlns:a16="http://schemas.microsoft.com/office/drawing/2014/main" id="{462AE5E0-DB32-69D3-8DB9-ED0AE00FB62E}"/>
              </a:ext>
            </a:extLst>
          </p:cNvPr>
          <p:cNvSpPr txBox="1"/>
          <p:nvPr/>
        </p:nvSpPr>
        <p:spPr>
          <a:xfrm>
            <a:off x="15168332" y="27509637"/>
            <a:ext cx="115824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i="1">
                <a:solidFill>
                  <a:srgbClr val="D8D8D8"/>
                </a:solidFill>
                <a:latin typeface="Comic Sans MS"/>
                <a:ea typeface="MS PGothic"/>
                <a:cs typeface="Times New Roman"/>
              </a:rPr>
              <a:t>Figure 2b</a:t>
            </a:r>
            <a:endParaRPr lang="en-US" sz="1400" b="1" i="1">
              <a:solidFill>
                <a:srgbClr val="D8D8D8"/>
              </a:solidFill>
              <a:latin typeface="Comic Sans MS"/>
              <a:cs typeface="Times New Roman"/>
            </a:endParaRPr>
          </a:p>
        </p:txBody>
      </p:sp>
      <p:sp>
        <p:nvSpPr>
          <p:cNvPr id="4187" name="TextBox 4186">
            <a:extLst>
              <a:ext uri="{FF2B5EF4-FFF2-40B4-BE49-F238E27FC236}">
                <a16:creationId xmlns:a16="http://schemas.microsoft.com/office/drawing/2014/main" id="{C45DB477-5A4D-2DB9-26B5-24B73F9D6902}"/>
              </a:ext>
            </a:extLst>
          </p:cNvPr>
          <p:cNvSpPr txBox="1"/>
          <p:nvPr/>
        </p:nvSpPr>
        <p:spPr>
          <a:xfrm>
            <a:off x="18191236" y="27526428"/>
            <a:ext cx="115824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i="1">
                <a:solidFill>
                  <a:srgbClr val="D8D8D8"/>
                </a:solidFill>
                <a:latin typeface="Comic Sans MS"/>
                <a:ea typeface="MS PGothic"/>
                <a:cs typeface="Times New Roman"/>
              </a:rPr>
              <a:t>Figure 3b</a:t>
            </a:r>
            <a:endParaRPr lang="en-US" sz="1400" b="1" i="1">
              <a:solidFill>
                <a:srgbClr val="D8D8D8"/>
              </a:solidFill>
              <a:latin typeface="Comic Sans MS"/>
              <a:cs typeface="Times New Roman"/>
            </a:endParaRPr>
          </a:p>
        </p:txBody>
      </p:sp>
      <p:sp>
        <p:nvSpPr>
          <p:cNvPr id="4188" name="Rectangle 4187">
            <a:extLst>
              <a:ext uri="{FF2B5EF4-FFF2-40B4-BE49-F238E27FC236}">
                <a16:creationId xmlns:a16="http://schemas.microsoft.com/office/drawing/2014/main" id="{1B43D789-370E-AF65-77BB-4FAC81311018}"/>
              </a:ext>
            </a:extLst>
          </p:cNvPr>
          <p:cNvSpPr/>
          <p:nvPr/>
        </p:nvSpPr>
        <p:spPr bwMode="auto">
          <a:xfrm>
            <a:off x="5564303" y="6974670"/>
            <a:ext cx="9635470" cy="564454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>
              <a:ln>
                <a:noFill/>
              </a:ln>
              <a:solidFill>
                <a:srgbClr val="BFBFBF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1CB846C-BE4A-6B2D-2C6D-4DBCFB40DA81}"/>
              </a:ext>
            </a:extLst>
          </p:cNvPr>
          <p:cNvCxnSpPr/>
          <p:nvPr/>
        </p:nvCxnSpPr>
        <p:spPr bwMode="auto">
          <a:xfrm flipH="1">
            <a:off x="17261170" y="22236399"/>
            <a:ext cx="8021" cy="5208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941522C-D74F-4599-0B13-F5805AC629C2}"/>
              </a:ext>
            </a:extLst>
          </p:cNvPr>
          <p:cNvSpPr txBox="1"/>
          <p:nvPr/>
        </p:nvSpPr>
        <p:spPr>
          <a:xfrm>
            <a:off x="17515122" y="27907758"/>
            <a:ext cx="341870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>
                    <a:lumMod val="85000"/>
                  </a:schemeClr>
                </a:solidFill>
                <a:latin typeface="Gill Sans Nova"/>
                <a:ea typeface="MS PGothic"/>
                <a:cs typeface="Times New Roman"/>
              </a:rPr>
              <a:t>Figure 3a and 3b illustrate the points of interest in both the user image and generated image.</a:t>
            </a:r>
          </a:p>
          <a:p>
            <a:endParaRPr lang="en-US" sz="2400">
              <a:solidFill>
                <a:schemeClr val="bg1">
                  <a:lumMod val="85000"/>
                </a:schemeClr>
              </a:solidFill>
              <a:latin typeface="Gill Sans Nova"/>
              <a:cs typeface="Times New Roman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CF4E71-2032-8EE4-5F65-0CC2AC4784BA}"/>
              </a:ext>
            </a:extLst>
          </p:cNvPr>
          <p:cNvCxnSpPr/>
          <p:nvPr/>
        </p:nvCxnSpPr>
        <p:spPr bwMode="auto">
          <a:xfrm>
            <a:off x="10058399" y="15544800"/>
            <a:ext cx="914399" cy="9143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E955FE2-D3E2-C8BA-7748-14261BBD02F4}"/>
              </a:ext>
            </a:extLst>
          </p:cNvPr>
          <p:cNvCxnSpPr/>
          <p:nvPr/>
        </p:nvCxnSpPr>
        <p:spPr bwMode="auto">
          <a:xfrm>
            <a:off x="10201275" y="15687675"/>
            <a:ext cx="914399" cy="9143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14" descr="A qr code with a black and white background&#10;&#10;Description automatically generated">
            <a:extLst>
              <a:ext uri="{FF2B5EF4-FFF2-40B4-BE49-F238E27FC236}">
                <a16:creationId xmlns:a16="http://schemas.microsoft.com/office/drawing/2014/main" id="{E49AC3E2-0913-EDF8-E33E-2D4CA3A2C35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389210" y="19604968"/>
            <a:ext cx="2270417" cy="2119766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3825C21-1951-FAE5-9F53-AC0573F63451}"/>
              </a:ext>
            </a:extLst>
          </p:cNvPr>
          <p:cNvCxnSpPr/>
          <p:nvPr/>
        </p:nvCxnSpPr>
        <p:spPr bwMode="auto">
          <a:xfrm flipV="1">
            <a:off x="-66521" y="29973994"/>
            <a:ext cx="7981223" cy="555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1F27C89-4E56-8795-85E4-BD94AA053B41}"/>
              </a:ext>
            </a:extLst>
          </p:cNvPr>
          <p:cNvCxnSpPr>
            <a:cxnSpLocks/>
          </p:cNvCxnSpPr>
          <p:nvPr/>
        </p:nvCxnSpPr>
        <p:spPr bwMode="auto">
          <a:xfrm flipV="1">
            <a:off x="12963015" y="29923695"/>
            <a:ext cx="8199250" cy="555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6339293-2736-1798-A6B2-5EC77BBCA326}"/>
              </a:ext>
            </a:extLst>
          </p:cNvPr>
          <p:cNvSpPr txBox="1"/>
          <p:nvPr/>
        </p:nvSpPr>
        <p:spPr>
          <a:xfrm>
            <a:off x="9296591" y="6981622"/>
            <a:ext cx="2437224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chemeClr val="bg1">
                    <a:lumMod val="50000"/>
                  </a:schemeClr>
                </a:solidFill>
                <a:latin typeface="Times New Roman"/>
                <a:ea typeface="MS PGothic"/>
                <a:cs typeface="Times New Roman"/>
              </a:rPr>
              <a:t>Visualization of Algorithms:</a:t>
            </a:r>
            <a:endParaRPr lang="en-US" sz="1500">
              <a:solidFill>
                <a:schemeClr val="bg1">
                  <a:lumMod val="50000"/>
                </a:schemeClr>
              </a:solidFill>
              <a:cs typeface="Times New Roman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A7FB0F5-1E98-F29E-E83F-754FFF1508A7}"/>
              </a:ext>
            </a:extLst>
          </p:cNvPr>
          <p:cNvSpPr/>
          <p:nvPr/>
        </p:nvSpPr>
        <p:spPr bwMode="auto">
          <a:xfrm>
            <a:off x="7828051" y="28794183"/>
            <a:ext cx="5224618" cy="311173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2FA8192-E2E0-1B00-C5FF-128357BFFD48}"/>
              </a:ext>
            </a:extLst>
          </p:cNvPr>
          <p:cNvSpPr/>
          <p:nvPr/>
        </p:nvSpPr>
        <p:spPr bwMode="auto">
          <a:xfrm>
            <a:off x="7685718" y="29993688"/>
            <a:ext cx="5677442" cy="200468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Picture 12" descr="A hexagon with white text&#10;&#10;Description automatically generated">
            <a:extLst>
              <a:ext uri="{FF2B5EF4-FFF2-40B4-BE49-F238E27FC236}">
                <a16:creationId xmlns:a16="http://schemas.microsoft.com/office/drawing/2014/main" id="{E3B77910-5E8D-AF09-4CBA-B858B0AA2A47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2484" t="11538" r="2306" b="11520"/>
          <a:stretch/>
        </p:blipFill>
        <p:spPr>
          <a:xfrm>
            <a:off x="11488758" y="30132410"/>
            <a:ext cx="1900193" cy="1859941"/>
          </a:xfrm>
          <a:prstGeom prst="rect">
            <a:avLst/>
          </a:prstGeom>
        </p:spPr>
      </p:pic>
      <p:pic>
        <p:nvPicPr>
          <p:cNvPr id="38" name="Picture 37" descr="Nodejs plain wordmark logo - Social media &amp; Logos Icons">
            <a:extLst>
              <a:ext uri="{FF2B5EF4-FFF2-40B4-BE49-F238E27FC236}">
                <a16:creationId xmlns:a16="http://schemas.microsoft.com/office/drawing/2014/main" id="{32D8C6F5-CAE1-3F9A-A16E-417571F7619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92460" y="29782924"/>
            <a:ext cx="2523980" cy="2266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060D92-90CC-6608-4442-71D86137F5D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458989" y="30227036"/>
            <a:ext cx="1699705" cy="1668287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9C5A77DA-A556-0014-1734-05B7973CCE76}"/>
              </a:ext>
            </a:extLst>
          </p:cNvPr>
          <p:cNvSpPr/>
          <p:nvPr/>
        </p:nvSpPr>
        <p:spPr bwMode="auto">
          <a:xfrm>
            <a:off x="-27133" y="32023662"/>
            <a:ext cx="21039949" cy="9249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04655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842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842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963A388C46534E83B4390703C60BB4" ma:contentTypeVersion="10" ma:contentTypeDescription="Create a new document." ma:contentTypeScope="" ma:versionID="fe51dfdb9d20f591f2764860bdae723f">
  <xsd:schema xmlns:xsd="http://www.w3.org/2001/XMLSchema" xmlns:xs="http://www.w3.org/2001/XMLSchema" xmlns:p="http://schemas.microsoft.com/office/2006/metadata/properties" xmlns:ns3="f2868a00-5f98-4865-91c8-3d305f8d9338" xmlns:ns4="306dda9f-9867-4358-9e9a-27f1d4d5737f" targetNamespace="http://schemas.microsoft.com/office/2006/metadata/properties" ma:root="true" ma:fieldsID="943af775aa60c9a2799c401117700e38" ns3:_="" ns4:_="">
    <xsd:import namespace="f2868a00-5f98-4865-91c8-3d305f8d9338"/>
    <xsd:import namespace="306dda9f-9867-4358-9e9a-27f1d4d573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868a00-5f98-4865-91c8-3d305f8d93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dda9f-9867-4358-9e9a-27f1d4d5737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2868a00-5f98-4865-91c8-3d305f8d933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C5D0EC-697F-4179-B1C2-F7BFE42BE84F}">
  <ds:schemaRefs>
    <ds:schemaRef ds:uri="306dda9f-9867-4358-9e9a-27f1d4d5737f"/>
    <ds:schemaRef ds:uri="f2868a00-5f98-4865-91c8-3d305f8d933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0EAD810-4C43-4335-8F6F-6FF9F6692801}">
  <ds:schemaRefs>
    <ds:schemaRef ds:uri="306dda9f-9867-4358-9e9a-27f1d4d5737f"/>
    <ds:schemaRef ds:uri="f2868a00-5f98-4865-91c8-3d305f8d933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D109DF-5EB2-4E6D-8C1F-5EC614DE7C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     Team Members: Mike De Pacina, Isabel Gonzalez, Gavin Guo, Olga Garcia, Simon Johansen, Sebastian Kane, Breck Miner, Karl Sia, Jacob Valenzuela, Joan Zaldivar Faculty Advisor: Jackson Bently, Youssef El-Zein &amp; Weronika Cwir Jet Propulsion Laboratory Liaisons: Natalie Gallegos, Shan Malhotra &amp; Syed Sadaqathullah College of Engineering, Computer Science, and Technology California State University, Los Angeles</vt:lpstr>
    </vt:vector>
  </TitlesOfParts>
  <Company>UCI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Miniature Liquid Fuel-Film Combustor Trinh Pham Derek Dunn-Rankin and William A. Sirignano Department of Mechanical and Aerospace Engineering The Henry Samueli School of Engineering University of California, Irvine</dc:title>
  <dc:creator>lfa</dc:creator>
  <cp:revision>12</cp:revision>
  <dcterms:created xsi:type="dcterms:W3CDTF">2003-02-05T00:13:20Z</dcterms:created>
  <dcterms:modified xsi:type="dcterms:W3CDTF">2024-04-23T23:03:38Z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0x01010096963A388C46534E83B4390703C60BB4</vt:lpwstr>
  </property>
</Properties>
</file>