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2004000" cx="21031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080">
          <p15:clr>
            <a:srgbClr val="000000"/>
          </p15:clr>
        </p15:guide>
        <p15:guide id="2" pos="6624">
          <p15:clr>
            <a:srgbClr val="000000"/>
          </p15:clr>
        </p15:guide>
      </p15:sldGuideLst>
    </p:ext>
    <p:ext uri="GoogleSlidesCustomDataVersion2">
      <go:slidesCustomData xmlns:go="http://customooxmlschemas.google.com/" r:id="rId7" roundtripDataSignature="AMtx7mgsfcY3if6TTJ2J1AjRNB7NMrNM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080" orient="horz"/>
        <p:guide pos="66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01875" y="685800"/>
            <a:ext cx="22542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Times New Roman"/>
              <a:buNone/>
            </a:pPr>
            <a:fld id="{00000000-1234-1234-1234-123412341234}" type="slidenum">
              <a:rPr b="0" i="0" lang="en-US" sz="23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01875" y="685800"/>
            <a:ext cx="22542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200"/>
              <a:t>Have students check that the logo is the appropriate one to use.</a:t>
            </a: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1577975" y="9245600"/>
            <a:ext cx="8861425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10591800" y="9245600"/>
            <a:ext cx="8861425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1577975" y="9245600"/>
            <a:ext cx="17875250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ctrTitle"/>
          </p:nvPr>
        </p:nvSpPr>
        <p:spPr>
          <a:xfrm>
            <a:off x="1577975" y="9942513"/>
            <a:ext cx="17875250" cy="6859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subTitle"/>
          </p:nvPr>
        </p:nvSpPr>
        <p:spPr>
          <a:xfrm>
            <a:off x="3154363" y="18135600"/>
            <a:ext cx="14722475" cy="81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ctr">
              <a:spcBef>
                <a:spcPts val="2120"/>
              </a:spcBef>
              <a:spcAft>
                <a:spcPts val="0"/>
              </a:spcAft>
              <a:buClr>
                <a:schemeClr val="dk1"/>
              </a:buClr>
              <a:buSzPts val="10600"/>
              <a:buFont typeface="Times New Roman"/>
              <a:buNone/>
              <a:defRPr/>
            </a:lvl1pPr>
            <a:lvl2pPr lvl="1" algn="ctr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Times New Roman"/>
              <a:buNone/>
              <a:defRPr/>
            </a:lvl2pPr>
            <a:lvl3pPr lvl="2" algn="ctr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Times New Roman"/>
              <a:buNone/>
              <a:defRPr/>
            </a:lvl3pPr>
            <a:lvl4pPr lvl="3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4pPr>
            <a:lvl5pPr lvl="4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5pPr>
            <a:lvl6pPr lvl="5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6pPr>
            <a:lvl7pPr lvl="6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7pPr>
            <a:lvl8pPr lvl="7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8pPr>
            <a:lvl9pPr lvl="8" algn="ctr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 rot="5400000">
            <a:off x="4417219" y="13411994"/>
            <a:ext cx="25603200" cy="446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 rot="5400000">
            <a:off x="-4596606" y="9019381"/>
            <a:ext cx="25603200" cy="13254038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 rot="5400000">
            <a:off x="914400" y="9909175"/>
            <a:ext cx="19202400" cy="178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4122738" y="22402800"/>
            <a:ext cx="12619037" cy="2644775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/>
          <p:nvPr>
            <p:ph idx="2" type="pic"/>
          </p:nvPr>
        </p:nvSpPr>
        <p:spPr>
          <a:xfrm>
            <a:off x="4122738" y="2859088"/>
            <a:ext cx="12619037" cy="1920240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122738" y="25047575"/>
            <a:ext cx="12619037" cy="37560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1050925" y="1274763"/>
            <a:ext cx="6919913" cy="54229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8223250" y="1274763"/>
            <a:ext cx="11757025" cy="273145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1050925" y="6697663"/>
            <a:ext cx="6919913" cy="21891625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/>
          <p:nvPr>
            <p:ph type="title"/>
          </p:nvPr>
        </p:nvSpPr>
        <p:spPr>
          <a:xfrm>
            <a:off x="1050925" y="1281113"/>
            <a:ext cx="189293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1050925" y="7164388"/>
            <a:ext cx="9293225" cy="298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0" name="Google Shape;60;p10"/>
          <p:cNvSpPr txBox="1"/>
          <p:nvPr>
            <p:ph idx="2" type="body"/>
          </p:nvPr>
        </p:nvSpPr>
        <p:spPr>
          <a:xfrm>
            <a:off x="1050925" y="10148888"/>
            <a:ext cx="9293225" cy="18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1" name="Google Shape;61;p10"/>
          <p:cNvSpPr txBox="1"/>
          <p:nvPr>
            <p:ph idx="3" type="body"/>
          </p:nvPr>
        </p:nvSpPr>
        <p:spPr>
          <a:xfrm>
            <a:off x="10683875" y="7164388"/>
            <a:ext cx="9296400" cy="2984500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62" name="Google Shape;62;p10"/>
          <p:cNvSpPr txBox="1"/>
          <p:nvPr>
            <p:ph idx="4" type="body"/>
          </p:nvPr>
        </p:nvSpPr>
        <p:spPr>
          <a:xfrm>
            <a:off x="10683875" y="10148888"/>
            <a:ext cx="9296400" cy="184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1662113" y="20566063"/>
            <a:ext cx="17875250" cy="635635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662113" y="13565188"/>
            <a:ext cx="17875250" cy="7000875"/>
          </a:xfrm>
          <a:prstGeom prst="rect">
            <a:avLst/>
          </a:prstGeom>
          <a:noFill/>
          <a:ln>
            <a:noFill/>
          </a:ln>
        </p:spPr>
        <p:txBody>
          <a:bodyPr anchorCtr="0" anchor="b" bIns="151500" lIns="303025" spcFirstLastPara="1" rIns="303025" wrap="square" tIns="1515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1577975" y="2844800"/>
            <a:ext cx="1787525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1577975" y="9245600"/>
            <a:ext cx="17875250" cy="192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-901700" lvl="0" marL="457200" marR="0" rtl="0" algn="l">
              <a:spcBef>
                <a:spcPts val="2120"/>
              </a:spcBef>
              <a:spcAft>
                <a:spcPts val="0"/>
              </a:spcAft>
              <a:buClr>
                <a:schemeClr val="dk1"/>
              </a:buClr>
              <a:buSzPts val="10600"/>
              <a:buFont typeface="Times New Roman"/>
              <a:buChar char="•"/>
              <a:defRPr b="0" i="0" sz="10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819150" lvl="1" marL="914400" marR="0" rtl="0" algn="l">
              <a:spcBef>
                <a:spcPts val="186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Times New Roman"/>
              <a:buChar char="–"/>
              <a:defRPr b="0" i="0" sz="9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30250" lvl="2" marL="1371600" marR="0" rtl="0" algn="l">
              <a:spcBef>
                <a:spcPts val="1580"/>
              </a:spcBef>
              <a:spcAft>
                <a:spcPts val="0"/>
              </a:spcAft>
              <a:buClr>
                <a:schemeClr val="dk1"/>
              </a:buClr>
              <a:buSzPts val="7900"/>
              <a:buFont typeface="Times New Roman"/>
              <a:buChar char="•"/>
              <a:defRPr b="0" i="0" sz="7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654050" lvl="3" marL="18288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–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654050" lvl="4" marL="22860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654050" lvl="5" marL="27432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654050" lvl="6" marL="32004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654050" lvl="7" marL="36576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654050" lvl="8" marL="4114800" marR="0" rtl="0" algn="l"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Times New Roman"/>
              <a:buChar char="»"/>
              <a:defRPr b="0" i="0" sz="6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157797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7185025" y="29159200"/>
            <a:ext cx="66611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15071725" y="29159200"/>
            <a:ext cx="43815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51500" lIns="303025" spcFirstLastPara="1" rIns="303025" wrap="square" tIns="1515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Times New Roman"/>
              <a:buNone/>
              <a:defRPr b="0" i="0" sz="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github.com/tiguila/UAVPathPlanning" TargetMode="External"/><Relationship Id="rId10" Type="http://schemas.openxmlformats.org/officeDocument/2006/relationships/image" Target="../media/image4.png"/><Relationship Id="rId9" Type="http://schemas.openxmlformats.org/officeDocument/2006/relationships/image" Target="../media/image2.png"/><Relationship Id="rId5" Type="http://schemas.openxmlformats.org/officeDocument/2006/relationships/hyperlink" Target="https://www.mathworks.com/help/nav/ref/plannerhybridastar.html" TargetMode="External"/><Relationship Id="rId6" Type="http://schemas.openxmlformats.org/officeDocument/2006/relationships/hyperlink" Target="https://www.mathworks.com/help/uav/ug/uav-obstacle-avoidance-in-simulink.html" TargetMode="External"/><Relationship Id="rId7" Type="http://schemas.openxmlformats.org/officeDocument/2006/relationships/image" Target="../media/image5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8C8C8C"/>
            </a:gs>
            <a:gs pos="100000">
              <a:srgbClr val="40404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659550" y="24307125"/>
            <a:ext cx="9251100" cy="62289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857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0832600" y="18450800"/>
            <a:ext cx="9420300" cy="55881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857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049650" y="30902100"/>
            <a:ext cx="18858300" cy="9579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857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90250" y="12224100"/>
            <a:ext cx="9420300" cy="116889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857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443660" y="24291173"/>
            <a:ext cx="5682900" cy="11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Sample Output</a:t>
            </a:r>
            <a:endParaRPr b="1" sz="6000">
              <a:solidFill>
                <a:srgbClr val="FF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0907138" y="12464338"/>
            <a:ext cx="9420300" cy="57780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857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0896625" y="5439450"/>
            <a:ext cx="9251100" cy="66372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3810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09600" y="5410200"/>
            <a:ext cx="9251100" cy="64926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857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0" y="-76200"/>
            <a:ext cx="21031200" cy="51651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"/>
          <p:cNvSpPr txBox="1"/>
          <p:nvPr>
            <p:ph type="title"/>
          </p:nvPr>
        </p:nvSpPr>
        <p:spPr>
          <a:xfrm>
            <a:off x="2628900" y="-76200"/>
            <a:ext cx="157005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1500" lIns="303025" spcFirstLastPara="1" rIns="303025" wrap="square" tIns="1515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lang="en-US" sz="6000">
                <a:solidFill>
                  <a:srgbClr val="FFCC00"/>
                </a:solidFill>
              </a:rPr>
              <a:t>Autonomous Path Planning for </a:t>
            </a:r>
            <a:endParaRPr b="1" sz="6000">
              <a:solidFill>
                <a:srgbClr val="FFCC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lang="en-US" sz="6000">
                <a:solidFill>
                  <a:srgbClr val="FFCC00"/>
                </a:solidFill>
              </a:rPr>
              <a:t>Unmanned Aerial Vehicles</a:t>
            </a:r>
            <a:br>
              <a:rPr i="0" lang="en-US" sz="2400" u="none">
                <a:solidFill>
                  <a:srgbClr val="FFCC00"/>
                </a:solidFill>
              </a:rPr>
            </a:br>
            <a:r>
              <a:rPr b="1" i="0" lang="en-US" sz="2600" u="none">
                <a:solidFill>
                  <a:srgbClr val="FFCC00"/>
                </a:solidFill>
              </a:rPr>
              <a:t>Team Members:</a:t>
            </a:r>
            <a:r>
              <a:rPr i="0" lang="en-US" sz="2600" u="none">
                <a:solidFill>
                  <a:srgbClr val="FFCC00"/>
                </a:solidFill>
              </a:rPr>
              <a:t> </a:t>
            </a:r>
            <a:r>
              <a:rPr lang="en-US" sz="2600">
                <a:solidFill>
                  <a:srgbClr val="FFCC00"/>
                </a:solidFill>
              </a:rPr>
              <a:t>Jason Alvarez, Jonathan Dang, Lara de Jesus, Abraham Diaz, Marcos Olvera, </a:t>
            </a:r>
            <a:endParaRPr sz="2600">
              <a:solidFill>
                <a:srgbClr val="FFCC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lang="en-US" sz="2600">
                <a:solidFill>
                  <a:srgbClr val="FFCC00"/>
                </a:solidFill>
              </a:rPr>
              <a:t>Bryan Alfonso Segovia, Prashant Tewary, Juan Tiguila Sajche, Kevin Angel Velez, Erick Vergara</a:t>
            </a:r>
            <a:endParaRPr sz="2600">
              <a:solidFill>
                <a:srgbClr val="FFCC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600"/>
              <a:buFont typeface="Arial"/>
              <a:buNone/>
            </a:pPr>
            <a:r>
              <a:rPr b="1" i="0" lang="en-US" sz="2600" u="none">
                <a:solidFill>
                  <a:srgbClr val="FFCC00"/>
                </a:solidFill>
              </a:rPr>
              <a:t>Faculty Advisor:</a:t>
            </a:r>
            <a:r>
              <a:rPr i="0" lang="en-US" sz="2600" u="none">
                <a:solidFill>
                  <a:srgbClr val="FFCC00"/>
                </a:solidFill>
              </a:rPr>
              <a:t> Dr. </a:t>
            </a:r>
            <a:r>
              <a:rPr lang="en-US" sz="2600">
                <a:solidFill>
                  <a:srgbClr val="FFCC00"/>
                </a:solidFill>
              </a:rPr>
              <a:t>Manveen Kaur</a:t>
            </a:r>
            <a:br>
              <a:rPr i="0" lang="en-US" sz="2600" u="none">
                <a:solidFill>
                  <a:srgbClr val="FFCC00"/>
                </a:solidFill>
              </a:rPr>
            </a:br>
            <a:r>
              <a:rPr b="1" lang="en-US" sz="2600">
                <a:solidFill>
                  <a:srgbClr val="FFCC00"/>
                </a:solidFill>
              </a:rPr>
              <a:t>MathWorks</a:t>
            </a:r>
            <a:r>
              <a:rPr b="1" i="0" lang="en-US" sz="2600" u="none">
                <a:solidFill>
                  <a:srgbClr val="FFCC00"/>
                </a:solidFill>
              </a:rPr>
              <a:t> Liaison:</a:t>
            </a:r>
            <a:r>
              <a:rPr i="0" lang="en-US" sz="2600" u="none">
                <a:solidFill>
                  <a:srgbClr val="FFCC00"/>
                </a:solidFill>
              </a:rPr>
              <a:t> </a:t>
            </a:r>
            <a:r>
              <a:rPr lang="en-US" sz="2600">
                <a:solidFill>
                  <a:srgbClr val="FFCC00"/>
                </a:solidFill>
              </a:rPr>
              <a:t>Dr. Michael Thorburn</a:t>
            </a:r>
            <a:br>
              <a:rPr i="0" lang="en-US" sz="2600" u="none">
                <a:solidFill>
                  <a:srgbClr val="FFCC00"/>
                </a:solidFill>
              </a:rPr>
            </a:br>
            <a:r>
              <a:rPr i="0" lang="en-US" sz="2600" u="none">
                <a:solidFill>
                  <a:srgbClr val="FFCC00"/>
                </a:solidFill>
              </a:rPr>
              <a:t>Department</a:t>
            </a:r>
            <a:r>
              <a:rPr lang="en-US" sz="2600">
                <a:solidFill>
                  <a:srgbClr val="FFCC00"/>
                </a:solidFill>
              </a:rPr>
              <a:t> </a:t>
            </a:r>
            <a:r>
              <a:rPr i="0" lang="en-US" sz="2600" u="none">
                <a:solidFill>
                  <a:srgbClr val="FFCC00"/>
                </a:solidFill>
              </a:rPr>
              <a:t>of </a:t>
            </a:r>
            <a:r>
              <a:rPr lang="en-US" sz="2600">
                <a:solidFill>
                  <a:srgbClr val="FFCC00"/>
                </a:solidFill>
              </a:rPr>
              <a:t>Computer Science</a:t>
            </a:r>
            <a:r>
              <a:rPr i="0" lang="en-US" sz="2600" u="none">
                <a:solidFill>
                  <a:srgbClr val="FFCC00"/>
                </a:solidFill>
              </a:rPr>
              <a:t> </a:t>
            </a:r>
            <a:br>
              <a:rPr i="0" lang="en-US" sz="2600" u="none">
                <a:solidFill>
                  <a:srgbClr val="FFCC00"/>
                </a:solidFill>
              </a:rPr>
            </a:br>
            <a:r>
              <a:rPr i="0" lang="en-US" sz="2600" u="none">
                <a:solidFill>
                  <a:srgbClr val="FFCC00"/>
                </a:solidFill>
              </a:rPr>
              <a:t>College of Engineering, Computer Science, and Technology</a:t>
            </a:r>
            <a:br>
              <a:rPr i="0" lang="en-US" sz="2600" u="none">
                <a:solidFill>
                  <a:srgbClr val="FFCC00"/>
                </a:solidFill>
              </a:rPr>
            </a:br>
            <a:r>
              <a:rPr i="0" lang="en-US" sz="2600" u="none">
                <a:solidFill>
                  <a:srgbClr val="FFCC00"/>
                </a:solidFill>
              </a:rPr>
              <a:t>California State University, Los Angeles</a:t>
            </a:r>
            <a:endParaRPr sz="14200"/>
          </a:p>
        </p:txBody>
      </p:sp>
      <p:pic>
        <p:nvPicPr>
          <p:cNvPr descr="CalStateLAlogo_badge_white.png"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371600"/>
            <a:ext cx="2536825" cy="3155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Google Shape;100;p1"/>
          <p:cNvGrpSpPr/>
          <p:nvPr/>
        </p:nvGrpSpPr>
        <p:grpSpPr>
          <a:xfrm>
            <a:off x="958469" y="5410200"/>
            <a:ext cx="8483848" cy="6492600"/>
            <a:chOff x="463375" y="5410200"/>
            <a:chExt cx="10683601" cy="6492600"/>
          </a:xfrm>
        </p:grpSpPr>
        <p:sp>
          <p:nvSpPr>
            <p:cNvPr id="101" name="Google Shape;101;p1"/>
            <p:cNvSpPr txBox="1"/>
            <p:nvPr/>
          </p:nvSpPr>
          <p:spPr>
            <a:xfrm>
              <a:off x="463375" y="6568800"/>
              <a:ext cx="10683600" cy="533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1200"/>
                </a:spcBef>
                <a:spcAft>
                  <a:spcPts val="12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5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Path planning for Urban Air Mobility (UAM), such as drone deliveries, poses a critical challenge in transportation. As UAM continues to rapidly expand, there is a pressing need for advanced path-planning algorithms to optimize operations. This project aims to develop a cutting-edge algorithm, utilizing the A* (A-star) algorithm, for coordinating collision-free paths for multiple drones. A* is a widely used search algorithm that efficiently finds the shortest path between nodes in a graph. The goal is to enhance UAM efficiency and sustainability by leveraging the innovative capabilities of the A* algorithm for path planning in complex urban environments.</a:t>
              </a:r>
              <a:endParaRPr sz="2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463376" y="5410200"/>
              <a:ext cx="10683600" cy="115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CC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Background</a:t>
              </a:r>
              <a:endParaRPr b="1" sz="60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3" name="Google Shape;103;p1"/>
          <p:cNvGrpSpPr/>
          <p:nvPr/>
        </p:nvGrpSpPr>
        <p:grpSpPr>
          <a:xfrm>
            <a:off x="1034650" y="12282670"/>
            <a:ext cx="8755016" cy="11630386"/>
            <a:chOff x="463367" y="5410306"/>
            <a:chExt cx="10684667" cy="6668035"/>
          </a:xfrm>
        </p:grpSpPr>
        <p:sp>
          <p:nvSpPr>
            <p:cNvPr id="104" name="Google Shape;104;p1"/>
            <p:cNvSpPr txBox="1"/>
            <p:nvPr/>
          </p:nvSpPr>
          <p:spPr>
            <a:xfrm>
              <a:off x="463367" y="6062140"/>
              <a:ext cx="10683600" cy="6016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41275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Generate/Obtain a 3D render of urban/suburban geographical area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Apply any variant map data to specified pointers within launch files.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Initialize starting and ending positions with orientation in radians as well as cruising altitude.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Scan the 3D render to obtain a rough 3D occupancy map.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Take a 2D map from the 3D occupancy map at cruising altitude.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Apply A*</a:t>
              </a:r>
              <a:r>
                <a:rPr baseline="30000"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[2]</a:t>
              </a: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Algorithm upon the 2D Occupancy map.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Build UAVs with mandatory Lidar Sensors.</a:t>
              </a:r>
              <a:endParaRPr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40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Implementation</a:t>
              </a:r>
              <a:endParaRPr sz="4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While the simulation is running:</a:t>
              </a:r>
              <a:endParaRPr sz="23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Attempt to follow the AStar path in 3D space.</a:t>
              </a:r>
              <a:endParaRPr sz="23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100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If (The Lidar detects any objects intersecting </a:t>
              </a:r>
              <a:endParaRPr sz="23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path and it’s buffer radius)</a:t>
              </a:r>
              <a:endParaRPr sz="23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	Turn the drone around the object and </a:t>
              </a:r>
              <a:endParaRPr sz="23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457200" lvl="0" marL="4572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continue to follow the path.</a:t>
              </a:r>
              <a:endParaRPr sz="23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	Record path taken.</a:t>
              </a:r>
              <a:endParaRPr sz="2500">
                <a:solidFill>
                  <a:schemeClr val="lt1"/>
                </a:solidFill>
              </a:endParaRPr>
            </a:p>
            <a:p>
              <a:pPr indent="0" lvl="0" marL="0" rtl="0" algn="l">
                <a:spcBef>
                  <a:spcPts val="10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INPUT: 3D Render of Geographical Area</a:t>
              </a:r>
              <a:endParaRPr sz="23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300">
                  <a:solidFill>
                    <a:schemeClr val="lt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OUTPUT: A figure file that displays both projected path and path taken.</a:t>
              </a:r>
              <a:endParaRPr sz="2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464435" y="5410306"/>
              <a:ext cx="10683600" cy="84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CC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Algorithm</a:t>
              </a:r>
              <a:endParaRPr b="1" sz="60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6" name="Google Shape;106;p1"/>
          <p:cNvGrpSpPr/>
          <p:nvPr/>
        </p:nvGrpSpPr>
        <p:grpSpPr>
          <a:xfrm>
            <a:off x="11020200" y="12505024"/>
            <a:ext cx="9061291" cy="5311304"/>
            <a:chOff x="385364" y="5252670"/>
            <a:chExt cx="10761629" cy="10451208"/>
          </a:xfrm>
        </p:grpSpPr>
        <p:sp>
          <p:nvSpPr>
            <p:cNvPr id="107" name="Google Shape;107;p1"/>
            <p:cNvSpPr txBox="1"/>
            <p:nvPr/>
          </p:nvSpPr>
          <p:spPr>
            <a:xfrm>
              <a:off x="463393" y="7627278"/>
              <a:ext cx="10683600" cy="807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412750" lvl="0" marL="457200" rtl="0" algn="l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Char char="●"/>
              </a:pPr>
              <a:r>
                <a:rPr b="1"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Collision Avoidance</a:t>
              </a: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: Evaluate the UAV's capability to safely navigate around obstacles while in motion.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Char char="●"/>
              </a:pPr>
              <a:r>
                <a:rPr b="1"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Urban Navigation</a:t>
              </a: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: Assess the UAV's performance in urban environments characterized by tall buildings, narrow passages, and other urban features.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Char char="●"/>
              </a:pPr>
              <a:r>
                <a:rPr b="1"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Dynamic Interaction</a:t>
              </a: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: Test how the UAV responds to dynamic objects, ensuring it halts when necessary for safety before continuing its route.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3873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Times New Roman"/>
                <a:buChar char="●"/>
              </a:pPr>
              <a:r>
                <a:t/>
              </a:r>
              <a:endParaRPr b="1" sz="2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385364" y="5252670"/>
              <a:ext cx="10761600" cy="22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CC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Testing Methodology</a:t>
              </a:r>
              <a:endParaRPr b="1" sz="60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grpSp>
        <p:nvGrpSpPr>
          <p:cNvPr id="109" name="Google Shape;109;p1"/>
          <p:cNvGrpSpPr/>
          <p:nvPr/>
        </p:nvGrpSpPr>
        <p:grpSpPr>
          <a:xfrm>
            <a:off x="11086375" y="5439450"/>
            <a:ext cx="8912750" cy="6492633"/>
            <a:chOff x="11065800" y="5410197"/>
            <a:chExt cx="8912750" cy="4701060"/>
          </a:xfrm>
        </p:grpSpPr>
        <p:sp>
          <p:nvSpPr>
            <p:cNvPr id="110" name="Google Shape;110;p1"/>
            <p:cNvSpPr txBox="1"/>
            <p:nvPr/>
          </p:nvSpPr>
          <p:spPr>
            <a:xfrm>
              <a:off x="11065800" y="5410197"/>
              <a:ext cx="8912700" cy="84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CC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Objective</a:t>
              </a:r>
              <a:endParaRPr b="1" sz="60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"/>
            <p:cNvSpPr txBox="1"/>
            <p:nvPr/>
          </p:nvSpPr>
          <p:spPr>
            <a:xfrm>
              <a:off x="11065850" y="6249057"/>
              <a:ext cx="8912700" cy="386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Drone simulation</a:t>
              </a:r>
              <a:r>
                <a:rPr baseline="30000"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[1]</a:t>
              </a: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using path planning algorithm capable of obstacle detection and avoidance.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lnSpc>
                  <a:spcPct val="115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Design and optimize an efficient drone path planning algorithm.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Implement collision avoidance</a:t>
              </a:r>
              <a:r>
                <a:rPr baseline="30000"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[3]</a:t>
              </a: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strategies to ensure safe drone navigation.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Validate the algorithm's effectiveness through comprehensive simulation tests.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-4127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900"/>
                <a:buFont typeface="Times New Roman"/>
                <a:buChar char="●"/>
              </a:pPr>
              <a:r>
                <a:rPr lang="en-US" sz="29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Demonstrate the algorithm's capabilities in a simulated environment.</a:t>
              </a:r>
              <a:endParaRPr sz="2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112" name="Google Shape;112;p1"/>
          <p:cNvSpPr txBox="1"/>
          <p:nvPr/>
        </p:nvSpPr>
        <p:spPr>
          <a:xfrm>
            <a:off x="7200900" y="30937750"/>
            <a:ext cx="13028100" cy="9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</a:t>
            </a:r>
            <a:r>
              <a:rPr lang="en-US">
                <a:solidFill>
                  <a:schemeClr val="lt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GitHub - </a:t>
            </a: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https://github.com/tiguila/UAVPathPlanning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 </a:t>
            </a:r>
            <a:r>
              <a:rPr lang="en-US">
                <a:solidFill>
                  <a:schemeClr val="lt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Hybrid A* path planner - </a:t>
            </a: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https://www.mathworks.com/help/nav/ref/plannerhybridastar.html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 </a:t>
            </a:r>
            <a:r>
              <a:rPr lang="en-US">
                <a:solidFill>
                  <a:schemeClr val="lt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UAV Obstacle Avoidance in Simulink - </a:t>
            </a:r>
            <a:r>
              <a:rPr lang="en-US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https://www.mathworks.com/help/uav/ug/uav-obstacle-avoidance-in-simulink.html</a:t>
            </a:r>
            <a:endParaRPr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13" name="Google Shape;113;p1"/>
          <p:cNvGrpSpPr/>
          <p:nvPr/>
        </p:nvGrpSpPr>
        <p:grpSpPr>
          <a:xfrm>
            <a:off x="11086625" y="18478125"/>
            <a:ext cx="9061316" cy="4906253"/>
            <a:chOff x="385334" y="4724604"/>
            <a:chExt cx="10761658" cy="11341314"/>
          </a:xfrm>
        </p:grpSpPr>
        <p:sp>
          <p:nvSpPr>
            <p:cNvPr id="114" name="Google Shape;114;p1"/>
            <p:cNvSpPr txBox="1"/>
            <p:nvPr/>
          </p:nvSpPr>
          <p:spPr>
            <a:xfrm>
              <a:off x="463392" y="7982118"/>
              <a:ext cx="10683600" cy="808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5" name="Google Shape;115;p1"/>
            <p:cNvSpPr txBox="1"/>
            <p:nvPr/>
          </p:nvSpPr>
          <p:spPr>
            <a:xfrm>
              <a:off x="385334" y="4724604"/>
              <a:ext cx="10761600" cy="258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rgbClr val="FFCC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Results</a:t>
              </a:r>
              <a:endParaRPr b="1" sz="60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pic>
        <p:nvPicPr>
          <p:cNvPr id="116" name="Google Shape;116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502600" y="1371588"/>
            <a:ext cx="2814326" cy="2519124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"/>
          <p:cNvSpPr/>
          <p:nvPr/>
        </p:nvSpPr>
        <p:spPr>
          <a:xfrm>
            <a:off x="10346825" y="5089200"/>
            <a:ext cx="1487700" cy="14877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2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9200">
              <a:solidFill>
                <a:srgbClr val="FF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228600" y="11931900"/>
            <a:ext cx="1487700" cy="14877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2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9200">
              <a:solidFill>
                <a:srgbClr val="FF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10172225" y="11931888"/>
            <a:ext cx="1487700" cy="14877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2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endParaRPr sz="9200">
              <a:solidFill>
                <a:srgbClr val="FF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10346825" y="18201600"/>
            <a:ext cx="1487700" cy="14877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2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endParaRPr sz="9200">
              <a:solidFill>
                <a:srgbClr val="FF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1" name="Google Shape;121;p1"/>
          <p:cNvPicPr preferRelativeResize="0"/>
          <p:nvPr/>
        </p:nvPicPr>
        <p:blipFill rotWithShape="1">
          <a:blip r:embed="rId8">
            <a:alphaModFix/>
          </a:blip>
          <a:srcRect b="0" l="0" r="0" t="19015"/>
          <a:stretch/>
        </p:blipFill>
        <p:spPr>
          <a:xfrm>
            <a:off x="1198902" y="25409263"/>
            <a:ext cx="8172399" cy="4609649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2" name="Google Shape;122;p1"/>
          <p:cNvSpPr/>
          <p:nvPr/>
        </p:nvSpPr>
        <p:spPr>
          <a:xfrm>
            <a:off x="10515600" y="24235475"/>
            <a:ext cx="9745800" cy="6228900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 cap="flat" cmpd="sng" w="28575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3" name="Google Shape;123;p1"/>
          <p:cNvPicPr preferRelativeResize="0"/>
          <p:nvPr/>
        </p:nvPicPr>
        <p:blipFill rotWithShape="1">
          <a:blip r:embed="rId9">
            <a:alphaModFix/>
          </a:blip>
          <a:srcRect b="54632" l="21159" r="20357" t="7176"/>
          <a:stretch/>
        </p:blipFill>
        <p:spPr>
          <a:xfrm>
            <a:off x="10857850" y="25448900"/>
            <a:ext cx="9061299" cy="4437723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4" name="Google Shape;124;p1"/>
          <p:cNvSpPr txBox="1"/>
          <p:nvPr/>
        </p:nvSpPr>
        <p:spPr>
          <a:xfrm>
            <a:off x="12255592" y="24335110"/>
            <a:ext cx="6265800" cy="11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Application Flow</a:t>
            </a:r>
            <a:endParaRPr b="1" sz="6000">
              <a:solidFill>
                <a:srgbClr val="FF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4157098" y="30980850"/>
            <a:ext cx="2814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CC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b="1" sz="4000">
              <a:solidFill>
                <a:srgbClr val="FFCC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6" name="Google Shape;126;p1"/>
          <p:cNvPicPr preferRelativeResize="0"/>
          <p:nvPr/>
        </p:nvPicPr>
        <p:blipFill rotWithShape="1">
          <a:blip r:embed="rId10">
            <a:alphaModFix/>
          </a:blip>
          <a:srcRect b="-9277" l="0" r="-5764" t="0"/>
          <a:stretch/>
        </p:blipFill>
        <p:spPr>
          <a:xfrm>
            <a:off x="11834525" y="19392500"/>
            <a:ext cx="7861825" cy="490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2003-02-05T00:13:20Z</dcterms:created>
  <dc:creator>lfa</dc:creator>
</cp:coreProperties>
</file>