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5143500" cx="9144000"/>
  <p:notesSz cx="6858000" cy="9144000"/>
  <p:embeddedFontLst>
    <p:embeddedFont>
      <p:font typeface="Ubuntu"/>
      <p:regular r:id="rId75"/>
      <p:bold r:id="rId76"/>
      <p:italic r:id="rId77"/>
      <p:boldItalic r:id="rId78"/>
    </p:embeddedFont>
    <p:embeddedFont>
      <p:font typeface="Comfortaa SemiBold"/>
      <p:regular r:id="rId79"/>
      <p:bold r:id="rId80"/>
    </p:embeddedFont>
    <p:embeddedFont>
      <p:font typeface="Spectral Medium"/>
      <p:regular r:id="rId81"/>
      <p:bold r:id="rId82"/>
      <p:italic r:id="rId83"/>
      <p:boldItalic r:id="rId84"/>
    </p:embeddedFont>
    <p:embeddedFont>
      <p:font typeface="Comfortaa"/>
      <p:regular r:id="rId85"/>
      <p:bold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SpectralMedium-boldItalic.fntdata"/><Relationship Id="rId83" Type="http://schemas.openxmlformats.org/officeDocument/2006/relationships/font" Target="fonts/SpectralMedium-italic.fntdata"/><Relationship Id="rId42" Type="http://schemas.openxmlformats.org/officeDocument/2006/relationships/slide" Target="slides/slide37.xml"/><Relationship Id="rId86" Type="http://schemas.openxmlformats.org/officeDocument/2006/relationships/font" Target="fonts/Comfortaa-bold.fntdata"/><Relationship Id="rId41" Type="http://schemas.openxmlformats.org/officeDocument/2006/relationships/slide" Target="slides/slide36.xml"/><Relationship Id="rId85" Type="http://schemas.openxmlformats.org/officeDocument/2006/relationships/font" Target="fonts/Comfortaa-regular.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omfortaaSemiBold-bold.fntdata"/><Relationship Id="rId82" Type="http://schemas.openxmlformats.org/officeDocument/2006/relationships/font" Target="fonts/SpectralMedium-bold.fntdata"/><Relationship Id="rId81" Type="http://schemas.openxmlformats.org/officeDocument/2006/relationships/font" Target="fonts/Spectral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Ubuntu-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Ubuntu-italic.fntdata"/><Relationship Id="rId32" Type="http://schemas.openxmlformats.org/officeDocument/2006/relationships/slide" Target="slides/slide27.xml"/><Relationship Id="rId76" Type="http://schemas.openxmlformats.org/officeDocument/2006/relationships/font" Target="fonts/Ubuntu-bold.fntdata"/><Relationship Id="rId35" Type="http://schemas.openxmlformats.org/officeDocument/2006/relationships/slide" Target="slides/slide30.xml"/><Relationship Id="rId79" Type="http://schemas.openxmlformats.org/officeDocument/2006/relationships/font" Target="fonts/ComfortaaSemiBold-regular.fntdata"/><Relationship Id="rId34" Type="http://schemas.openxmlformats.org/officeDocument/2006/relationships/slide" Target="slides/slide29.xml"/><Relationship Id="rId78" Type="http://schemas.openxmlformats.org/officeDocument/2006/relationships/font" Target="fonts/Ubuntu-bold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Made the bird guy a little cuter, maybe hotter too?</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62a829c94a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62a829c94a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a0fe7a2db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a0fe7a2db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cc5a3cd9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9cc5a3cd9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9cc5a3cd9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9cc5a3cd9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d1e1c270d1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d1e1c270d1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d1e1c270d1_2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d1e1c270d1_2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a0fe7a2db5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a0fe7a2db5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9cc5a3cd9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9cc5a3cd9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Joshua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62a01dea3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62a01dea3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2a01dea3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62a01dea3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9cc5a3cd9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9cc5a3cd9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62a01dea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62a01dea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d1e1c270d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d1e1c270d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1e1c270d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d1e1c270d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0fe7a2db5_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a0fe7a2db5_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a0f63ef097_1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a0f63ef097_1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623b72401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623b72401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a0f63ef09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a0f63ef09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d1e1c270d1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d1e1c270d1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d1e1c270d1_3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d1e1c270d1_3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a0f63ef097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a0f63ef097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a096ae33bc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a096ae33b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d1e1c270d1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d1e1c270d1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a0fe7a2db5_9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a0fe7a2db5_9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623b72401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623b72401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d12dacd63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d12dacd63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d03e0d1b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d03e0d1b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d12dacd63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d12dacd63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d1e1c270d1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d1e1c270d1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d1e1c270d1_6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d1e1c270d1_6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d1404cc3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d1404cc3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d1404cc3e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d1404cc3e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62a829c94a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62a829c94a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a0fe7a2db5_9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a0fe7a2db5_9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a10416bfe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a10416bfe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d17e4c3d9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d17e4c3d9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d17e4c3d97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d17e4c3d97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d17e4c3d97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d17e4c3d97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d17e4c3d9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d17e4c3d9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d1e1c270d1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d1e1c270d1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d1e1c270d1_14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d1e1c270d1_14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d1e1c270d1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d1e1c270d1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d1e1c270d1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d1e1c270d1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a096ae33bc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a096ae33bc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d1e1c270d1_1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d1e1c270d1_1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d1e1c270d1_1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d1e1c270d1_1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d1e1c270d1_1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d1e1c270d1_1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a0fe7a2db5_9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a0fe7a2db5_9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623b72401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623b72401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62a829c94a_48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62a829c94a_48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62a829c94a_4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62a829c94a_4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62a829c94a_48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62a829c94a_48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d12f88a8a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d12f88a8a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d12f88a8a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d12f88a8a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a096ae33b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a096ae33b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d12f88a8a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d12f88a8a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a0fe7a2db5_9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a0fe7a2db5_9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623b72401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623b72401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62a829c94a_5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62a829c94a_5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62a829c94a_7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62a829c94a_7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d1e1c270d1_3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d1e1c270d1_3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62a829c94a_5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62a829c94a_5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d1e1c270d1_1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d1e1c270d1_1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d1e1c270d1_1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d1e1c270d1_1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d1e1c270d1_1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2d1e1c270d1_1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62a829c94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62a829c94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a10416bfe3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a10416bfe3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62a829c94a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62a829c94a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1pPr>
            <a:lvl2pPr lvl="1"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2pPr>
            <a:lvl3pPr lvl="2"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3pPr>
            <a:lvl4pPr lvl="3"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4pPr>
            <a:lvl5pPr lvl="4"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5pPr>
            <a:lvl6pPr lvl="5"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6pPr>
            <a:lvl7pPr lvl="6"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7pPr>
            <a:lvl8pPr lvl="7"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8pPr>
            <a:lvl9pPr lvl="8" rtl="0" algn="ctr">
              <a:spcBef>
                <a:spcPts val="0"/>
              </a:spcBef>
              <a:spcAft>
                <a:spcPts val="0"/>
              </a:spcAft>
              <a:buClr>
                <a:srgbClr val="FFD966"/>
              </a:buClr>
              <a:buSzPts val="5200"/>
              <a:buFont typeface="Comfortaa"/>
              <a:buNone/>
              <a:defRPr sz="5200">
                <a:solidFill>
                  <a:srgbClr val="FFD966"/>
                </a:solidFill>
                <a:latin typeface="Comfortaa"/>
                <a:ea typeface="Comfortaa"/>
                <a:cs typeface="Comfortaa"/>
                <a:sym typeface="Comfortaa"/>
              </a:defRPr>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1pPr>
            <a:lvl2pPr lvl="1"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2pPr>
            <a:lvl3pPr lvl="2"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3pPr>
            <a:lvl4pPr lvl="3"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4pPr>
            <a:lvl5pPr lvl="4"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5pPr>
            <a:lvl6pPr lvl="5"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6pPr>
            <a:lvl7pPr lvl="6"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7pPr>
            <a:lvl8pPr lvl="7"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8pPr>
            <a:lvl9pPr lvl="8" rtl="0" algn="ctr">
              <a:lnSpc>
                <a:spcPct val="100000"/>
              </a:lnSpc>
              <a:spcBef>
                <a:spcPts val="0"/>
              </a:spcBef>
              <a:spcAft>
                <a:spcPts val="0"/>
              </a:spcAft>
              <a:buClr>
                <a:schemeClr val="lt1"/>
              </a:buClr>
              <a:buSzPts val="2800"/>
              <a:buFont typeface="Ubuntu"/>
              <a:buNone/>
              <a:defRPr sz="2800">
                <a:solidFill>
                  <a:schemeClr val="lt1"/>
                </a:solidFill>
                <a:latin typeface="Ubuntu"/>
                <a:ea typeface="Ubuntu"/>
                <a:cs typeface="Ubuntu"/>
                <a:sym typeface="Ubuntu"/>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D966"/>
              </a:buClr>
              <a:buSzPts val="12000"/>
              <a:buNone/>
              <a:defRPr sz="12000">
                <a:solidFill>
                  <a:srgbClr val="FFD966"/>
                </a:solidFill>
              </a:defRPr>
            </a:lvl1pPr>
            <a:lvl2pPr lvl="1" rtl="0" algn="ctr">
              <a:spcBef>
                <a:spcPts val="0"/>
              </a:spcBef>
              <a:spcAft>
                <a:spcPts val="0"/>
              </a:spcAft>
              <a:buClr>
                <a:srgbClr val="FFD966"/>
              </a:buClr>
              <a:buSzPts val="12000"/>
              <a:buNone/>
              <a:defRPr sz="12000">
                <a:solidFill>
                  <a:srgbClr val="FFD966"/>
                </a:solidFill>
              </a:defRPr>
            </a:lvl2pPr>
            <a:lvl3pPr lvl="2" rtl="0" algn="ctr">
              <a:spcBef>
                <a:spcPts val="0"/>
              </a:spcBef>
              <a:spcAft>
                <a:spcPts val="0"/>
              </a:spcAft>
              <a:buClr>
                <a:srgbClr val="FFD966"/>
              </a:buClr>
              <a:buSzPts val="12000"/>
              <a:buNone/>
              <a:defRPr sz="12000">
                <a:solidFill>
                  <a:srgbClr val="FFD966"/>
                </a:solidFill>
              </a:defRPr>
            </a:lvl3pPr>
            <a:lvl4pPr lvl="3" rtl="0" algn="ctr">
              <a:spcBef>
                <a:spcPts val="0"/>
              </a:spcBef>
              <a:spcAft>
                <a:spcPts val="0"/>
              </a:spcAft>
              <a:buClr>
                <a:srgbClr val="FFD966"/>
              </a:buClr>
              <a:buSzPts val="12000"/>
              <a:buNone/>
              <a:defRPr sz="12000">
                <a:solidFill>
                  <a:srgbClr val="FFD966"/>
                </a:solidFill>
              </a:defRPr>
            </a:lvl4pPr>
            <a:lvl5pPr lvl="4" rtl="0" algn="ctr">
              <a:spcBef>
                <a:spcPts val="0"/>
              </a:spcBef>
              <a:spcAft>
                <a:spcPts val="0"/>
              </a:spcAft>
              <a:buClr>
                <a:srgbClr val="FFD966"/>
              </a:buClr>
              <a:buSzPts val="12000"/>
              <a:buNone/>
              <a:defRPr sz="12000">
                <a:solidFill>
                  <a:srgbClr val="FFD966"/>
                </a:solidFill>
              </a:defRPr>
            </a:lvl5pPr>
            <a:lvl6pPr lvl="5" rtl="0" algn="ctr">
              <a:spcBef>
                <a:spcPts val="0"/>
              </a:spcBef>
              <a:spcAft>
                <a:spcPts val="0"/>
              </a:spcAft>
              <a:buClr>
                <a:srgbClr val="FFD966"/>
              </a:buClr>
              <a:buSzPts val="12000"/>
              <a:buNone/>
              <a:defRPr sz="12000">
                <a:solidFill>
                  <a:srgbClr val="FFD966"/>
                </a:solidFill>
              </a:defRPr>
            </a:lvl6pPr>
            <a:lvl7pPr lvl="6" rtl="0" algn="ctr">
              <a:spcBef>
                <a:spcPts val="0"/>
              </a:spcBef>
              <a:spcAft>
                <a:spcPts val="0"/>
              </a:spcAft>
              <a:buClr>
                <a:srgbClr val="FFD966"/>
              </a:buClr>
              <a:buSzPts val="12000"/>
              <a:buNone/>
              <a:defRPr sz="12000">
                <a:solidFill>
                  <a:srgbClr val="FFD966"/>
                </a:solidFill>
              </a:defRPr>
            </a:lvl7pPr>
            <a:lvl8pPr lvl="7" rtl="0" algn="ctr">
              <a:spcBef>
                <a:spcPts val="0"/>
              </a:spcBef>
              <a:spcAft>
                <a:spcPts val="0"/>
              </a:spcAft>
              <a:buClr>
                <a:srgbClr val="FFD966"/>
              </a:buClr>
              <a:buSzPts val="12000"/>
              <a:buNone/>
              <a:defRPr sz="12000">
                <a:solidFill>
                  <a:srgbClr val="FFD966"/>
                </a:solidFill>
              </a:defRPr>
            </a:lvl8pPr>
            <a:lvl9pPr lvl="8" rtl="0" algn="ctr">
              <a:spcBef>
                <a:spcPts val="0"/>
              </a:spcBef>
              <a:spcAft>
                <a:spcPts val="0"/>
              </a:spcAft>
              <a:buClr>
                <a:srgbClr val="FFD966"/>
              </a:buClr>
              <a:buSzPts val="12000"/>
              <a:buNone/>
              <a:defRPr sz="12000">
                <a:solidFill>
                  <a:srgbClr val="FFD966"/>
                </a:solidFill>
              </a:defRPr>
            </a:lvl9pPr>
          </a:lstStyle>
          <a:p>
            <a:r>
              <a:t>xx%</a:t>
            </a:r>
          </a:p>
        </p:txBody>
      </p:sp>
      <p:sp>
        <p:nvSpPr>
          <p:cNvPr id="51" name="Google Shape;51;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55600" lvl="0" marL="457200" rtl="0" algn="ctr">
              <a:spcBef>
                <a:spcPts val="0"/>
              </a:spcBef>
              <a:spcAft>
                <a:spcPts val="0"/>
              </a:spcAft>
              <a:buClr>
                <a:schemeClr val="lt1"/>
              </a:buClr>
              <a:buSzPts val="2000"/>
              <a:buChar char="●"/>
              <a:defRPr>
                <a:solidFill>
                  <a:schemeClr val="lt1"/>
                </a:solidFill>
              </a:defRPr>
            </a:lvl1pPr>
            <a:lvl2pPr indent="-317500" lvl="1" marL="914400" rtl="0" algn="ctr">
              <a:spcBef>
                <a:spcPts val="0"/>
              </a:spcBef>
              <a:spcAft>
                <a:spcPts val="0"/>
              </a:spcAft>
              <a:buClr>
                <a:schemeClr val="lt1"/>
              </a:buClr>
              <a:buSzPts val="1400"/>
              <a:buChar char="○"/>
              <a:defRPr>
                <a:solidFill>
                  <a:schemeClr val="lt1"/>
                </a:solidFill>
              </a:defRPr>
            </a:lvl2pPr>
            <a:lvl3pPr indent="-317500" lvl="2" marL="1371600" rtl="0" algn="ctr">
              <a:spcBef>
                <a:spcPts val="0"/>
              </a:spcBef>
              <a:spcAft>
                <a:spcPts val="0"/>
              </a:spcAft>
              <a:buClr>
                <a:schemeClr val="lt1"/>
              </a:buClr>
              <a:buSzPts val="1400"/>
              <a:buChar char="■"/>
              <a:defRPr>
                <a:solidFill>
                  <a:schemeClr val="lt1"/>
                </a:solidFill>
              </a:defRPr>
            </a:lvl3pPr>
            <a:lvl4pPr indent="-317500" lvl="3" marL="1828800" rtl="0" algn="ctr">
              <a:spcBef>
                <a:spcPts val="0"/>
              </a:spcBef>
              <a:spcAft>
                <a:spcPts val="0"/>
              </a:spcAft>
              <a:buClr>
                <a:schemeClr val="lt1"/>
              </a:buClr>
              <a:buSzPts val="1400"/>
              <a:buChar char="●"/>
              <a:defRPr>
                <a:solidFill>
                  <a:schemeClr val="lt1"/>
                </a:solidFill>
              </a:defRPr>
            </a:lvl4pPr>
            <a:lvl5pPr indent="-317500" lvl="4" marL="2286000" rtl="0" algn="ctr">
              <a:spcBef>
                <a:spcPts val="0"/>
              </a:spcBef>
              <a:spcAft>
                <a:spcPts val="0"/>
              </a:spcAft>
              <a:buClr>
                <a:schemeClr val="lt1"/>
              </a:buClr>
              <a:buSzPts val="1400"/>
              <a:buChar char="○"/>
              <a:defRPr>
                <a:solidFill>
                  <a:schemeClr val="lt1"/>
                </a:solidFill>
              </a:defRPr>
            </a:lvl5pPr>
            <a:lvl6pPr indent="-317500" lvl="5" marL="2743200" rtl="0" algn="ctr">
              <a:spcBef>
                <a:spcPts val="0"/>
              </a:spcBef>
              <a:spcAft>
                <a:spcPts val="0"/>
              </a:spcAft>
              <a:buClr>
                <a:schemeClr val="lt1"/>
              </a:buClr>
              <a:buSzPts val="1400"/>
              <a:buChar char="■"/>
              <a:defRPr>
                <a:solidFill>
                  <a:schemeClr val="lt1"/>
                </a:solidFill>
              </a:defRPr>
            </a:lvl6pPr>
            <a:lvl7pPr indent="-317500" lvl="6" marL="3200400" rtl="0" algn="ctr">
              <a:spcBef>
                <a:spcPts val="0"/>
              </a:spcBef>
              <a:spcAft>
                <a:spcPts val="0"/>
              </a:spcAft>
              <a:buClr>
                <a:schemeClr val="lt1"/>
              </a:buClr>
              <a:buSzPts val="1400"/>
              <a:buChar char="●"/>
              <a:defRPr>
                <a:solidFill>
                  <a:schemeClr val="lt1"/>
                </a:solidFill>
              </a:defRPr>
            </a:lvl7pPr>
            <a:lvl8pPr indent="-317500" lvl="7" marL="3657600" rtl="0" algn="ctr">
              <a:spcBef>
                <a:spcPts val="0"/>
              </a:spcBef>
              <a:spcAft>
                <a:spcPts val="0"/>
              </a:spcAft>
              <a:buClr>
                <a:schemeClr val="lt1"/>
              </a:buClr>
              <a:buSzPts val="1400"/>
              <a:buChar char="○"/>
              <a:defRPr>
                <a:solidFill>
                  <a:schemeClr val="lt1"/>
                </a:solidFill>
              </a:defRPr>
            </a:lvl8pPr>
            <a:lvl9pPr indent="-317500" lvl="8" marL="4114800" rtl="0" algn="ctr">
              <a:spcBef>
                <a:spcPts val="0"/>
              </a:spcBef>
              <a:spcAft>
                <a:spcPts val="0"/>
              </a:spcAft>
              <a:buClr>
                <a:schemeClr val="lt1"/>
              </a:buClr>
              <a:buSzPts val="1400"/>
              <a:buChar char="■"/>
              <a:defRPr>
                <a:solidFill>
                  <a:schemeClr val="lt1"/>
                </a:solidFill>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1pPr>
            <a:lvl2pPr lvl="1"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2pPr>
            <a:lvl3pPr lvl="2"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3pPr>
            <a:lvl4pPr lvl="3"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4pPr>
            <a:lvl5pPr lvl="4"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5pPr>
            <a:lvl6pPr lvl="5"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6pPr>
            <a:lvl7pPr lvl="6"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7pPr>
            <a:lvl8pPr lvl="7"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8pPr>
            <a:lvl9pPr lvl="8" rtl="0" algn="ctr">
              <a:spcBef>
                <a:spcPts val="0"/>
              </a:spcBef>
              <a:spcAft>
                <a:spcPts val="0"/>
              </a:spcAft>
              <a:buClr>
                <a:srgbClr val="FFD966"/>
              </a:buClr>
              <a:buSzPts val="3600"/>
              <a:buFont typeface="Comfortaa"/>
              <a:buNone/>
              <a:defRPr sz="3600">
                <a:solidFill>
                  <a:srgbClr val="FFD966"/>
                </a:solidFill>
                <a:latin typeface="Comfortaa"/>
                <a:ea typeface="Comfortaa"/>
                <a:cs typeface="Comfortaa"/>
                <a:sym typeface="Comfortaa"/>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D966"/>
              </a:buClr>
              <a:buSzPts val="2800"/>
              <a:buNone/>
              <a:defRPr>
                <a:solidFill>
                  <a:srgbClr val="FFD966"/>
                </a:solidFill>
              </a:defRPr>
            </a:lvl1pPr>
            <a:lvl2pPr lvl="1" rtl="0">
              <a:spcBef>
                <a:spcPts val="0"/>
              </a:spcBef>
              <a:spcAft>
                <a:spcPts val="0"/>
              </a:spcAft>
              <a:buClr>
                <a:srgbClr val="FFD966"/>
              </a:buClr>
              <a:buSzPts val="2800"/>
              <a:buNone/>
              <a:defRPr>
                <a:solidFill>
                  <a:srgbClr val="FFD966"/>
                </a:solidFill>
              </a:defRPr>
            </a:lvl2pPr>
            <a:lvl3pPr lvl="2" rtl="0">
              <a:spcBef>
                <a:spcPts val="0"/>
              </a:spcBef>
              <a:spcAft>
                <a:spcPts val="0"/>
              </a:spcAft>
              <a:buClr>
                <a:srgbClr val="FFD966"/>
              </a:buClr>
              <a:buSzPts val="2800"/>
              <a:buNone/>
              <a:defRPr>
                <a:solidFill>
                  <a:srgbClr val="FFD966"/>
                </a:solidFill>
              </a:defRPr>
            </a:lvl3pPr>
            <a:lvl4pPr lvl="3" rtl="0">
              <a:spcBef>
                <a:spcPts val="0"/>
              </a:spcBef>
              <a:spcAft>
                <a:spcPts val="0"/>
              </a:spcAft>
              <a:buClr>
                <a:srgbClr val="FFD966"/>
              </a:buClr>
              <a:buSzPts val="2800"/>
              <a:buNone/>
              <a:defRPr>
                <a:solidFill>
                  <a:srgbClr val="FFD966"/>
                </a:solidFill>
              </a:defRPr>
            </a:lvl4pPr>
            <a:lvl5pPr lvl="4" rtl="0">
              <a:spcBef>
                <a:spcPts val="0"/>
              </a:spcBef>
              <a:spcAft>
                <a:spcPts val="0"/>
              </a:spcAft>
              <a:buClr>
                <a:srgbClr val="FFD966"/>
              </a:buClr>
              <a:buSzPts val="2800"/>
              <a:buNone/>
              <a:defRPr>
                <a:solidFill>
                  <a:srgbClr val="FFD966"/>
                </a:solidFill>
              </a:defRPr>
            </a:lvl5pPr>
            <a:lvl6pPr lvl="5" rtl="0">
              <a:spcBef>
                <a:spcPts val="0"/>
              </a:spcBef>
              <a:spcAft>
                <a:spcPts val="0"/>
              </a:spcAft>
              <a:buClr>
                <a:srgbClr val="FFD966"/>
              </a:buClr>
              <a:buSzPts val="2800"/>
              <a:buNone/>
              <a:defRPr>
                <a:solidFill>
                  <a:srgbClr val="FFD966"/>
                </a:solidFill>
              </a:defRPr>
            </a:lvl6pPr>
            <a:lvl7pPr lvl="6" rtl="0">
              <a:spcBef>
                <a:spcPts val="0"/>
              </a:spcBef>
              <a:spcAft>
                <a:spcPts val="0"/>
              </a:spcAft>
              <a:buClr>
                <a:srgbClr val="FFD966"/>
              </a:buClr>
              <a:buSzPts val="2800"/>
              <a:buNone/>
              <a:defRPr>
                <a:solidFill>
                  <a:srgbClr val="FFD966"/>
                </a:solidFill>
              </a:defRPr>
            </a:lvl7pPr>
            <a:lvl8pPr lvl="7" rtl="0">
              <a:spcBef>
                <a:spcPts val="0"/>
              </a:spcBef>
              <a:spcAft>
                <a:spcPts val="0"/>
              </a:spcAft>
              <a:buClr>
                <a:srgbClr val="FFD966"/>
              </a:buClr>
              <a:buSzPts val="2800"/>
              <a:buNone/>
              <a:defRPr>
                <a:solidFill>
                  <a:srgbClr val="FFD966"/>
                </a:solidFill>
              </a:defRPr>
            </a:lvl8pPr>
            <a:lvl9pPr lvl="8" rtl="0">
              <a:spcBef>
                <a:spcPts val="0"/>
              </a:spcBef>
              <a:spcAft>
                <a:spcPts val="0"/>
              </a:spcAft>
              <a:buClr>
                <a:srgbClr val="FFD966"/>
              </a:buClr>
              <a:buSzPts val="2800"/>
              <a:buNone/>
              <a:defRPr>
                <a:solidFill>
                  <a:srgbClr val="FFD966"/>
                </a:solidFill>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4"/>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lvl1pPr indent="-355600" lvl="0" marL="457200" rtl="0">
              <a:lnSpc>
                <a:spcPct val="115000"/>
              </a:lnSpc>
              <a:spcBef>
                <a:spcPts val="0"/>
              </a:spcBef>
              <a:spcAft>
                <a:spcPts val="0"/>
              </a:spcAft>
              <a:buClr>
                <a:schemeClr val="lt1"/>
              </a:buClr>
              <a:buSzPts val="2000"/>
              <a:buFont typeface="Ubuntu"/>
              <a:buChar char="●"/>
              <a:defRPr sz="2000">
                <a:solidFill>
                  <a:schemeClr val="lt1"/>
                </a:solidFill>
                <a:latin typeface="Ubuntu"/>
                <a:ea typeface="Ubuntu"/>
                <a:cs typeface="Ubuntu"/>
                <a:sym typeface="Ubuntu"/>
              </a:defRPr>
            </a:lvl1pPr>
            <a:lvl2pPr indent="-317500" lvl="1" marL="9144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3pPr>
            <a:lvl4pPr indent="-317500" lvl="3" marL="18288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4pPr>
            <a:lvl5pPr indent="-317500" lvl="4" marL="22860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5pPr>
            <a:lvl6pPr indent="-317500" lvl="5" marL="27432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6pPr>
            <a:lvl7pPr indent="-317500" lvl="6" marL="32004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7pPr>
            <a:lvl8pPr indent="-317500" lvl="7" marL="36576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8pPr>
            <a:lvl9pPr indent="-317500" lvl="8" marL="41148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 name="Google Shape;2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D966"/>
              </a:buClr>
              <a:buSzPts val="2800"/>
              <a:buNone/>
              <a:defRPr>
                <a:solidFill>
                  <a:srgbClr val="FFD966"/>
                </a:solidFill>
              </a:defRPr>
            </a:lvl1pPr>
            <a:lvl2pPr lvl="1" rtl="0">
              <a:spcBef>
                <a:spcPts val="0"/>
              </a:spcBef>
              <a:spcAft>
                <a:spcPts val="0"/>
              </a:spcAft>
              <a:buClr>
                <a:srgbClr val="FFD966"/>
              </a:buClr>
              <a:buSzPts val="2800"/>
              <a:buNone/>
              <a:defRPr>
                <a:solidFill>
                  <a:srgbClr val="FFD966"/>
                </a:solidFill>
              </a:defRPr>
            </a:lvl2pPr>
            <a:lvl3pPr lvl="2" rtl="0">
              <a:spcBef>
                <a:spcPts val="0"/>
              </a:spcBef>
              <a:spcAft>
                <a:spcPts val="0"/>
              </a:spcAft>
              <a:buClr>
                <a:srgbClr val="FFD966"/>
              </a:buClr>
              <a:buSzPts val="2800"/>
              <a:buNone/>
              <a:defRPr>
                <a:solidFill>
                  <a:srgbClr val="FFD966"/>
                </a:solidFill>
              </a:defRPr>
            </a:lvl3pPr>
            <a:lvl4pPr lvl="3" rtl="0">
              <a:spcBef>
                <a:spcPts val="0"/>
              </a:spcBef>
              <a:spcAft>
                <a:spcPts val="0"/>
              </a:spcAft>
              <a:buClr>
                <a:srgbClr val="FFD966"/>
              </a:buClr>
              <a:buSzPts val="2800"/>
              <a:buNone/>
              <a:defRPr>
                <a:solidFill>
                  <a:srgbClr val="FFD966"/>
                </a:solidFill>
              </a:defRPr>
            </a:lvl4pPr>
            <a:lvl5pPr lvl="4" rtl="0">
              <a:spcBef>
                <a:spcPts val="0"/>
              </a:spcBef>
              <a:spcAft>
                <a:spcPts val="0"/>
              </a:spcAft>
              <a:buClr>
                <a:srgbClr val="FFD966"/>
              </a:buClr>
              <a:buSzPts val="2800"/>
              <a:buNone/>
              <a:defRPr>
                <a:solidFill>
                  <a:srgbClr val="FFD966"/>
                </a:solidFill>
              </a:defRPr>
            </a:lvl5pPr>
            <a:lvl6pPr lvl="5" rtl="0">
              <a:spcBef>
                <a:spcPts val="0"/>
              </a:spcBef>
              <a:spcAft>
                <a:spcPts val="0"/>
              </a:spcAft>
              <a:buClr>
                <a:srgbClr val="FFD966"/>
              </a:buClr>
              <a:buSzPts val="2800"/>
              <a:buNone/>
              <a:defRPr>
                <a:solidFill>
                  <a:srgbClr val="FFD966"/>
                </a:solidFill>
              </a:defRPr>
            </a:lvl6pPr>
            <a:lvl7pPr lvl="6" rtl="0">
              <a:spcBef>
                <a:spcPts val="0"/>
              </a:spcBef>
              <a:spcAft>
                <a:spcPts val="0"/>
              </a:spcAft>
              <a:buClr>
                <a:srgbClr val="FFD966"/>
              </a:buClr>
              <a:buSzPts val="2800"/>
              <a:buNone/>
              <a:defRPr>
                <a:solidFill>
                  <a:srgbClr val="FFD966"/>
                </a:solidFill>
              </a:defRPr>
            </a:lvl7pPr>
            <a:lvl8pPr lvl="7" rtl="0">
              <a:spcBef>
                <a:spcPts val="0"/>
              </a:spcBef>
              <a:spcAft>
                <a:spcPts val="0"/>
              </a:spcAft>
              <a:buClr>
                <a:srgbClr val="FFD966"/>
              </a:buClr>
              <a:buSzPts val="2800"/>
              <a:buNone/>
              <a:defRPr>
                <a:solidFill>
                  <a:srgbClr val="FFD966"/>
                </a:solidFill>
              </a:defRPr>
            </a:lvl8pPr>
            <a:lvl9pPr lvl="8" rtl="0">
              <a:spcBef>
                <a:spcPts val="0"/>
              </a:spcBef>
              <a:spcAft>
                <a:spcPts val="0"/>
              </a:spcAft>
              <a:buClr>
                <a:srgbClr val="FFD966"/>
              </a:buClr>
              <a:buSzPts val="2800"/>
              <a:buNone/>
              <a:defRPr>
                <a:solidFill>
                  <a:srgbClr val="FFD966"/>
                </a:solidFill>
              </a:defRPr>
            </a:lvl9pPr>
          </a:lstStyle>
          <a:p/>
        </p:txBody>
      </p:sp>
      <p:sp>
        <p:nvSpPr>
          <p:cNvPr id="27" name="Google Shape;27;p5"/>
          <p:cNvSpPr txBox="1"/>
          <p:nvPr>
            <p:ph idx="1" type="body"/>
          </p:nvPr>
        </p:nvSpPr>
        <p:spPr>
          <a:xfrm>
            <a:off x="311700" y="13048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Font typeface="Ubuntu"/>
              <a:buChar char="●"/>
              <a:defRPr sz="1400">
                <a:solidFill>
                  <a:schemeClr val="lt1"/>
                </a:solidFill>
                <a:latin typeface="Ubuntu"/>
                <a:ea typeface="Ubuntu"/>
                <a:cs typeface="Ubuntu"/>
                <a:sym typeface="Ubuntu"/>
              </a:defRPr>
            </a:lvl1pPr>
            <a:lvl2pPr indent="-304800" lvl="1" marL="9144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2pPr>
            <a:lvl3pPr indent="-304800" lvl="2" marL="13716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3pPr>
            <a:lvl4pPr indent="-304800" lvl="3" marL="18288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4pPr>
            <a:lvl5pPr indent="-304800" lvl="4" marL="22860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5pPr>
            <a:lvl6pPr indent="-304800" lvl="5" marL="27432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6pPr>
            <a:lvl7pPr indent="-304800" lvl="6" marL="32004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7pPr>
            <a:lvl8pPr indent="-304800" lvl="7" marL="36576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8pPr>
            <a:lvl9pPr indent="-304800" lvl="8" marL="41148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9pPr>
          </a:lstStyle>
          <a:p/>
        </p:txBody>
      </p:sp>
      <p:sp>
        <p:nvSpPr>
          <p:cNvPr id="28" name="Google Shape;28;p5"/>
          <p:cNvSpPr txBox="1"/>
          <p:nvPr>
            <p:ph idx="2" type="body"/>
          </p:nvPr>
        </p:nvSpPr>
        <p:spPr>
          <a:xfrm>
            <a:off x="4832400" y="13048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lt1"/>
              </a:buClr>
              <a:buSzPts val="1400"/>
              <a:buFont typeface="Ubuntu"/>
              <a:buChar char="●"/>
              <a:defRPr sz="1400">
                <a:solidFill>
                  <a:schemeClr val="lt1"/>
                </a:solidFill>
                <a:latin typeface="Ubuntu"/>
                <a:ea typeface="Ubuntu"/>
                <a:cs typeface="Ubuntu"/>
                <a:sym typeface="Ubuntu"/>
              </a:defRPr>
            </a:lvl1pPr>
            <a:lvl2pPr indent="-304800" lvl="1" marL="9144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2pPr>
            <a:lvl3pPr indent="-304800" lvl="2" marL="13716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3pPr>
            <a:lvl4pPr indent="-304800" lvl="3" marL="18288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4pPr>
            <a:lvl5pPr indent="-304800" lvl="4" marL="22860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5pPr>
            <a:lvl6pPr indent="-304800" lvl="5" marL="27432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6pPr>
            <a:lvl7pPr indent="-304800" lvl="6" marL="32004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7pPr>
            <a:lvl8pPr indent="-304800" lvl="7" marL="36576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8pPr>
            <a:lvl9pPr indent="-304800" lvl="8" marL="4114800" rtl="0">
              <a:spcBef>
                <a:spcPts val="0"/>
              </a:spcBef>
              <a:spcAft>
                <a:spcPts val="0"/>
              </a:spcAft>
              <a:buClr>
                <a:schemeClr val="lt1"/>
              </a:buClr>
              <a:buSzPts val="1200"/>
              <a:buFont typeface="Ubuntu"/>
              <a:buChar char="■"/>
              <a:defRPr sz="1200">
                <a:solidFill>
                  <a:schemeClr val="lt1"/>
                </a:solidFill>
                <a:latin typeface="Ubuntu"/>
                <a:ea typeface="Ubuntu"/>
                <a:cs typeface="Ubuntu"/>
                <a:sym typeface="Ubuntu"/>
              </a:defRPr>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FD966"/>
              </a:buClr>
              <a:buSzPts val="2800"/>
              <a:buNone/>
              <a:defRPr>
                <a:solidFill>
                  <a:srgbClr val="FFD966"/>
                </a:solidFill>
              </a:defRPr>
            </a:lvl1pPr>
            <a:lvl2pPr lvl="1" rtl="0">
              <a:spcBef>
                <a:spcPts val="0"/>
              </a:spcBef>
              <a:spcAft>
                <a:spcPts val="0"/>
              </a:spcAft>
              <a:buClr>
                <a:srgbClr val="FFD966"/>
              </a:buClr>
              <a:buSzPts val="2800"/>
              <a:buNone/>
              <a:defRPr>
                <a:solidFill>
                  <a:srgbClr val="FFD966"/>
                </a:solidFill>
              </a:defRPr>
            </a:lvl2pPr>
            <a:lvl3pPr lvl="2" rtl="0">
              <a:spcBef>
                <a:spcPts val="0"/>
              </a:spcBef>
              <a:spcAft>
                <a:spcPts val="0"/>
              </a:spcAft>
              <a:buClr>
                <a:srgbClr val="FFD966"/>
              </a:buClr>
              <a:buSzPts val="2800"/>
              <a:buNone/>
              <a:defRPr>
                <a:solidFill>
                  <a:srgbClr val="FFD966"/>
                </a:solidFill>
              </a:defRPr>
            </a:lvl3pPr>
            <a:lvl4pPr lvl="3" rtl="0">
              <a:spcBef>
                <a:spcPts val="0"/>
              </a:spcBef>
              <a:spcAft>
                <a:spcPts val="0"/>
              </a:spcAft>
              <a:buClr>
                <a:srgbClr val="FFD966"/>
              </a:buClr>
              <a:buSzPts val="2800"/>
              <a:buNone/>
              <a:defRPr>
                <a:solidFill>
                  <a:srgbClr val="FFD966"/>
                </a:solidFill>
              </a:defRPr>
            </a:lvl4pPr>
            <a:lvl5pPr lvl="4" rtl="0">
              <a:spcBef>
                <a:spcPts val="0"/>
              </a:spcBef>
              <a:spcAft>
                <a:spcPts val="0"/>
              </a:spcAft>
              <a:buClr>
                <a:srgbClr val="FFD966"/>
              </a:buClr>
              <a:buSzPts val="2800"/>
              <a:buNone/>
              <a:defRPr>
                <a:solidFill>
                  <a:srgbClr val="FFD966"/>
                </a:solidFill>
              </a:defRPr>
            </a:lvl5pPr>
            <a:lvl6pPr lvl="5" rtl="0">
              <a:spcBef>
                <a:spcPts val="0"/>
              </a:spcBef>
              <a:spcAft>
                <a:spcPts val="0"/>
              </a:spcAft>
              <a:buClr>
                <a:srgbClr val="FFD966"/>
              </a:buClr>
              <a:buSzPts val="2800"/>
              <a:buNone/>
              <a:defRPr>
                <a:solidFill>
                  <a:srgbClr val="FFD966"/>
                </a:solidFill>
              </a:defRPr>
            </a:lvl6pPr>
            <a:lvl7pPr lvl="6" rtl="0">
              <a:spcBef>
                <a:spcPts val="0"/>
              </a:spcBef>
              <a:spcAft>
                <a:spcPts val="0"/>
              </a:spcAft>
              <a:buClr>
                <a:srgbClr val="FFD966"/>
              </a:buClr>
              <a:buSzPts val="2800"/>
              <a:buNone/>
              <a:defRPr>
                <a:solidFill>
                  <a:srgbClr val="FFD966"/>
                </a:solidFill>
              </a:defRPr>
            </a:lvl7pPr>
            <a:lvl8pPr lvl="7" rtl="0">
              <a:spcBef>
                <a:spcPts val="0"/>
              </a:spcBef>
              <a:spcAft>
                <a:spcPts val="0"/>
              </a:spcAft>
              <a:buClr>
                <a:srgbClr val="FFD966"/>
              </a:buClr>
              <a:buSzPts val="2800"/>
              <a:buNone/>
              <a:defRPr>
                <a:solidFill>
                  <a:srgbClr val="FFD966"/>
                </a:solidFill>
              </a:defRPr>
            </a:lvl8pPr>
            <a:lvl9pPr lvl="8" rtl="0">
              <a:spcBef>
                <a:spcPts val="0"/>
              </a:spcBef>
              <a:spcAft>
                <a:spcPts val="0"/>
              </a:spcAft>
              <a:buClr>
                <a:srgbClr val="FFD966"/>
              </a:buClr>
              <a:buSzPts val="2800"/>
              <a:buNone/>
              <a:defRPr>
                <a:solidFill>
                  <a:srgbClr val="FFD966"/>
                </a:solidFill>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FD966"/>
              </a:buClr>
              <a:buSzPts val="2400"/>
              <a:buNone/>
              <a:defRPr sz="2400">
                <a:solidFill>
                  <a:srgbClr val="FFD966"/>
                </a:solidFill>
              </a:defRPr>
            </a:lvl1pPr>
            <a:lvl2pPr lvl="1" rtl="0">
              <a:spcBef>
                <a:spcPts val="0"/>
              </a:spcBef>
              <a:spcAft>
                <a:spcPts val="0"/>
              </a:spcAft>
              <a:buClr>
                <a:srgbClr val="FFD966"/>
              </a:buClr>
              <a:buSzPts val="2400"/>
              <a:buNone/>
              <a:defRPr sz="2400">
                <a:solidFill>
                  <a:srgbClr val="FFD966"/>
                </a:solidFill>
              </a:defRPr>
            </a:lvl2pPr>
            <a:lvl3pPr lvl="2" rtl="0">
              <a:spcBef>
                <a:spcPts val="0"/>
              </a:spcBef>
              <a:spcAft>
                <a:spcPts val="0"/>
              </a:spcAft>
              <a:buClr>
                <a:srgbClr val="FFD966"/>
              </a:buClr>
              <a:buSzPts val="2400"/>
              <a:buNone/>
              <a:defRPr sz="2400">
                <a:solidFill>
                  <a:srgbClr val="FFD966"/>
                </a:solidFill>
              </a:defRPr>
            </a:lvl3pPr>
            <a:lvl4pPr lvl="3" rtl="0">
              <a:spcBef>
                <a:spcPts val="0"/>
              </a:spcBef>
              <a:spcAft>
                <a:spcPts val="0"/>
              </a:spcAft>
              <a:buClr>
                <a:srgbClr val="FFD966"/>
              </a:buClr>
              <a:buSzPts val="2400"/>
              <a:buNone/>
              <a:defRPr sz="2400">
                <a:solidFill>
                  <a:srgbClr val="FFD966"/>
                </a:solidFill>
              </a:defRPr>
            </a:lvl4pPr>
            <a:lvl5pPr lvl="4" rtl="0">
              <a:spcBef>
                <a:spcPts val="0"/>
              </a:spcBef>
              <a:spcAft>
                <a:spcPts val="0"/>
              </a:spcAft>
              <a:buClr>
                <a:srgbClr val="FFD966"/>
              </a:buClr>
              <a:buSzPts val="2400"/>
              <a:buNone/>
              <a:defRPr sz="2400">
                <a:solidFill>
                  <a:srgbClr val="FFD966"/>
                </a:solidFill>
              </a:defRPr>
            </a:lvl5pPr>
            <a:lvl6pPr lvl="5" rtl="0">
              <a:spcBef>
                <a:spcPts val="0"/>
              </a:spcBef>
              <a:spcAft>
                <a:spcPts val="0"/>
              </a:spcAft>
              <a:buClr>
                <a:srgbClr val="FFD966"/>
              </a:buClr>
              <a:buSzPts val="2400"/>
              <a:buNone/>
              <a:defRPr sz="2400">
                <a:solidFill>
                  <a:srgbClr val="FFD966"/>
                </a:solidFill>
              </a:defRPr>
            </a:lvl6pPr>
            <a:lvl7pPr lvl="6" rtl="0">
              <a:spcBef>
                <a:spcPts val="0"/>
              </a:spcBef>
              <a:spcAft>
                <a:spcPts val="0"/>
              </a:spcAft>
              <a:buClr>
                <a:srgbClr val="FFD966"/>
              </a:buClr>
              <a:buSzPts val="2400"/>
              <a:buNone/>
              <a:defRPr sz="2400">
                <a:solidFill>
                  <a:srgbClr val="FFD966"/>
                </a:solidFill>
              </a:defRPr>
            </a:lvl7pPr>
            <a:lvl8pPr lvl="7" rtl="0">
              <a:spcBef>
                <a:spcPts val="0"/>
              </a:spcBef>
              <a:spcAft>
                <a:spcPts val="0"/>
              </a:spcAft>
              <a:buClr>
                <a:srgbClr val="FFD966"/>
              </a:buClr>
              <a:buSzPts val="2400"/>
              <a:buNone/>
              <a:defRPr sz="2400">
                <a:solidFill>
                  <a:srgbClr val="FFD966"/>
                </a:solidFill>
              </a:defRPr>
            </a:lvl8pPr>
            <a:lvl9pPr lvl="8" rtl="0">
              <a:spcBef>
                <a:spcPts val="0"/>
              </a:spcBef>
              <a:spcAft>
                <a:spcPts val="0"/>
              </a:spcAft>
              <a:buClr>
                <a:srgbClr val="FFD966"/>
              </a:buClr>
              <a:buSzPts val="2400"/>
              <a:buNone/>
              <a:defRPr sz="2400">
                <a:solidFill>
                  <a:srgbClr val="FFD966"/>
                </a:solidFill>
              </a:defRPr>
            </a:lvl9pPr>
          </a:lstStyle>
          <a:p/>
        </p:txBody>
      </p:sp>
      <p:sp>
        <p:nvSpPr>
          <p:cNvPr id="35" name="Google Shape;35;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D966"/>
              </a:buClr>
              <a:buSzPts val="4800"/>
              <a:buNone/>
              <a:defRPr sz="4800">
                <a:solidFill>
                  <a:srgbClr val="FFD966"/>
                </a:solidFill>
              </a:defRPr>
            </a:lvl1pPr>
            <a:lvl2pPr lvl="1" rtl="0">
              <a:spcBef>
                <a:spcPts val="0"/>
              </a:spcBef>
              <a:spcAft>
                <a:spcPts val="0"/>
              </a:spcAft>
              <a:buClr>
                <a:srgbClr val="FFD966"/>
              </a:buClr>
              <a:buSzPts val="4800"/>
              <a:buNone/>
              <a:defRPr sz="4800">
                <a:solidFill>
                  <a:srgbClr val="FFD966"/>
                </a:solidFill>
              </a:defRPr>
            </a:lvl2pPr>
            <a:lvl3pPr lvl="2" rtl="0">
              <a:spcBef>
                <a:spcPts val="0"/>
              </a:spcBef>
              <a:spcAft>
                <a:spcPts val="0"/>
              </a:spcAft>
              <a:buClr>
                <a:srgbClr val="FFD966"/>
              </a:buClr>
              <a:buSzPts val="4800"/>
              <a:buNone/>
              <a:defRPr sz="4800">
                <a:solidFill>
                  <a:srgbClr val="FFD966"/>
                </a:solidFill>
              </a:defRPr>
            </a:lvl3pPr>
            <a:lvl4pPr lvl="3" rtl="0">
              <a:spcBef>
                <a:spcPts val="0"/>
              </a:spcBef>
              <a:spcAft>
                <a:spcPts val="0"/>
              </a:spcAft>
              <a:buClr>
                <a:srgbClr val="FFD966"/>
              </a:buClr>
              <a:buSzPts val="4800"/>
              <a:buNone/>
              <a:defRPr sz="4800">
                <a:solidFill>
                  <a:srgbClr val="FFD966"/>
                </a:solidFill>
              </a:defRPr>
            </a:lvl4pPr>
            <a:lvl5pPr lvl="4" rtl="0">
              <a:spcBef>
                <a:spcPts val="0"/>
              </a:spcBef>
              <a:spcAft>
                <a:spcPts val="0"/>
              </a:spcAft>
              <a:buClr>
                <a:srgbClr val="FFD966"/>
              </a:buClr>
              <a:buSzPts val="4800"/>
              <a:buNone/>
              <a:defRPr sz="4800">
                <a:solidFill>
                  <a:srgbClr val="FFD966"/>
                </a:solidFill>
              </a:defRPr>
            </a:lvl5pPr>
            <a:lvl6pPr lvl="5" rtl="0">
              <a:spcBef>
                <a:spcPts val="0"/>
              </a:spcBef>
              <a:spcAft>
                <a:spcPts val="0"/>
              </a:spcAft>
              <a:buClr>
                <a:srgbClr val="FFD966"/>
              </a:buClr>
              <a:buSzPts val="4800"/>
              <a:buNone/>
              <a:defRPr sz="4800">
                <a:solidFill>
                  <a:srgbClr val="FFD966"/>
                </a:solidFill>
              </a:defRPr>
            </a:lvl6pPr>
            <a:lvl7pPr lvl="6" rtl="0">
              <a:spcBef>
                <a:spcPts val="0"/>
              </a:spcBef>
              <a:spcAft>
                <a:spcPts val="0"/>
              </a:spcAft>
              <a:buClr>
                <a:srgbClr val="FFD966"/>
              </a:buClr>
              <a:buSzPts val="4800"/>
              <a:buNone/>
              <a:defRPr sz="4800">
                <a:solidFill>
                  <a:srgbClr val="FFD966"/>
                </a:solidFill>
              </a:defRPr>
            </a:lvl7pPr>
            <a:lvl8pPr lvl="7" rtl="0">
              <a:spcBef>
                <a:spcPts val="0"/>
              </a:spcBef>
              <a:spcAft>
                <a:spcPts val="0"/>
              </a:spcAft>
              <a:buClr>
                <a:srgbClr val="FFD966"/>
              </a:buClr>
              <a:buSzPts val="4800"/>
              <a:buNone/>
              <a:defRPr sz="4800">
                <a:solidFill>
                  <a:srgbClr val="FFD966"/>
                </a:solidFill>
              </a:defRPr>
            </a:lvl8pPr>
            <a:lvl9pPr lvl="8" rtl="0">
              <a:spcBef>
                <a:spcPts val="0"/>
              </a:spcBef>
              <a:spcAft>
                <a:spcPts val="0"/>
              </a:spcAft>
              <a:buClr>
                <a:srgbClr val="FFD966"/>
              </a:buClr>
              <a:buSzPts val="4800"/>
              <a:buNone/>
              <a:defRPr sz="4800">
                <a:solidFill>
                  <a:srgbClr val="FFD966"/>
                </a:solidFill>
              </a:defRPr>
            </a:lvl9pPr>
          </a:lstStyle>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D966"/>
              </a:buClr>
              <a:buSzPts val="4200"/>
              <a:buNone/>
              <a:defRPr sz="4200">
                <a:solidFill>
                  <a:srgbClr val="FFD966"/>
                </a:solidFill>
              </a:defRPr>
            </a:lvl1pPr>
            <a:lvl2pPr lvl="1" rtl="0" algn="ctr">
              <a:spcBef>
                <a:spcPts val="0"/>
              </a:spcBef>
              <a:spcAft>
                <a:spcPts val="0"/>
              </a:spcAft>
              <a:buClr>
                <a:srgbClr val="FFD966"/>
              </a:buClr>
              <a:buSzPts val="4200"/>
              <a:buNone/>
              <a:defRPr sz="4200">
                <a:solidFill>
                  <a:srgbClr val="FFD966"/>
                </a:solidFill>
              </a:defRPr>
            </a:lvl2pPr>
            <a:lvl3pPr lvl="2" rtl="0" algn="ctr">
              <a:spcBef>
                <a:spcPts val="0"/>
              </a:spcBef>
              <a:spcAft>
                <a:spcPts val="0"/>
              </a:spcAft>
              <a:buClr>
                <a:srgbClr val="FFD966"/>
              </a:buClr>
              <a:buSzPts val="4200"/>
              <a:buNone/>
              <a:defRPr sz="4200">
                <a:solidFill>
                  <a:srgbClr val="FFD966"/>
                </a:solidFill>
              </a:defRPr>
            </a:lvl3pPr>
            <a:lvl4pPr lvl="3" rtl="0" algn="ctr">
              <a:spcBef>
                <a:spcPts val="0"/>
              </a:spcBef>
              <a:spcAft>
                <a:spcPts val="0"/>
              </a:spcAft>
              <a:buClr>
                <a:srgbClr val="FFD966"/>
              </a:buClr>
              <a:buSzPts val="4200"/>
              <a:buNone/>
              <a:defRPr sz="4200">
                <a:solidFill>
                  <a:srgbClr val="FFD966"/>
                </a:solidFill>
              </a:defRPr>
            </a:lvl4pPr>
            <a:lvl5pPr lvl="4" rtl="0" algn="ctr">
              <a:spcBef>
                <a:spcPts val="0"/>
              </a:spcBef>
              <a:spcAft>
                <a:spcPts val="0"/>
              </a:spcAft>
              <a:buClr>
                <a:srgbClr val="FFD966"/>
              </a:buClr>
              <a:buSzPts val="4200"/>
              <a:buNone/>
              <a:defRPr sz="4200">
                <a:solidFill>
                  <a:srgbClr val="FFD966"/>
                </a:solidFill>
              </a:defRPr>
            </a:lvl5pPr>
            <a:lvl6pPr lvl="5" rtl="0" algn="ctr">
              <a:spcBef>
                <a:spcPts val="0"/>
              </a:spcBef>
              <a:spcAft>
                <a:spcPts val="0"/>
              </a:spcAft>
              <a:buClr>
                <a:srgbClr val="FFD966"/>
              </a:buClr>
              <a:buSzPts val="4200"/>
              <a:buNone/>
              <a:defRPr sz="4200">
                <a:solidFill>
                  <a:srgbClr val="FFD966"/>
                </a:solidFill>
              </a:defRPr>
            </a:lvl6pPr>
            <a:lvl7pPr lvl="6" rtl="0" algn="ctr">
              <a:spcBef>
                <a:spcPts val="0"/>
              </a:spcBef>
              <a:spcAft>
                <a:spcPts val="0"/>
              </a:spcAft>
              <a:buClr>
                <a:srgbClr val="FFD966"/>
              </a:buClr>
              <a:buSzPts val="4200"/>
              <a:buNone/>
              <a:defRPr sz="4200">
                <a:solidFill>
                  <a:srgbClr val="FFD966"/>
                </a:solidFill>
              </a:defRPr>
            </a:lvl7pPr>
            <a:lvl8pPr lvl="7" rtl="0" algn="ctr">
              <a:spcBef>
                <a:spcPts val="0"/>
              </a:spcBef>
              <a:spcAft>
                <a:spcPts val="0"/>
              </a:spcAft>
              <a:buClr>
                <a:srgbClr val="FFD966"/>
              </a:buClr>
              <a:buSzPts val="4200"/>
              <a:buNone/>
              <a:defRPr sz="4200">
                <a:solidFill>
                  <a:srgbClr val="FFD966"/>
                </a:solidFill>
              </a:defRPr>
            </a:lvl8pPr>
            <a:lvl9pPr lvl="8" rtl="0" algn="ctr">
              <a:spcBef>
                <a:spcPts val="0"/>
              </a:spcBef>
              <a:spcAft>
                <a:spcPts val="0"/>
              </a:spcAft>
              <a:buClr>
                <a:srgbClr val="FFD966"/>
              </a:buClr>
              <a:buSzPts val="4200"/>
              <a:buNone/>
              <a:defRPr sz="4200">
                <a:solidFill>
                  <a:srgbClr val="FFD966"/>
                </a:solidFill>
              </a:defRPr>
            </a:lvl9pPr>
          </a:lstStyle>
          <a:p/>
        </p:txBody>
      </p:sp>
      <p:sp>
        <p:nvSpPr>
          <p:cNvPr id="43" name="Google Shape;43;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lt1"/>
              </a:buClr>
              <a:buSzPts val="2100"/>
              <a:buNone/>
              <a:defRPr sz="21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44" name="Google Shape;44;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55600" lvl="0" marL="457200" rtl="0">
              <a:spcBef>
                <a:spcPts val="0"/>
              </a:spcBef>
              <a:spcAft>
                <a:spcPts val="0"/>
              </a:spcAft>
              <a:buClr>
                <a:schemeClr val="dk1"/>
              </a:buClr>
              <a:buSzPts val="20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2000"/>
              <a:buNone/>
              <a:defRPr>
                <a:solidFill>
                  <a:schemeClr val="lt1"/>
                </a:solidFill>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1C4587"/>
        </a:solidFill>
      </p:bgPr>
    </p:bg>
    <p:spTree>
      <p:nvGrpSpPr>
        <p:cNvPr id="5" name="Shape 5"/>
        <p:cNvGrpSpPr/>
        <p:nvPr/>
      </p:nvGrpSpPr>
      <p:grpSpPr>
        <a:xfrm>
          <a:off x="0" y="0"/>
          <a:ext cx="0" cy="0"/>
          <a:chOff x="0" y="0"/>
          <a:chExt cx="0" cy="0"/>
        </a:xfrm>
      </p:grpSpPr>
      <p:sp>
        <p:nvSpPr>
          <p:cNvPr id="6" name="Google Shape;6;p1"/>
          <p:cNvSpPr/>
          <p:nvPr/>
        </p:nvSpPr>
        <p:spPr>
          <a:xfrm>
            <a:off x="25" y="-1"/>
            <a:ext cx="9143982" cy="1304586"/>
          </a:xfrm>
          <a:prstGeom prst="flowChartDocument">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 name="Google Shape;7;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1pPr>
            <a:lvl2pPr lvl="1"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2pPr>
            <a:lvl3pPr lvl="2"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3pPr>
            <a:lvl4pPr lvl="3"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4pPr>
            <a:lvl5pPr lvl="4"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5pPr>
            <a:lvl6pPr lvl="5"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6pPr>
            <a:lvl7pPr lvl="6"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7pPr>
            <a:lvl8pPr lvl="7"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8pPr>
            <a:lvl9pPr lvl="8" rtl="0">
              <a:spcBef>
                <a:spcPts val="0"/>
              </a:spcBef>
              <a:spcAft>
                <a:spcPts val="0"/>
              </a:spcAft>
              <a:buClr>
                <a:srgbClr val="FFD966"/>
              </a:buClr>
              <a:buSzPts val="2800"/>
              <a:buFont typeface="Comfortaa"/>
              <a:buNone/>
              <a:defRPr sz="2800">
                <a:solidFill>
                  <a:srgbClr val="FFD966"/>
                </a:solidFill>
                <a:latin typeface="Comfortaa"/>
                <a:ea typeface="Comfortaa"/>
                <a:cs typeface="Comfortaa"/>
                <a:sym typeface="Comfortaa"/>
              </a:defRPr>
            </a:lvl9pPr>
          </a:lstStyle>
          <a:p/>
        </p:txBody>
      </p:sp>
      <p:sp>
        <p:nvSpPr>
          <p:cNvPr id="8" name="Google Shape;8;p1"/>
          <p:cNvSpPr txBox="1"/>
          <p:nvPr>
            <p:ph idx="1" type="body"/>
          </p:nvPr>
        </p:nvSpPr>
        <p:spPr>
          <a:xfrm>
            <a:off x="311700" y="1381075"/>
            <a:ext cx="8520600" cy="3416400"/>
          </a:xfrm>
          <a:prstGeom prst="rect">
            <a:avLst/>
          </a:prstGeom>
          <a:noFill/>
          <a:ln>
            <a:noFill/>
          </a:ln>
        </p:spPr>
        <p:txBody>
          <a:bodyPr anchorCtr="0" anchor="t" bIns="91425" lIns="91425" spcFirstLastPara="1" rIns="91425" wrap="square" tIns="91425">
            <a:normAutofit/>
          </a:bodyPr>
          <a:lstStyle>
            <a:lvl1pPr indent="-355600" lvl="0" marL="457200" rtl="0">
              <a:lnSpc>
                <a:spcPct val="115000"/>
              </a:lnSpc>
              <a:spcBef>
                <a:spcPts val="0"/>
              </a:spcBef>
              <a:spcAft>
                <a:spcPts val="0"/>
              </a:spcAft>
              <a:buClr>
                <a:schemeClr val="lt1"/>
              </a:buClr>
              <a:buSzPts val="2000"/>
              <a:buFont typeface="Ubuntu"/>
              <a:buChar char="●"/>
              <a:defRPr sz="2000">
                <a:solidFill>
                  <a:schemeClr val="lt1"/>
                </a:solidFill>
                <a:latin typeface="Ubuntu"/>
                <a:ea typeface="Ubuntu"/>
                <a:cs typeface="Ubuntu"/>
                <a:sym typeface="Ubuntu"/>
              </a:defRPr>
            </a:lvl1pPr>
            <a:lvl2pPr indent="-317500" lvl="1" marL="9144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2pPr>
            <a:lvl3pPr indent="-317500" lvl="2" marL="13716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3pPr>
            <a:lvl4pPr indent="-317500" lvl="3" marL="18288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4pPr>
            <a:lvl5pPr indent="-317500" lvl="4" marL="22860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5pPr>
            <a:lvl6pPr indent="-317500" lvl="5" marL="27432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6pPr>
            <a:lvl7pPr indent="-317500" lvl="6" marL="32004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7pPr>
            <a:lvl8pPr indent="-317500" lvl="7" marL="36576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8pPr>
            <a:lvl9pPr indent="-317500" lvl="8" marL="4114800" rtl="0">
              <a:lnSpc>
                <a:spcPct val="115000"/>
              </a:lnSpc>
              <a:spcBef>
                <a:spcPts val="0"/>
              </a:spcBef>
              <a:spcAft>
                <a:spcPts val="0"/>
              </a:spcAft>
              <a:buClr>
                <a:schemeClr val="lt1"/>
              </a:buClr>
              <a:buSzPts val="1400"/>
              <a:buFont typeface="Ubuntu"/>
              <a:buChar char="■"/>
              <a:defRPr>
                <a:solidFill>
                  <a:schemeClr val="lt1"/>
                </a:solidFill>
                <a:latin typeface="Ubuntu"/>
                <a:ea typeface="Ubuntu"/>
                <a:cs typeface="Ubuntu"/>
                <a:sym typeface="Ubuntu"/>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5.png"/><Relationship Id="rId8"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3.jpg"/><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gif"/><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46.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0.jpg"/><Relationship Id="rId4" Type="http://schemas.openxmlformats.org/officeDocument/2006/relationships/image" Target="../media/image43.gif"/><Relationship Id="rId5" Type="http://schemas.openxmlformats.org/officeDocument/2006/relationships/image" Target="../media/image6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69.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1.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0.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7.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1.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4.png"/><Relationship Id="rId4" Type="http://schemas.openxmlformats.org/officeDocument/2006/relationships/image" Target="../media/image71.jpg"/><Relationship Id="rId5" Type="http://schemas.openxmlformats.org/officeDocument/2006/relationships/image" Target="../media/image7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0.png"/><Relationship Id="rId4" Type="http://schemas.openxmlformats.org/officeDocument/2006/relationships/image" Target="../media/image62.png"/><Relationship Id="rId5"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7.gif"/><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9.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3"/>
          <p:cNvPicPr preferRelativeResize="0"/>
          <p:nvPr/>
        </p:nvPicPr>
        <p:blipFill>
          <a:blip r:embed="rId3">
            <a:alphaModFix/>
          </a:blip>
          <a:stretch>
            <a:fillRect/>
          </a:stretch>
        </p:blipFill>
        <p:spPr>
          <a:xfrm>
            <a:off x="485153" y="1797543"/>
            <a:ext cx="2920799" cy="2920799"/>
          </a:xfrm>
          <a:prstGeom prst="rect">
            <a:avLst/>
          </a:prstGeom>
          <a:noFill/>
          <a:ln>
            <a:noFill/>
          </a:ln>
        </p:spPr>
      </p:pic>
      <p:sp>
        <p:nvSpPr>
          <p:cNvPr id="60" name="Google Shape;60;p13"/>
          <p:cNvSpPr txBox="1"/>
          <p:nvPr>
            <p:ph type="ctrTitle"/>
          </p:nvPr>
        </p:nvSpPr>
        <p:spPr>
          <a:xfrm>
            <a:off x="2964850" y="1652425"/>
            <a:ext cx="5341500" cy="1037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FFFFFF"/>
                </a:solidFill>
                <a:latin typeface="Comfortaa SemiBold"/>
                <a:ea typeface="Comfortaa SemiBold"/>
                <a:cs typeface="Comfortaa SemiBold"/>
                <a:sym typeface="Comfortaa SemiBold"/>
              </a:rPr>
              <a:t>Robo</a:t>
            </a:r>
            <a:r>
              <a:rPr lang="en">
                <a:solidFill>
                  <a:srgbClr val="5AD2FF"/>
                </a:solidFill>
                <a:latin typeface="Comfortaa SemiBold"/>
                <a:ea typeface="Comfortaa SemiBold"/>
                <a:cs typeface="Comfortaa SemiBold"/>
                <a:sym typeface="Comfortaa SemiBold"/>
              </a:rPr>
              <a:t>Sub</a:t>
            </a:r>
            <a:r>
              <a:rPr lang="en">
                <a:latin typeface="Comfortaa SemiBold"/>
                <a:ea typeface="Comfortaa SemiBold"/>
                <a:cs typeface="Comfortaa SemiBold"/>
                <a:sym typeface="Comfortaa SemiBold"/>
              </a:rPr>
              <a:t>LA</a:t>
            </a:r>
            <a:endParaRPr>
              <a:latin typeface="Comfortaa SemiBold"/>
              <a:ea typeface="Comfortaa SemiBold"/>
              <a:cs typeface="Comfortaa SemiBold"/>
              <a:sym typeface="Comfortaa SemiBold"/>
            </a:endParaRPr>
          </a:p>
        </p:txBody>
      </p:sp>
      <p:sp>
        <p:nvSpPr>
          <p:cNvPr id="61" name="Google Shape;61;p13"/>
          <p:cNvSpPr txBox="1"/>
          <p:nvPr/>
        </p:nvSpPr>
        <p:spPr>
          <a:xfrm>
            <a:off x="3437775" y="2564650"/>
            <a:ext cx="439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Ubuntu"/>
                <a:ea typeface="Ubuntu"/>
                <a:cs typeface="Ubuntu"/>
                <a:sym typeface="Ubuntu"/>
              </a:rPr>
              <a:t>CS Senior Design Team</a:t>
            </a:r>
            <a:endParaRPr>
              <a:solidFill>
                <a:schemeClr val="lt1"/>
              </a:solidFill>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Tasks - Octagon, DHD</a:t>
            </a:r>
            <a:endParaRPr/>
          </a:p>
        </p:txBody>
      </p:sp>
      <p:pic>
        <p:nvPicPr>
          <p:cNvPr id="119" name="Google Shape;119;p22"/>
          <p:cNvPicPr preferRelativeResize="0"/>
          <p:nvPr/>
        </p:nvPicPr>
        <p:blipFill>
          <a:blip r:embed="rId3">
            <a:alphaModFix/>
          </a:blip>
          <a:stretch>
            <a:fillRect/>
          </a:stretch>
        </p:blipFill>
        <p:spPr>
          <a:xfrm>
            <a:off x="329973" y="1398725"/>
            <a:ext cx="4148276" cy="3066699"/>
          </a:xfrm>
          <a:prstGeom prst="rect">
            <a:avLst/>
          </a:prstGeom>
          <a:noFill/>
          <a:ln>
            <a:noFill/>
          </a:ln>
        </p:spPr>
      </p:pic>
      <p:pic>
        <p:nvPicPr>
          <p:cNvPr id="120" name="Google Shape;120;p22"/>
          <p:cNvPicPr preferRelativeResize="0"/>
          <p:nvPr/>
        </p:nvPicPr>
        <p:blipFill>
          <a:blip r:embed="rId4">
            <a:alphaModFix/>
          </a:blip>
          <a:stretch>
            <a:fillRect/>
          </a:stretch>
        </p:blipFill>
        <p:spPr>
          <a:xfrm>
            <a:off x="4478250" y="1398725"/>
            <a:ext cx="4335774" cy="2522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Team Breakdown</a:t>
            </a:r>
            <a:endParaRPr/>
          </a:p>
        </p:txBody>
      </p:sp>
      <p:sp>
        <p:nvSpPr>
          <p:cNvPr id="126" name="Google Shape;126;p23"/>
          <p:cNvSpPr txBox="1"/>
          <p:nvPr>
            <p:ph idx="1" type="body"/>
          </p:nvPr>
        </p:nvSpPr>
        <p:spPr>
          <a:xfrm>
            <a:off x="311700" y="1304875"/>
            <a:ext cx="276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 Organization</a:t>
            </a:r>
            <a:endParaRPr/>
          </a:p>
          <a:p>
            <a:pPr indent="-317500" lvl="0" marL="457200" rtl="0" algn="l">
              <a:spcBef>
                <a:spcPts val="1200"/>
              </a:spcBef>
              <a:spcAft>
                <a:spcPts val="0"/>
              </a:spcAft>
              <a:buSzPts val="1400"/>
              <a:buChar char="●"/>
            </a:pPr>
            <a:r>
              <a:rPr lang="en"/>
              <a:t>ME/EE/CS/other students</a:t>
            </a:r>
            <a:endParaRPr/>
          </a:p>
          <a:p>
            <a:pPr indent="-317500" lvl="0" marL="457200" rtl="0" algn="l">
              <a:spcBef>
                <a:spcPts val="0"/>
              </a:spcBef>
              <a:spcAft>
                <a:spcPts val="0"/>
              </a:spcAft>
              <a:buSzPts val="1400"/>
              <a:buChar char="●"/>
            </a:pPr>
            <a:r>
              <a:rPr lang="en"/>
              <a:t>~30 members</a:t>
            </a:r>
            <a:endParaRPr/>
          </a:p>
          <a:p>
            <a:pPr indent="-317500" lvl="0" marL="457200" rtl="0" algn="l">
              <a:spcBef>
                <a:spcPts val="0"/>
              </a:spcBef>
              <a:spcAft>
                <a:spcPts val="0"/>
              </a:spcAft>
              <a:buSzPts val="1400"/>
              <a:buChar char="●"/>
            </a:pPr>
            <a:r>
              <a:rPr lang="en"/>
              <a:t>Freshman-Senior standing</a:t>
            </a:r>
            <a:endParaRPr/>
          </a:p>
          <a:p>
            <a:pPr indent="-317500" lvl="0" marL="457200" rtl="0" algn="l">
              <a:spcBef>
                <a:spcPts val="0"/>
              </a:spcBef>
              <a:spcAft>
                <a:spcPts val="0"/>
              </a:spcAft>
              <a:buSzPts val="1400"/>
              <a:buChar char="●"/>
            </a:pPr>
            <a:r>
              <a:rPr lang="en"/>
              <a:t>Design &amp; build Wailord</a:t>
            </a:r>
            <a:endParaRPr/>
          </a:p>
          <a:p>
            <a:pPr indent="-317500" lvl="0" marL="457200" rtl="0" algn="l">
              <a:spcBef>
                <a:spcPts val="0"/>
              </a:spcBef>
              <a:spcAft>
                <a:spcPts val="0"/>
              </a:spcAft>
              <a:buSzPts val="1400"/>
              <a:buChar char="●"/>
            </a:pPr>
            <a:r>
              <a:rPr lang="en"/>
              <a:t>Develop some software systems</a:t>
            </a:r>
            <a:endParaRPr/>
          </a:p>
          <a:p>
            <a:pPr indent="-317500" lvl="0" marL="457200" rtl="0" algn="l">
              <a:spcBef>
                <a:spcPts val="0"/>
              </a:spcBef>
              <a:spcAft>
                <a:spcPts val="0"/>
              </a:spcAft>
              <a:buSzPts val="1400"/>
              <a:buChar char="●"/>
            </a:pPr>
            <a:r>
              <a:rPr lang="en"/>
              <a:t>Fundraise, outreach, and perform admin duties</a:t>
            </a:r>
            <a:endParaRPr/>
          </a:p>
        </p:txBody>
      </p:sp>
      <p:sp>
        <p:nvSpPr>
          <p:cNvPr id="127" name="Google Shape;127;p23"/>
          <p:cNvSpPr txBox="1"/>
          <p:nvPr>
            <p:ph idx="1" type="body"/>
          </p:nvPr>
        </p:nvSpPr>
        <p:spPr>
          <a:xfrm>
            <a:off x="3217942" y="1304875"/>
            <a:ext cx="276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ME/EE Senior Design</a:t>
            </a:r>
            <a:endParaRPr/>
          </a:p>
          <a:p>
            <a:pPr indent="-317500" lvl="0" marL="457200" rtl="0" algn="l">
              <a:spcBef>
                <a:spcPts val="1200"/>
              </a:spcBef>
              <a:spcAft>
                <a:spcPts val="0"/>
              </a:spcAft>
              <a:buSzPts val="1400"/>
              <a:buChar char="●"/>
            </a:pPr>
            <a:r>
              <a:rPr lang="en"/>
              <a:t>ME/EE seniors</a:t>
            </a:r>
            <a:endParaRPr/>
          </a:p>
          <a:p>
            <a:pPr indent="-317500" lvl="0" marL="457200" rtl="0" algn="l">
              <a:spcBef>
                <a:spcPts val="0"/>
              </a:spcBef>
              <a:spcAft>
                <a:spcPts val="0"/>
              </a:spcAft>
              <a:buSzPts val="1400"/>
              <a:buChar char="●"/>
            </a:pPr>
            <a:r>
              <a:rPr lang="en"/>
              <a:t>4 members</a:t>
            </a:r>
            <a:endParaRPr/>
          </a:p>
          <a:p>
            <a:pPr indent="-317500" lvl="0" marL="457200" rtl="0" algn="l">
              <a:spcBef>
                <a:spcPts val="0"/>
              </a:spcBef>
              <a:spcAft>
                <a:spcPts val="0"/>
              </a:spcAft>
              <a:buSzPts val="1400"/>
              <a:buChar char="●"/>
            </a:pPr>
            <a:r>
              <a:rPr lang="en"/>
              <a:t>Design &amp; build Lanturn’s mechanical and electrical systems</a:t>
            </a:r>
            <a:endParaRPr/>
          </a:p>
          <a:p>
            <a:pPr indent="-317500" lvl="0" marL="457200" rtl="0" algn="l">
              <a:spcBef>
                <a:spcPts val="0"/>
              </a:spcBef>
              <a:spcAft>
                <a:spcPts val="0"/>
              </a:spcAft>
              <a:buSzPts val="1400"/>
              <a:buChar char="●"/>
            </a:pPr>
            <a:r>
              <a:rPr lang="en"/>
              <a:t>Support student org with advanced knowledge</a:t>
            </a:r>
            <a:endParaRPr/>
          </a:p>
        </p:txBody>
      </p:sp>
      <p:sp>
        <p:nvSpPr>
          <p:cNvPr id="128" name="Google Shape;128;p23"/>
          <p:cNvSpPr txBox="1"/>
          <p:nvPr>
            <p:ph idx="1" type="body"/>
          </p:nvPr>
        </p:nvSpPr>
        <p:spPr>
          <a:xfrm>
            <a:off x="6124185" y="1304875"/>
            <a:ext cx="276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CS Senior Design</a:t>
            </a:r>
            <a:endParaRPr/>
          </a:p>
          <a:p>
            <a:pPr indent="-317500" lvl="0" marL="457200" rtl="0" algn="l">
              <a:spcBef>
                <a:spcPts val="1200"/>
              </a:spcBef>
              <a:spcAft>
                <a:spcPts val="0"/>
              </a:spcAft>
              <a:buSzPts val="1400"/>
              <a:buChar char="●"/>
            </a:pPr>
            <a:r>
              <a:rPr lang="en"/>
              <a:t>CS seniors</a:t>
            </a:r>
            <a:endParaRPr/>
          </a:p>
          <a:p>
            <a:pPr indent="-317500" lvl="0" marL="457200" rtl="0" algn="l">
              <a:spcBef>
                <a:spcPts val="0"/>
              </a:spcBef>
              <a:spcAft>
                <a:spcPts val="0"/>
              </a:spcAft>
              <a:buSzPts val="1400"/>
              <a:buChar char="●"/>
            </a:pPr>
            <a:r>
              <a:rPr lang="en"/>
              <a:t>12 members</a:t>
            </a:r>
            <a:endParaRPr/>
          </a:p>
          <a:p>
            <a:pPr indent="-317500" lvl="0" marL="457200" rtl="0" algn="l">
              <a:spcBef>
                <a:spcPts val="0"/>
              </a:spcBef>
              <a:spcAft>
                <a:spcPts val="0"/>
              </a:spcAft>
              <a:buSzPts val="1400"/>
              <a:buChar char="●"/>
            </a:pPr>
            <a:r>
              <a:rPr lang="en"/>
              <a:t>Design &amp; develop the bulk of submarine software</a:t>
            </a:r>
            <a:endParaRPr/>
          </a:p>
          <a:p>
            <a:pPr indent="-317500" lvl="0" marL="457200" rtl="0" algn="l">
              <a:spcBef>
                <a:spcPts val="0"/>
              </a:spcBef>
              <a:spcAft>
                <a:spcPts val="0"/>
              </a:spcAft>
              <a:buSzPts val="1400"/>
              <a:buChar char="●"/>
            </a:pPr>
            <a:r>
              <a:rPr lang="en"/>
              <a:t>Support student org with software components &amp; development efforts on co-developed systems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Submarine Hardware</a:t>
            </a:r>
            <a:endParaRPr/>
          </a:p>
        </p:txBody>
      </p:sp>
      <p:sp>
        <p:nvSpPr>
          <p:cNvPr id="134" name="Google Shape;134;p24"/>
          <p:cNvSpPr txBox="1"/>
          <p:nvPr>
            <p:ph idx="1" type="body"/>
          </p:nvPr>
        </p:nvSpPr>
        <p:spPr>
          <a:xfrm>
            <a:off x="311700" y="13048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Wailord</a:t>
            </a:r>
            <a:endParaRPr/>
          </a:p>
        </p:txBody>
      </p:sp>
      <p:sp>
        <p:nvSpPr>
          <p:cNvPr id="135" name="Google Shape;135;p24"/>
          <p:cNvSpPr txBox="1"/>
          <p:nvPr>
            <p:ph idx="2" type="body"/>
          </p:nvPr>
        </p:nvSpPr>
        <p:spPr>
          <a:xfrm>
            <a:off x="4527600" y="13048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Lanturn</a:t>
            </a:r>
            <a:endParaRPr/>
          </a:p>
        </p:txBody>
      </p:sp>
      <p:pic>
        <p:nvPicPr>
          <p:cNvPr id="136" name="Google Shape;136;p24"/>
          <p:cNvPicPr preferRelativeResize="0"/>
          <p:nvPr/>
        </p:nvPicPr>
        <p:blipFill>
          <a:blip r:embed="rId3">
            <a:alphaModFix/>
          </a:blip>
          <a:stretch>
            <a:fillRect/>
          </a:stretch>
        </p:blipFill>
        <p:spPr>
          <a:xfrm>
            <a:off x="311700" y="1707525"/>
            <a:ext cx="4163076" cy="2816101"/>
          </a:xfrm>
          <a:prstGeom prst="rect">
            <a:avLst/>
          </a:prstGeom>
          <a:noFill/>
          <a:ln cap="flat" cmpd="sng" w="19050">
            <a:solidFill>
              <a:schemeClr val="lt1"/>
            </a:solidFill>
            <a:prstDash val="solid"/>
            <a:round/>
            <a:headEnd len="sm" w="sm" type="none"/>
            <a:tailEnd len="sm" w="sm" type="none"/>
          </a:ln>
        </p:spPr>
      </p:pic>
      <p:pic>
        <p:nvPicPr>
          <p:cNvPr id="137" name="Google Shape;137;p24"/>
          <p:cNvPicPr preferRelativeResize="0"/>
          <p:nvPr/>
        </p:nvPicPr>
        <p:blipFill>
          <a:blip r:embed="rId4">
            <a:alphaModFix/>
          </a:blip>
          <a:stretch>
            <a:fillRect/>
          </a:stretch>
        </p:blipFill>
        <p:spPr>
          <a:xfrm>
            <a:off x="4474775" y="1707525"/>
            <a:ext cx="4450140" cy="2816101"/>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Computer Science Sub Teams</a:t>
            </a:r>
            <a:endParaRPr>
              <a:solidFill>
                <a:srgbClr val="FFD966"/>
              </a:solidFill>
              <a:latin typeface="Comfortaa SemiBold"/>
              <a:ea typeface="Comfortaa SemiBold"/>
              <a:cs typeface="Comfortaa SemiBold"/>
              <a:sym typeface="Comfortaa SemiBold"/>
            </a:endParaRPr>
          </a:p>
        </p:txBody>
      </p:sp>
      <p:pic>
        <p:nvPicPr>
          <p:cNvPr id="143" name="Google Shape;143;p25"/>
          <p:cNvPicPr preferRelativeResize="0"/>
          <p:nvPr/>
        </p:nvPicPr>
        <p:blipFill>
          <a:blip r:embed="rId3">
            <a:alphaModFix/>
          </a:blip>
          <a:stretch>
            <a:fillRect/>
          </a:stretch>
        </p:blipFill>
        <p:spPr>
          <a:xfrm>
            <a:off x="4162097" y="3537924"/>
            <a:ext cx="1053225" cy="792325"/>
          </a:xfrm>
          <a:prstGeom prst="rect">
            <a:avLst/>
          </a:prstGeom>
          <a:noFill/>
          <a:ln>
            <a:noFill/>
          </a:ln>
        </p:spPr>
      </p:pic>
      <p:pic>
        <p:nvPicPr>
          <p:cNvPr id="144" name="Google Shape;144;p25"/>
          <p:cNvPicPr preferRelativeResize="0"/>
          <p:nvPr/>
        </p:nvPicPr>
        <p:blipFill>
          <a:blip r:embed="rId4">
            <a:alphaModFix/>
          </a:blip>
          <a:stretch>
            <a:fillRect/>
          </a:stretch>
        </p:blipFill>
        <p:spPr>
          <a:xfrm>
            <a:off x="3682019" y="2023713"/>
            <a:ext cx="897877" cy="572700"/>
          </a:xfrm>
          <a:prstGeom prst="rect">
            <a:avLst/>
          </a:prstGeom>
          <a:noFill/>
          <a:ln>
            <a:noFill/>
          </a:ln>
        </p:spPr>
      </p:pic>
      <p:sp>
        <p:nvSpPr>
          <p:cNvPr id="145" name="Google Shape;145;p25"/>
          <p:cNvSpPr txBox="1"/>
          <p:nvPr/>
        </p:nvSpPr>
        <p:spPr>
          <a:xfrm>
            <a:off x="2916538" y="1485650"/>
            <a:ext cx="24288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Computer Vision</a:t>
            </a:r>
            <a:endParaRPr sz="2000">
              <a:solidFill>
                <a:schemeClr val="lt1"/>
              </a:solidFill>
              <a:latin typeface="Ubuntu"/>
              <a:ea typeface="Ubuntu"/>
              <a:cs typeface="Ubuntu"/>
              <a:sym typeface="Ubuntu"/>
            </a:endParaRPr>
          </a:p>
        </p:txBody>
      </p:sp>
      <p:pic>
        <p:nvPicPr>
          <p:cNvPr id="146" name="Google Shape;146;p25"/>
          <p:cNvPicPr preferRelativeResize="0"/>
          <p:nvPr/>
        </p:nvPicPr>
        <p:blipFill>
          <a:blip r:embed="rId5">
            <a:alphaModFix/>
          </a:blip>
          <a:stretch>
            <a:fillRect/>
          </a:stretch>
        </p:blipFill>
        <p:spPr>
          <a:xfrm>
            <a:off x="1125537" y="1973675"/>
            <a:ext cx="1021175" cy="975900"/>
          </a:xfrm>
          <a:prstGeom prst="rect">
            <a:avLst/>
          </a:prstGeom>
          <a:noFill/>
          <a:ln>
            <a:noFill/>
          </a:ln>
        </p:spPr>
      </p:pic>
      <p:sp>
        <p:nvSpPr>
          <p:cNvPr id="147" name="Google Shape;147;p25"/>
          <p:cNvSpPr txBox="1"/>
          <p:nvPr/>
        </p:nvSpPr>
        <p:spPr>
          <a:xfrm>
            <a:off x="421713" y="1535675"/>
            <a:ext cx="24288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Localization</a:t>
            </a:r>
            <a:endParaRPr sz="2000">
              <a:solidFill>
                <a:schemeClr val="lt1"/>
              </a:solidFill>
              <a:latin typeface="Ubuntu"/>
              <a:ea typeface="Ubuntu"/>
              <a:cs typeface="Ubuntu"/>
              <a:sym typeface="Ubuntu"/>
            </a:endParaRPr>
          </a:p>
        </p:txBody>
      </p:sp>
      <p:pic>
        <p:nvPicPr>
          <p:cNvPr id="148" name="Google Shape;148;p25"/>
          <p:cNvPicPr preferRelativeResize="0"/>
          <p:nvPr/>
        </p:nvPicPr>
        <p:blipFill>
          <a:blip r:embed="rId6">
            <a:alphaModFix/>
          </a:blip>
          <a:stretch>
            <a:fillRect/>
          </a:stretch>
        </p:blipFill>
        <p:spPr>
          <a:xfrm>
            <a:off x="1892700" y="3536752"/>
            <a:ext cx="897875" cy="762289"/>
          </a:xfrm>
          <a:prstGeom prst="rect">
            <a:avLst/>
          </a:prstGeom>
          <a:noFill/>
          <a:ln>
            <a:noFill/>
          </a:ln>
        </p:spPr>
      </p:pic>
      <p:sp>
        <p:nvSpPr>
          <p:cNvPr id="149" name="Google Shape;149;p25"/>
          <p:cNvSpPr txBox="1"/>
          <p:nvPr/>
        </p:nvSpPr>
        <p:spPr>
          <a:xfrm>
            <a:off x="1127225" y="3019325"/>
            <a:ext cx="24288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Mapping</a:t>
            </a:r>
            <a:endParaRPr sz="2000">
              <a:solidFill>
                <a:schemeClr val="lt1"/>
              </a:solidFill>
              <a:latin typeface="Ubuntu"/>
              <a:ea typeface="Ubuntu"/>
              <a:cs typeface="Ubuntu"/>
              <a:sym typeface="Ubuntu"/>
            </a:endParaRPr>
          </a:p>
        </p:txBody>
      </p:sp>
      <p:sp>
        <p:nvSpPr>
          <p:cNvPr id="150" name="Google Shape;150;p25"/>
          <p:cNvSpPr txBox="1"/>
          <p:nvPr/>
        </p:nvSpPr>
        <p:spPr>
          <a:xfrm>
            <a:off x="3980713" y="2988138"/>
            <a:ext cx="14160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Autonomy</a:t>
            </a:r>
            <a:endParaRPr sz="2000">
              <a:solidFill>
                <a:schemeClr val="lt1"/>
              </a:solidFill>
              <a:latin typeface="Ubuntu"/>
              <a:ea typeface="Ubuntu"/>
              <a:cs typeface="Ubuntu"/>
              <a:sym typeface="Ubuntu"/>
            </a:endParaRPr>
          </a:p>
        </p:txBody>
      </p:sp>
      <p:sp>
        <p:nvSpPr>
          <p:cNvPr id="151" name="Google Shape;151;p25"/>
          <p:cNvSpPr txBox="1"/>
          <p:nvPr/>
        </p:nvSpPr>
        <p:spPr>
          <a:xfrm>
            <a:off x="6258825" y="3019325"/>
            <a:ext cx="2025000" cy="440400"/>
          </a:xfrm>
          <a:prstGeom prst="rect">
            <a:avLst/>
          </a:prstGeom>
          <a:noFill/>
          <a:ln>
            <a:noFill/>
          </a:ln>
        </p:spPr>
        <p:txBody>
          <a:bodyPr anchorCtr="0" anchor="t" bIns="91425" lIns="114300"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Simulation</a:t>
            </a:r>
            <a:endParaRPr sz="2000">
              <a:solidFill>
                <a:schemeClr val="lt1"/>
              </a:solidFill>
              <a:latin typeface="Ubuntu"/>
              <a:ea typeface="Ubuntu"/>
              <a:cs typeface="Ubuntu"/>
              <a:sym typeface="Ubuntu"/>
            </a:endParaRPr>
          </a:p>
        </p:txBody>
      </p:sp>
      <p:sp>
        <p:nvSpPr>
          <p:cNvPr id="152" name="Google Shape;152;p25"/>
          <p:cNvSpPr txBox="1"/>
          <p:nvPr/>
        </p:nvSpPr>
        <p:spPr>
          <a:xfrm>
            <a:off x="6053325" y="1454850"/>
            <a:ext cx="1834200" cy="44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Ubuntu"/>
                <a:ea typeface="Ubuntu"/>
                <a:cs typeface="Ubuntu"/>
                <a:sym typeface="Ubuntu"/>
              </a:rPr>
              <a:t>Test Fixtures</a:t>
            </a:r>
            <a:endParaRPr sz="2000">
              <a:solidFill>
                <a:schemeClr val="lt1"/>
              </a:solidFill>
              <a:latin typeface="Ubuntu"/>
              <a:ea typeface="Ubuntu"/>
              <a:cs typeface="Ubuntu"/>
              <a:sym typeface="Ubuntu"/>
            </a:endParaRPr>
          </a:p>
        </p:txBody>
      </p:sp>
      <p:pic>
        <p:nvPicPr>
          <p:cNvPr id="153" name="Google Shape;153;p25"/>
          <p:cNvPicPr preferRelativeResize="0"/>
          <p:nvPr/>
        </p:nvPicPr>
        <p:blipFill>
          <a:blip r:embed="rId7">
            <a:alphaModFix/>
          </a:blip>
          <a:stretch>
            <a:fillRect/>
          </a:stretch>
        </p:blipFill>
        <p:spPr>
          <a:xfrm>
            <a:off x="6424612" y="1901800"/>
            <a:ext cx="1311734" cy="958575"/>
          </a:xfrm>
          <a:prstGeom prst="rect">
            <a:avLst/>
          </a:prstGeom>
          <a:noFill/>
          <a:ln>
            <a:noFill/>
          </a:ln>
        </p:spPr>
      </p:pic>
      <p:pic>
        <p:nvPicPr>
          <p:cNvPr id="154" name="Google Shape;154;p25"/>
          <p:cNvPicPr preferRelativeResize="0"/>
          <p:nvPr/>
        </p:nvPicPr>
        <p:blipFill>
          <a:blip r:embed="rId8">
            <a:alphaModFix/>
          </a:blip>
          <a:stretch>
            <a:fillRect/>
          </a:stretch>
        </p:blipFill>
        <p:spPr>
          <a:xfrm>
            <a:off x="6600713" y="3478900"/>
            <a:ext cx="1341213" cy="1055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Computer Science Breakdown</a:t>
            </a:r>
            <a:endParaRPr/>
          </a:p>
        </p:txBody>
      </p:sp>
      <p:pic>
        <p:nvPicPr>
          <p:cNvPr id="160" name="Google Shape;160;p26"/>
          <p:cNvPicPr preferRelativeResize="0"/>
          <p:nvPr/>
        </p:nvPicPr>
        <p:blipFill>
          <a:blip r:embed="rId3">
            <a:alphaModFix/>
          </a:blip>
          <a:stretch>
            <a:fillRect/>
          </a:stretch>
        </p:blipFill>
        <p:spPr>
          <a:xfrm>
            <a:off x="1826838" y="1093925"/>
            <a:ext cx="5490334" cy="3820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Subteam Results</a:t>
            </a:r>
            <a:endParaRPr/>
          </a:p>
        </p:txBody>
      </p:sp>
      <p:pic>
        <p:nvPicPr>
          <p:cNvPr id="166" name="Google Shape;166;p27"/>
          <p:cNvPicPr preferRelativeResize="0"/>
          <p:nvPr/>
        </p:nvPicPr>
        <p:blipFill>
          <a:blip r:embed="rId3">
            <a:alphaModFix/>
          </a:blip>
          <a:stretch>
            <a:fillRect/>
          </a:stretch>
        </p:blipFill>
        <p:spPr>
          <a:xfrm>
            <a:off x="5907178" y="1111343"/>
            <a:ext cx="2920799" cy="29207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Localization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omfortaa SemiBold"/>
                <a:ea typeface="Comfortaa SemiBold"/>
                <a:cs typeface="Comfortaa SemiBold"/>
                <a:sym typeface="Comfortaa SemiBold"/>
              </a:rPr>
              <a:t>What is </a:t>
            </a:r>
            <a:r>
              <a:rPr lang="en">
                <a:solidFill>
                  <a:srgbClr val="FFD966"/>
                </a:solidFill>
                <a:latin typeface="Comfortaa SemiBold"/>
                <a:ea typeface="Comfortaa SemiBold"/>
                <a:cs typeface="Comfortaa SemiBold"/>
                <a:sym typeface="Comfortaa SemiBold"/>
              </a:rPr>
              <a:t>Localization</a:t>
            </a:r>
            <a:endParaRPr>
              <a:solidFill>
                <a:srgbClr val="FFD966"/>
              </a:solidFill>
              <a:latin typeface="Comfortaa SemiBold"/>
              <a:ea typeface="Comfortaa SemiBold"/>
              <a:cs typeface="Comfortaa SemiBold"/>
              <a:sym typeface="Comfortaa SemiBold"/>
            </a:endParaRPr>
          </a:p>
        </p:txBody>
      </p:sp>
      <p:sp>
        <p:nvSpPr>
          <p:cNvPr id="177" name="Google Shape;177;p29"/>
          <p:cNvSpPr txBox="1"/>
          <p:nvPr>
            <p:ph idx="1" type="body"/>
          </p:nvPr>
        </p:nvSpPr>
        <p:spPr>
          <a:xfrm>
            <a:off x="311700" y="1381075"/>
            <a:ext cx="8460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Localization is a process that gathers information from sensors to continually determine a submarine's precise condition, including its location, direction, and velocity. This data is then shared with mapping and autonomy systems, implemented in C++, and can run on either desktop or embedded platforms.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Localization - Goals </a:t>
            </a:r>
            <a:endParaRPr>
              <a:solidFill>
                <a:srgbClr val="FFD966"/>
              </a:solidFill>
              <a:latin typeface="Comfortaa SemiBold"/>
              <a:ea typeface="Comfortaa SemiBold"/>
              <a:cs typeface="Comfortaa SemiBold"/>
              <a:sym typeface="Comfortaa SemiBold"/>
            </a:endParaRPr>
          </a:p>
        </p:txBody>
      </p:sp>
      <p:sp>
        <p:nvSpPr>
          <p:cNvPr id="183" name="Google Shape;183;p30"/>
          <p:cNvSpPr txBox="1"/>
          <p:nvPr>
            <p:ph idx="1" type="body"/>
          </p:nvPr>
        </p:nvSpPr>
        <p:spPr>
          <a:xfrm>
            <a:off x="4948100" y="1417875"/>
            <a:ext cx="33900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Some of our primary goals are, but not limited to: </a:t>
            </a:r>
            <a:endParaRPr/>
          </a:p>
          <a:p>
            <a:pPr indent="-355600" lvl="0" marL="457200" rtl="0" algn="l">
              <a:spcBef>
                <a:spcPts val="1200"/>
              </a:spcBef>
              <a:spcAft>
                <a:spcPts val="0"/>
              </a:spcAft>
              <a:buSzPts val="2000"/>
              <a:buChar char="●"/>
            </a:pPr>
            <a:r>
              <a:rPr lang="en"/>
              <a:t>Precise Location</a:t>
            </a:r>
            <a:endParaRPr/>
          </a:p>
          <a:p>
            <a:pPr indent="-355600" lvl="0" marL="457200" rtl="0" algn="l">
              <a:spcBef>
                <a:spcPts val="0"/>
              </a:spcBef>
              <a:spcAft>
                <a:spcPts val="0"/>
              </a:spcAft>
              <a:buSzPts val="2000"/>
              <a:buChar char="●"/>
            </a:pPr>
            <a:r>
              <a:rPr lang="en"/>
              <a:t>Integration</a:t>
            </a:r>
            <a:endParaRPr/>
          </a:p>
          <a:p>
            <a:pPr indent="-355600" lvl="0" marL="457200" rtl="0" algn="l">
              <a:spcBef>
                <a:spcPts val="0"/>
              </a:spcBef>
              <a:spcAft>
                <a:spcPts val="0"/>
              </a:spcAft>
              <a:buSzPts val="2000"/>
              <a:buChar char="●"/>
            </a:pPr>
            <a:r>
              <a:rPr lang="en"/>
              <a:t>Real-Time Performance</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84" name="Google Shape;184;p30"/>
          <p:cNvSpPr txBox="1"/>
          <p:nvPr/>
        </p:nvSpPr>
        <p:spPr>
          <a:xfrm>
            <a:off x="735950" y="1286625"/>
            <a:ext cx="3000000" cy="36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000">
                <a:solidFill>
                  <a:schemeClr val="lt1"/>
                </a:solidFill>
                <a:latin typeface="Ubuntu"/>
                <a:ea typeface="Ubuntu"/>
                <a:cs typeface="Ubuntu"/>
                <a:sym typeface="Ubuntu"/>
              </a:rPr>
              <a:t>Our main goal is to provide the submarine with an accurate understanding of its position and orientation within the underwater environment to enable safe, effective, and precise navigation and mission execution.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Localization - Sensors</a:t>
            </a:r>
            <a:endParaRPr>
              <a:solidFill>
                <a:srgbClr val="FFD966"/>
              </a:solidFill>
              <a:latin typeface="Comfortaa SemiBold"/>
              <a:ea typeface="Comfortaa SemiBold"/>
              <a:cs typeface="Comfortaa SemiBold"/>
              <a:sym typeface="Comfortaa SemiBold"/>
            </a:endParaRPr>
          </a:p>
        </p:txBody>
      </p:sp>
      <p:sp>
        <p:nvSpPr>
          <p:cNvPr id="190" name="Google Shape;190;p31"/>
          <p:cNvSpPr txBox="1"/>
          <p:nvPr>
            <p:ph idx="1" type="body"/>
          </p:nvPr>
        </p:nvSpPr>
        <p:spPr>
          <a:xfrm>
            <a:off x="311700" y="1414925"/>
            <a:ext cx="3898800" cy="1635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 sz="1900"/>
              <a:t>We implemented the Adafruit BNO055 </a:t>
            </a:r>
            <a:r>
              <a:rPr lang="en" sz="1900"/>
              <a:t>sensor, </a:t>
            </a:r>
            <a:r>
              <a:rPr lang="en" sz="1900"/>
              <a:t>which  serves as the heart of our localization system</a:t>
            </a:r>
            <a:r>
              <a:rPr lang="en" sz="1900"/>
              <a:t>.</a:t>
            </a:r>
            <a:endParaRPr sz="1900"/>
          </a:p>
        </p:txBody>
      </p:sp>
      <p:sp>
        <p:nvSpPr>
          <p:cNvPr id="191" name="Google Shape;191;p31"/>
          <p:cNvSpPr txBox="1"/>
          <p:nvPr/>
        </p:nvSpPr>
        <p:spPr>
          <a:xfrm>
            <a:off x="4422150" y="1285625"/>
            <a:ext cx="4632600" cy="257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chemeClr val="lt1"/>
                </a:solidFill>
                <a:latin typeface="Ubuntu"/>
                <a:ea typeface="Ubuntu"/>
                <a:cs typeface="Ubuntu"/>
                <a:sym typeface="Ubuntu"/>
              </a:rPr>
              <a:t>Some of the tasks we want to perform using the BNO055:</a:t>
            </a:r>
            <a:endParaRPr sz="2000">
              <a:solidFill>
                <a:schemeClr val="lt1"/>
              </a:solidFill>
              <a:latin typeface="Ubuntu"/>
              <a:ea typeface="Ubuntu"/>
              <a:cs typeface="Ubuntu"/>
              <a:sym typeface="Ubuntu"/>
            </a:endParaRPr>
          </a:p>
          <a:p>
            <a:pPr indent="-355600" lvl="0" marL="457200" rtl="0" algn="l">
              <a:lnSpc>
                <a:spcPct val="115000"/>
              </a:lnSpc>
              <a:spcBef>
                <a:spcPts val="1200"/>
              </a:spcBef>
              <a:spcAft>
                <a:spcPts val="0"/>
              </a:spcAft>
              <a:buClr>
                <a:schemeClr val="lt1"/>
              </a:buClr>
              <a:buSzPts val="2000"/>
              <a:buFont typeface="Ubuntu"/>
              <a:buChar char="●"/>
            </a:pPr>
            <a:r>
              <a:rPr lang="en" sz="2000">
                <a:solidFill>
                  <a:schemeClr val="lt1"/>
                </a:solidFill>
                <a:latin typeface="Ubuntu"/>
                <a:ea typeface="Ubuntu"/>
                <a:cs typeface="Ubuntu"/>
                <a:sym typeface="Ubuntu"/>
              </a:rPr>
              <a:t>Position and Orientation Tracking</a:t>
            </a:r>
            <a:endParaRPr sz="2000">
              <a:solidFill>
                <a:schemeClr val="lt1"/>
              </a:solidFill>
              <a:latin typeface="Ubuntu"/>
              <a:ea typeface="Ubuntu"/>
              <a:cs typeface="Ubuntu"/>
              <a:sym typeface="Ubuntu"/>
            </a:endParaRPr>
          </a:p>
          <a:p>
            <a:pPr indent="-355600" lvl="0" marL="457200" rtl="0" algn="l">
              <a:lnSpc>
                <a:spcPct val="115000"/>
              </a:lnSpc>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Autonomous Navigation</a:t>
            </a:r>
            <a:endParaRPr sz="2000">
              <a:solidFill>
                <a:schemeClr val="lt1"/>
              </a:solidFill>
              <a:latin typeface="Ubuntu"/>
              <a:ea typeface="Ubuntu"/>
              <a:cs typeface="Ubuntu"/>
              <a:sym typeface="Ubuntu"/>
            </a:endParaRPr>
          </a:p>
          <a:p>
            <a:pPr indent="-355600" lvl="0" marL="457200" rtl="0" algn="l">
              <a:lnSpc>
                <a:spcPct val="115000"/>
              </a:lnSpc>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Integration with Mapping Systems </a:t>
            </a:r>
            <a:endParaRPr sz="2000">
              <a:solidFill>
                <a:schemeClr val="lt1"/>
              </a:solidFill>
              <a:latin typeface="Ubuntu"/>
              <a:ea typeface="Ubuntu"/>
              <a:cs typeface="Ubuntu"/>
              <a:sym typeface="Ubuntu"/>
            </a:endParaRPr>
          </a:p>
          <a:p>
            <a:pPr indent="0" lvl="0" marL="0" rtl="0" algn="l">
              <a:lnSpc>
                <a:spcPct val="115000"/>
              </a:lnSpc>
              <a:spcBef>
                <a:spcPts val="1200"/>
              </a:spcBef>
              <a:spcAft>
                <a:spcPts val="1200"/>
              </a:spcAft>
              <a:buNone/>
            </a:pPr>
            <a:r>
              <a:t/>
            </a:r>
            <a:endParaRPr sz="2000">
              <a:solidFill>
                <a:schemeClr val="lt1"/>
              </a:solidFill>
              <a:latin typeface="Ubuntu"/>
              <a:ea typeface="Ubuntu"/>
              <a:cs typeface="Ubuntu"/>
              <a:sym typeface="Ubuntu"/>
            </a:endParaRPr>
          </a:p>
        </p:txBody>
      </p:sp>
      <p:pic>
        <p:nvPicPr>
          <p:cNvPr id="192" name="Google Shape;192;p31"/>
          <p:cNvPicPr preferRelativeResize="0"/>
          <p:nvPr/>
        </p:nvPicPr>
        <p:blipFill rotWithShape="1">
          <a:blip r:embed="rId3">
            <a:alphaModFix/>
          </a:blip>
          <a:srcRect b="12062" l="5303" r="39570" t="15751"/>
          <a:stretch/>
        </p:blipFill>
        <p:spPr>
          <a:xfrm>
            <a:off x="1043188" y="2846200"/>
            <a:ext cx="2435825" cy="1794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Advisors &amp; Members</a:t>
            </a:r>
            <a:endParaRPr>
              <a:solidFill>
                <a:srgbClr val="FFD966"/>
              </a:solidFill>
              <a:latin typeface="Comfortaa SemiBold"/>
              <a:ea typeface="Comfortaa SemiBold"/>
              <a:cs typeface="Comfortaa SemiBold"/>
              <a:sym typeface="Comfortaa SemiBold"/>
            </a:endParaRPr>
          </a:p>
        </p:txBody>
      </p:sp>
      <p:sp>
        <p:nvSpPr>
          <p:cNvPr id="67" name="Google Shape;67;p14"/>
          <p:cNvSpPr txBox="1"/>
          <p:nvPr>
            <p:ph idx="1" type="body"/>
          </p:nvPr>
        </p:nvSpPr>
        <p:spPr>
          <a:xfrm>
            <a:off x="311700" y="13810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u="sng">
                <a:solidFill>
                  <a:schemeClr val="lt1"/>
                </a:solidFill>
              </a:rPr>
              <a:t>Advisors</a:t>
            </a:r>
            <a:r>
              <a:rPr lang="en">
                <a:solidFill>
                  <a:schemeClr val="lt1"/>
                </a:solidFill>
              </a:rPr>
              <a:t>: </a:t>
            </a:r>
            <a:endParaRPr>
              <a:solidFill>
                <a:schemeClr val="lt1"/>
              </a:solidFill>
            </a:endParaRPr>
          </a:p>
          <a:p>
            <a:pPr indent="0" lvl="0" marL="0" rtl="0" algn="l">
              <a:spcBef>
                <a:spcPts val="1200"/>
              </a:spcBef>
              <a:spcAft>
                <a:spcPts val="0"/>
              </a:spcAft>
              <a:buNone/>
            </a:pPr>
            <a:r>
              <a:rPr lang="en">
                <a:solidFill>
                  <a:schemeClr val="lt1"/>
                </a:solidFill>
              </a:rPr>
              <a:t>Richard Cross</a:t>
            </a:r>
            <a:endParaRPr/>
          </a:p>
          <a:p>
            <a:pPr indent="0" lvl="0" marL="0" rtl="0" algn="l">
              <a:spcBef>
                <a:spcPts val="1200"/>
              </a:spcBef>
              <a:spcAft>
                <a:spcPts val="0"/>
              </a:spcAft>
              <a:buNone/>
            </a:pPr>
            <a:r>
              <a:rPr lang="en" u="sng"/>
              <a:t>Special Thanks</a:t>
            </a:r>
            <a:r>
              <a:rPr lang="en"/>
              <a:t>:</a:t>
            </a:r>
            <a:endParaRPr/>
          </a:p>
          <a:p>
            <a:pPr indent="0" lvl="0" marL="0" rtl="0" algn="l">
              <a:spcBef>
                <a:spcPts val="1200"/>
              </a:spcBef>
              <a:spcAft>
                <a:spcPts val="0"/>
              </a:spcAft>
              <a:buNone/>
            </a:pPr>
            <a:r>
              <a:rPr lang="en"/>
              <a:t>Salvador Rojas, </a:t>
            </a:r>
            <a:r>
              <a:rPr lang="en">
                <a:solidFill>
                  <a:schemeClr val="lt1"/>
                </a:solidFill>
              </a:rPr>
              <a:t>Michael Thorburn, Mark Tufenkjian</a:t>
            </a:r>
            <a:endParaRPr>
              <a:solidFill>
                <a:schemeClr val="lt1"/>
              </a:solidFill>
            </a:endParaRPr>
          </a:p>
          <a:p>
            <a:pPr indent="0" lvl="0" marL="0" rtl="0" algn="l">
              <a:spcBef>
                <a:spcPts val="1200"/>
              </a:spcBef>
              <a:spcAft>
                <a:spcPts val="0"/>
              </a:spcAft>
              <a:buNone/>
            </a:pPr>
            <a:r>
              <a:rPr lang="en" u="sng">
                <a:solidFill>
                  <a:schemeClr val="lt1"/>
                </a:solidFill>
              </a:rPr>
              <a:t>Members</a:t>
            </a:r>
            <a:r>
              <a:rPr lang="en">
                <a:solidFill>
                  <a:schemeClr val="lt1"/>
                </a:solidFill>
              </a:rPr>
              <a:t>: </a:t>
            </a:r>
            <a:endParaRPr sz="600">
              <a:solidFill>
                <a:schemeClr val="lt1"/>
              </a:solidFill>
            </a:endParaRPr>
          </a:p>
          <a:p>
            <a:pPr indent="0" lvl="0" marL="0" rtl="0" algn="l">
              <a:spcBef>
                <a:spcPts val="1200"/>
              </a:spcBef>
              <a:spcAft>
                <a:spcPts val="0"/>
              </a:spcAft>
              <a:buNone/>
            </a:pPr>
            <a:r>
              <a:rPr lang="en">
                <a:solidFill>
                  <a:schemeClr val="lt1"/>
                </a:solidFill>
              </a:rPr>
              <a:t>Alexandra Barahona Amador, Joshua Chavez,  Kevin Chun Celis, Jordan Doose, Edward </a:t>
            </a:r>
            <a:r>
              <a:rPr lang="en">
                <a:solidFill>
                  <a:schemeClr val="lt1"/>
                </a:solidFill>
              </a:rPr>
              <a:t>Eckle</a:t>
            </a:r>
            <a:r>
              <a:rPr lang="en">
                <a:solidFill>
                  <a:schemeClr val="lt1"/>
                </a:solidFill>
              </a:rPr>
              <a:t>, Justin Guerra, Jason Ha, Daniel Jimenez Dexter Kale, Sebastian Luna, Minh Ngo, Lizbeth Vargas-Martinez</a:t>
            </a:r>
            <a:endParaRPr>
              <a:solidFill>
                <a:schemeClr val="lt1"/>
              </a:solidFill>
            </a:endParaRPr>
          </a:p>
          <a:p>
            <a:pPr indent="0" lvl="0" marL="0" rtl="0" algn="l">
              <a:spcBef>
                <a:spcPts val="1200"/>
              </a:spcBef>
              <a:spcAft>
                <a:spcPts val="1200"/>
              </a:spcAft>
              <a:buNone/>
            </a:pPr>
            <a:r>
              <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Localization - Our </a:t>
            </a:r>
            <a:r>
              <a:rPr lang="en">
                <a:latin typeface="Comfortaa SemiBold"/>
                <a:ea typeface="Comfortaa SemiBold"/>
                <a:cs typeface="Comfortaa SemiBold"/>
                <a:sym typeface="Comfortaa SemiBold"/>
              </a:rPr>
              <a:t>Sensor Setup</a:t>
            </a:r>
            <a:endParaRPr>
              <a:solidFill>
                <a:srgbClr val="FFD966"/>
              </a:solidFill>
              <a:latin typeface="Comfortaa SemiBold"/>
              <a:ea typeface="Comfortaa SemiBold"/>
              <a:cs typeface="Comfortaa SemiBold"/>
              <a:sym typeface="Comfortaa SemiBold"/>
            </a:endParaRPr>
          </a:p>
        </p:txBody>
      </p:sp>
      <p:sp>
        <p:nvSpPr>
          <p:cNvPr id="198" name="Google Shape;198;p32"/>
          <p:cNvSpPr txBox="1"/>
          <p:nvPr>
            <p:ph idx="1" type="body"/>
          </p:nvPr>
        </p:nvSpPr>
        <p:spPr>
          <a:xfrm>
            <a:off x="1601075" y="4045250"/>
            <a:ext cx="5258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Our Setup to work with code consist of a breadboard, teensy 4.0/4.1, and wires.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99" name="Google Shape;199;p32"/>
          <p:cNvSpPr txBox="1"/>
          <p:nvPr/>
        </p:nvSpPr>
        <p:spPr>
          <a:xfrm>
            <a:off x="6469525" y="1381075"/>
            <a:ext cx="1908000" cy="20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lt1"/>
              </a:solidFill>
              <a:latin typeface="Ubuntu"/>
              <a:ea typeface="Ubuntu"/>
              <a:cs typeface="Ubuntu"/>
              <a:sym typeface="Ubuntu"/>
            </a:endParaRPr>
          </a:p>
        </p:txBody>
      </p:sp>
      <p:pic>
        <p:nvPicPr>
          <p:cNvPr id="200" name="Google Shape;200;p32"/>
          <p:cNvPicPr preferRelativeResize="0"/>
          <p:nvPr/>
        </p:nvPicPr>
        <p:blipFill>
          <a:blip r:embed="rId3">
            <a:alphaModFix/>
          </a:blip>
          <a:stretch>
            <a:fillRect/>
          </a:stretch>
        </p:blipFill>
        <p:spPr>
          <a:xfrm>
            <a:off x="311700" y="1381080"/>
            <a:ext cx="3988500" cy="2664176"/>
          </a:xfrm>
          <a:prstGeom prst="rect">
            <a:avLst/>
          </a:prstGeom>
          <a:noFill/>
          <a:ln>
            <a:noFill/>
          </a:ln>
        </p:spPr>
      </p:pic>
      <p:pic>
        <p:nvPicPr>
          <p:cNvPr id="201" name="Google Shape;201;p32"/>
          <p:cNvPicPr preferRelativeResize="0"/>
          <p:nvPr/>
        </p:nvPicPr>
        <p:blipFill>
          <a:blip r:embed="rId4">
            <a:alphaModFix/>
          </a:blip>
          <a:stretch>
            <a:fillRect/>
          </a:stretch>
        </p:blipFill>
        <p:spPr>
          <a:xfrm>
            <a:off x="4523375" y="1381050"/>
            <a:ext cx="3988500" cy="26642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Localization -</a:t>
            </a:r>
            <a:r>
              <a:rPr lang="en">
                <a:latin typeface="Comfortaa SemiBold"/>
                <a:ea typeface="Comfortaa SemiBold"/>
                <a:cs typeface="Comfortaa SemiBold"/>
                <a:sym typeface="Comfortaa SemiBold"/>
              </a:rPr>
              <a:t> ROS</a:t>
            </a:r>
            <a:endParaRPr>
              <a:solidFill>
                <a:srgbClr val="FFD966"/>
              </a:solidFill>
              <a:latin typeface="Comfortaa SemiBold"/>
              <a:ea typeface="Comfortaa SemiBold"/>
              <a:cs typeface="Comfortaa SemiBold"/>
              <a:sym typeface="Comfortaa SemiBold"/>
            </a:endParaRPr>
          </a:p>
        </p:txBody>
      </p:sp>
      <p:sp>
        <p:nvSpPr>
          <p:cNvPr id="207" name="Google Shape;207;p33"/>
          <p:cNvSpPr txBox="1"/>
          <p:nvPr/>
        </p:nvSpPr>
        <p:spPr>
          <a:xfrm>
            <a:off x="3129901" y="3863675"/>
            <a:ext cx="28842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000">
                <a:solidFill>
                  <a:schemeClr val="lt1"/>
                </a:solidFill>
                <a:latin typeface="Ubuntu"/>
                <a:ea typeface="Ubuntu"/>
                <a:cs typeface="Ubuntu"/>
                <a:sym typeface="Ubuntu"/>
              </a:rPr>
              <a:t>Localization </a:t>
            </a:r>
            <a:r>
              <a:rPr lang="en" sz="2000">
                <a:solidFill>
                  <a:schemeClr val="lt1"/>
                </a:solidFill>
                <a:latin typeface="Ubuntu"/>
                <a:ea typeface="Ubuntu"/>
                <a:cs typeface="Ubuntu"/>
                <a:sym typeface="Ubuntu"/>
              </a:rPr>
              <a:t>Hierarchy</a:t>
            </a:r>
            <a:r>
              <a:rPr lang="en" sz="2000">
                <a:solidFill>
                  <a:schemeClr val="lt1"/>
                </a:solidFill>
                <a:latin typeface="Ubuntu"/>
                <a:ea typeface="Ubuntu"/>
                <a:cs typeface="Ubuntu"/>
                <a:sym typeface="Ubuntu"/>
              </a:rPr>
              <a:t> </a:t>
            </a:r>
            <a:endParaRPr sz="2000">
              <a:solidFill>
                <a:schemeClr val="lt1"/>
              </a:solidFill>
              <a:latin typeface="Ubuntu"/>
              <a:ea typeface="Ubuntu"/>
              <a:cs typeface="Ubuntu"/>
              <a:sym typeface="Ubuntu"/>
            </a:endParaRPr>
          </a:p>
        </p:txBody>
      </p:sp>
      <p:pic>
        <p:nvPicPr>
          <p:cNvPr id="208" name="Google Shape;208;p33"/>
          <p:cNvPicPr preferRelativeResize="0"/>
          <p:nvPr/>
        </p:nvPicPr>
        <p:blipFill>
          <a:blip r:embed="rId3">
            <a:alphaModFix/>
          </a:blip>
          <a:stretch>
            <a:fillRect/>
          </a:stretch>
        </p:blipFill>
        <p:spPr>
          <a:xfrm>
            <a:off x="2656875" y="1330988"/>
            <a:ext cx="3830240" cy="2481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Localization -</a:t>
            </a:r>
            <a:r>
              <a:rPr lang="en">
                <a:latin typeface="Comfortaa SemiBold"/>
                <a:ea typeface="Comfortaa SemiBold"/>
                <a:cs typeface="Comfortaa SemiBold"/>
                <a:sym typeface="Comfortaa SemiBold"/>
              </a:rPr>
              <a:t> Our Running Code</a:t>
            </a:r>
            <a:endParaRPr>
              <a:solidFill>
                <a:srgbClr val="FFD966"/>
              </a:solidFill>
              <a:latin typeface="Comfortaa SemiBold"/>
              <a:ea typeface="Comfortaa SemiBold"/>
              <a:cs typeface="Comfortaa SemiBold"/>
              <a:sym typeface="Comfortaa SemiBold"/>
            </a:endParaRPr>
          </a:p>
        </p:txBody>
      </p:sp>
      <p:sp>
        <p:nvSpPr>
          <p:cNvPr id="214" name="Google Shape;214;p34"/>
          <p:cNvSpPr txBox="1"/>
          <p:nvPr/>
        </p:nvSpPr>
        <p:spPr>
          <a:xfrm>
            <a:off x="1669800" y="4312650"/>
            <a:ext cx="12870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000">
                <a:solidFill>
                  <a:schemeClr val="lt1"/>
                </a:solidFill>
                <a:latin typeface="Ubuntu"/>
                <a:ea typeface="Ubuntu"/>
                <a:cs typeface="Ubuntu"/>
                <a:sym typeface="Ubuntu"/>
              </a:rPr>
              <a:t>Our Code</a:t>
            </a:r>
            <a:endParaRPr sz="2000">
              <a:solidFill>
                <a:schemeClr val="lt1"/>
              </a:solidFill>
              <a:latin typeface="Ubuntu"/>
              <a:ea typeface="Ubuntu"/>
              <a:cs typeface="Ubuntu"/>
              <a:sym typeface="Ubuntu"/>
            </a:endParaRPr>
          </a:p>
        </p:txBody>
      </p:sp>
      <p:pic>
        <p:nvPicPr>
          <p:cNvPr id="215" name="Google Shape;215;p34"/>
          <p:cNvPicPr preferRelativeResize="0"/>
          <p:nvPr/>
        </p:nvPicPr>
        <p:blipFill rotWithShape="1">
          <a:blip r:embed="rId3">
            <a:alphaModFix/>
          </a:blip>
          <a:srcRect b="0" l="0" r="34482" t="1361"/>
          <a:stretch/>
        </p:blipFill>
        <p:spPr>
          <a:xfrm>
            <a:off x="4970700" y="1332075"/>
            <a:ext cx="3861600" cy="2980575"/>
          </a:xfrm>
          <a:prstGeom prst="rect">
            <a:avLst/>
          </a:prstGeom>
          <a:noFill/>
          <a:ln>
            <a:noFill/>
          </a:ln>
        </p:spPr>
      </p:pic>
      <p:pic>
        <p:nvPicPr>
          <p:cNvPr id="216" name="Google Shape;216;p34"/>
          <p:cNvPicPr preferRelativeResize="0"/>
          <p:nvPr/>
        </p:nvPicPr>
        <p:blipFill>
          <a:blip r:embed="rId4">
            <a:alphaModFix/>
          </a:blip>
          <a:stretch>
            <a:fillRect/>
          </a:stretch>
        </p:blipFill>
        <p:spPr>
          <a:xfrm>
            <a:off x="311700" y="1332075"/>
            <a:ext cx="4003200" cy="2980575"/>
          </a:xfrm>
          <a:prstGeom prst="rect">
            <a:avLst/>
          </a:prstGeom>
          <a:noFill/>
          <a:ln>
            <a:noFill/>
          </a:ln>
        </p:spPr>
      </p:pic>
      <p:sp>
        <p:nvSpPr>
          <p:cNvPr id="217" name="Google Shape;217;p34"/>
          <p:cNvSpPr txBox="1"/>
          <p:nvPr/>
        </p:nvSpPr>
        <p:spPr>
          <a:xfrm>
            <a:off x="5936400" y="4312650"/>
            <a:ext cx="19302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000">
                <a:solidFill>
                  <a:schemeClr val="lt1"/>
                </a:solidFill>
                <a:latin typeface="Ubuntu"/>
                <a:ea typeface="Ubuntu"/>
                <a:cs typeface="Ubuntu"/>
                <a:sym typeface="Ubuntu"/>
              </a:rPr>
              <a:t>Serial Monitor</a:t>
            </a:r>
            <a:endParaRPr sz="2000">
              <a:solidFill>
                <a:schemeClr val="lt1"/>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Mapping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Mapping - For Dummies</a:t>
            </a:r>
            <a:endParaRPr/>
          </a:p>
        </p:txBody>
      </p:sp>
      <p:pic>
        <p:nvPicPr>
          <p:cNvPr id="228" name="Google Shape;228;p36"/>
          <p:cNvPicPr preferRelativeResize="0"/>
          <p:nvPr/>
        </p:nvPicPr>
        <p:blipFill>
          <a:blip r:embed="rId3">
            <a:alphaModFix/>
          </a:blip>
          <a:stretch>
            <a:fillRect/>
          </a:stretch>
        </p:blipFill>
        <p:spPr>
          <a:xfrm>
            <a:off x="464621" y="2319950"/>
            <a:ext cx="2042911" cy="2569700"/>
          </a:xfrm>
          <a:prstGeom prst="rect">
            <a:avLst/>
          </a:prstGeom>
          <a:noFill/>
          <a:ln>
            <a:noFill/>
          </a:ln>
        </p:spPr>
      </p:pic>
      <p:pic>
        <p:nvPicPr>
          <p:cNvPr id="229" name="Google Shape;229;p36"/>
          <p:cNvPicPr preferRelativeResize="0"/>
          <p:nvPr/>
        </p:nvPicPr>
        <p:blipFill>
          <a:blip r:embed="rId4">
            <a:alphaModFix/>
          </a:blip>
          <a:stretch>
            <a:fillRect/>
          </a:stretch>
        </p:blipFill>
        <p:spPr>
          <a:xfrm rot="729597">
            <a:off x="816225" y="2010238"/>
            <a:ext cx="932526" cy="932526"/>
          </a:xfrm>
          <a:prstGeom prst="rect">
            <a:avLst/>
          </a:prstGeom>
          <a:noFill/>
          <a:ln>
            <a:noFill/>
          </a:ln>
        </p:spPr>
      </p:pic>
      <p:sp>
        <p:nvSpPr>
          <p:cNvPr id="230" name="Google Shape;230;p36"/>
          <p:cNvSpPr/>
          <p:nvPr/>
        </p:nvSpPr>
        <p:spPr>
          <a:xfrm>
            <a:off x="1937350" y="1465225"/>
            <a:ext cx="3120000" cy="1478400"/>
          </a:xfrm>
          <a:prstGeom prst="cloudCallout">
            <a:avLst>
              <a:gd fmla="val -57569" name="adj1"/>
              <a:gd fmla="val 45175" name="adj2"/>
            </a:avLst>
          </a:prstGeom>
          <a:solidFill>
            <a:schemeClr val="lt2"/>
          </a:solidFill>
          <a:ln cap="flat" cmpd="sng" w="2857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31" name="Google Shape;231;p36"/>
          <p:cNvSpPr txBox="1"/>
          <p:nvPr/>
        </p:nvSpPr>
        <p:spPr>
          <a:xfrm>
            <a:off x="2303341" y="1918072"/>
            <a:ext cx="2388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Spectral Medium"/>
                <a:ea typeface="Spectral Medium"/>
                <a:cs typeface="Spectral Medium"/>
                <a:sym typeface="Spectral Medium"/>
              </a:rPr>
              <a:t>What is Mapping?</a:t>
            </a:r>
            <a:endParaRPr sz="2000">
              <a:solidFill>
                <a:schemeClr val="dk1"/>
              </a:solidFill>
              <a:latin typeface="Spectral Medium"/>
              <a:ea typeface="Spectral Medium"/>
              <a:cs typeface="Spectral Medium"/>
              <a:sym typeface="Spectral Medium"/>
            </a:endParaRPr>
          </a:p>
        </p:txBody>
      </p:sp>
      <p:pic>
        <p:nvPicPr>
          <p:cNvPr id="232" name="Google Shape;232;p36"/>
          <p:cNvPicPr preferRelativeResize="0"/>
          <p:nvPr/>
        </p:nvPicPr>
        <p:blipFill>
          <a:blip r:embed="rId5">
            <a:alphaModFix/>
          </a:blip>
          <a:stretch>
            <a:fillRect/>
          </a:stretch>
        </p:blipFill>
        <p:spPr>
          <a:xfrm>
            <a:off x="6789399" y="2273670"/>
            <a:ext cx="2042900" cy="2822206"/>
          </a:xfrm>
          <a:prstGeom prst="rect">
            <a:avLst/>
          </a:prstGeom>
          <a:noFill/>
          <a:ln>
            <a:noFill/>
          </a:ln>
        </p:spPr>
      </p:pic>
      <p:pic>
        <p:nvPicPr>
          <p:cNvPr id="233" name="Google Shape;233;p36"/>
          <p:cNvPicPr preferRelativeResize="0"/>
          <p:nvPr/>
        </p:nvPicPr>
        <p:blipFill>
          <a:blip r:embed="rId4">
            <a:alphaModFix/>
          </a:blip>
          <a:stretch>
            <a:fillRect/>
          </a:stretch>
        </p:blipFill>
        <p:spPr>
          <a:xfrm flipH="1" rot="-729611">
            <a:off x="7242418" y="2484971"/>
            <a:ext cx="1247239" cy="1247258"/>
          </a:xfrm>
          <a:prstGeom prst="rect">
            <a:avLst/>
          </a:prstGeom>
          <a:noFill/>
          <a:ln>
            <a:noFill/>
          </a:ln>
        </p:spPr>
      </p:pic>
      <p:sp>
        <p:nvSpPr>
          <p:cNvPr id="234" name="Google Shape;234;p36"/>
          <p:cNvSpPr/>
          <p:nvPr/>
        </p:nvSpPr>
        <p:spPr>
          <a:xfrm>
            <a:off x="4451800" y="2433450"/>
            <a:ext cx="1959600" cy="1416300"/>
          </a:xfrm>
          <a:prstGeom prst="wedgeEllipseCallout">
            <a:avLst>
              <a:gd fmla="val 77072" name="adj1"/>
              <a:gd fmla="val 1130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Ubuntu"/>
                <a:ea typeface="Ubuntu"/>
                <a:cs typeface="Ubuntu"/>
                <a:sym typeface="Ubuntu"/>
              </a:rPr>
              <a:t>I make ah the map ah</a:t>
            </a:r>
            <a:endParaRPr>
              <a:latin typeface="Ubuntu"/>
              <a:ea typeface="Ubuntu"/>
              <a:cs typeface="Ubuntu"/>
              <a:sym typeface="Ubuntu"/>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Mapping </a:t>
            </a:r>
            <a:endParaRPr>
              <a:solidFill>
                <a:srgbClr val="FFD966"/>
              </a:solidFill>
              <a:latin typeface="Comfortaa SemiBold"/>
              <a:ea typeface="Comfortaa SemiBold"/>
              <a:cs typeface="Comfortaa SemiBold"/>
              <a:sym typeface="Comfortaa SemiBold"/>
            </a:endParaRPr>
          </a:p>
        </p:txBody>
      </p:sp>
      <p:sp>
        <p:nvSpPr>
          <p:cNvPr id="240" name="Google Shape;240;p37"/>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Job:</a:t>
            </a:r>
            <a:endParaRPr/>
          </a:p>
          <a:p>
            <a:pPr indent="-355600" lvl="0" marL="457200" rtl="0" algn="l">
              <a:spcBef>
                <a:spcPts val="1200"/>
              </a:spcBef>
              <a:spcAft>
                <a:spcPts val="0"/>
              </a:spcAft>
              <a:buSzPts val="2000"/>
              <a:buChar char="●"/>
            </a:pPr>
            <a:r>
              <a:rPr lang="en"/>
              <a:t>Receive relevant data from localization, computer vision or requests from autonomy</a:t>
            </a:r>
            <a:endParaRPr/>
          </a:p>
          <a:p>
            <a:pPr indent="-355600" lvl="0" marL="457200" rtl="0" algn="l">
              <a:spcBef>
                <a:spcPts val="0"/>
              </a:spcBef>
              <a:spcAft>
                <a:spcPts val="0"/>
              </a:spcAft>
              <a:buSzPts val="2000"/>
              <a:buChar char="●"/>
            </a:pPr>
            <a:r>
              <a:rPr lang="en"/>
              <a:t>Keep track of the </a:t>
            </a:r>
            <a:r>
              <a:rPr lang="en"/>
              <a:t>existing</a:t>
            </a:r>
            <a:r>
              <a:rPr lang="en"/>
              <a:t> obstacles and targets</a:t>
            </a:r>
            <a:endParaRPr/>
          </a:p>
          <a:p>
            <a:pPr indent="-355600" lvl="0" marL="457200" rtl="0" algn="l">
              <a:spcBef>
                <a:spcPts val="0"/>
              </a:spcBef>
              <a:spcAft>
                <a:spcPts val="0"/>
              </a:spcAft>
              <a:buSzPts val="2000"/>
              <a:buChar char="●"/>
            </a:pPr>
            <a:r>
              <a:rPr lang="en"/>
              <a:t>Maintain a </a:t>
            </a:r>
            <a:r>
              <a:rPr lang="en"/>
              <a:t>physically</a:t>
            </a:r>
            <a:r>
              <a:rPr lang="en"/>
              <a:t> spaced map, as well as an “Conceptual” map</a:t>
            </a:r>
            <a:endParaRPr/>
          </a:p>
          <a:p>
            <a:pPr indent="-355600" lvl="0" marL="457200" rtl="0" algn="l">
              <a:spcBef>
                <a:spcPts val="0"/>
              </a:spcBef>
              <a:spcAft>
                <a:spcPts val="0"/>
              </a:spcAft>
              <a:buSzPts val="2000"/>
              <a:buChar char="●"/>
            </a:pPr>
            <a:r>
              <a:rPr lang="en"/>
              <a:t>Develop and implement </a:t>
            </a:r>
            <a:r>
              <a:rPr lang="en"/>
              <a:t>pathfinding</a:t>
            </a:r>
            <a:r>
              <a:rPr lang="en"/>
              <a:t> algorithms</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rPr lang="en"/>
              <a:t>The best part: Figure it all out from scratch</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Mapping - Design Overview</a:t>
            </a:r>
            <a:endParaRPr/>
          </a:p>
        </p:txBody>
      </p:sp>
      <p:sp>
        <p:nvSpPr>
          <p:cNvPr id="246" name="Google Shape;246;p38"/>
          <p:cNvSpPr/>
          <p:nvPr/>
        </p:nvSpPr>
        <p:spPr>
          <a:xfrm>
            <a:off x="514725" y="1396825"/>
            <a:ext cx="2272500" cy="1329300"/>
          </a:xfrm>
          <a:prstGeom prst="roundRect">
            <a:avLst>
              <a:gd fmla="val 16667" name="adj"/>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Ubuntu"/>
                <a:ea typeface="Ubuntu"/>
                <a:cs typeface="Ubuntu"/>
                <a:sym typeface="Ubuntu"/>
              </a:rPr>
              <a:t>Mapping Node</a:t>
            </a:r>
            <a:endParaRPr b="1">
              <a:solidFill>
                <a:schemeClr val="lt1"/>
              </a:solidFill>
              <a:latin typeface="Ubuntu"/>
              <a:ea typeface="Ubuntu"/>
              <a:cs typeface="Ubuntu"/>
              <a:sym typeface="Ubuntu"/>
            </a:endParaRPr>
          </a:p>
          <a:p>
            <a:pPr indent="0" lvl="0" marL="0" rtl="0" algn="ctr">
              <a:spcBef>
                <a:spcPts val="0"/>
              </a:spcBef>
              <a:spcAft>
                <a:spcPts val="0"/>
              </a:spcAft>
              <a:buNone/>
            </a:pPr>
            <a:r>
              <a:t/>
            </a:r>
            <a:endParaRPr>
              <a:solidFill>
                <a:schemeClr val="lt1"/>
              </a:solidFill>
              <a:latin typeface="Ubuntu"/>
              <a:ea typeface="Ubuntu"/>
              <a:cs typeface="Ubuntu"/>
              <a:sym typeface="Ubuntu"/>
            </a:endParaRPr>
          </a:p>
          <a:p>
            <a:pPr indent="0" lvl="0" marL="0" rtl="0" algn="ctr">
              <a:spcBef>
                <a:spcPts val="0"/>
              </a:spcBef>
              <a:spcAft>
                <a:spcPts val="0"/>
              </a:spcAft>
              <a:buNone/>
            </a:pPr>
            <a:r>
              <a:rPr lang="en">
                <a:solidFill>
                  <a:schemeClr val="lt1"/>
                </a:solidFill>
                <a:latin typeface="Ubuntu"/>
                <a:ea typeface="Ubuntu"/>
                <a:cs typeface="Ubuntu"/>
                <a:sym typeface="Ubuntu"/>
              </a:rPr>
              <a:t>rclcpp</a:t>
            </a:r>
            <a:r>
              <a:rPr lang="en">
                <a:solidFill>
                  <a:schemeClr val="lt1"/>
                </a:solidFill>
                <a:latin typeface="Ubuntu"/>
                <a:ea typeface="Ubuntu"/>
                <a:cs typeface="Ubuntu"/>
                <a:sym typeface="Ubuntu"/>
              </a:rPr>
              <a:t> ( ROS )</a:t>
            </a:r>
            <a:br>
              <a:rPr lang="en">
                <a:solidFill>
                  <a:schemeClr val="lt1"/>
                </a:solidFill>
                <a:latin typeface="Ubuntu"/>
                <a:ea typeface="Ubuntu"/>
                <a:cs typeface="Ubuntu"/>
                <a:sym typeface="Ubuntu"/>
              </a:rPr>
            </a:br>
            <a:r>
              <a:rPr lang="en">
                <a:solidFill>
                  <a:schemeClr val="lt1"/>
                </a:solidFill>
                <a:latin typeface="Ubuntu"/>
                <a:ea typeface="Ubuntu"/>
                <a:cs typeface="Ubuntu"/>
                <a:sym typeface="Ubuntu"/>
              </a:rPr>
              <a:t>g</a:t>
            </a:r>
            <a:r>
              <a:rPr lang="en">
                <a:solidFill>
                  <a:schemeClr val="lt1"/>
                </a:solidFill>
                <a:latin typeface="Ubuntu"/>
                <a:ea typeface="Ubuntu"/>
                <a:cs typeface="Ubuntu"/>
                <a:sym typeface="Ubuntu"/>
              </a:rPr>
              <a:t>lfw3 + glew (OpenGL)</a:t>
            </a:r>
            <a:endParaRPr>
              <a:solidFill>
                <a:schemeClr val="lt1"/>
              </a:solidFill>
              <a:latin typeface="Ubuntu"/>
              <a:ea typeface="Ubuntu"/>
              <a:cs typeface="Ubuntu"/>
              <a:sym typeface="Ubuntu"/>
            </a:endParaRPr>
          </a:p>
          <a:p>
            <a:pPr indent="0" lvl="0" marL="0" rtl="0" algn="ctr">
              <a:spcBef>
                <a:spcPts val="0"/>
              </a:spcBef>
              <a:spcAft>
                <a:spcPts val="0"/>
              </a:spcAft>
              <a:buNone/>
            </a:pPr>
            <a:r>
              <a:rPr lang="en">
                <a:solidFill>
                  <a:schemeClr val="lt1"/>
                </a:solidFill>
                <a:latin typeface="Ubuntu"/>
                <a:ea typeface="Ubuntu"/>
                <a:cs typeface="Ubuntu"/>
                <a:sym typeface="Ubuntu"/>
              </a:rPr>
              <a:t>glm (linear algebra)</a:t>
            </a:r>
            <a:endParaRPr>
              <a:solidFill>
                <a:schemeClr val="lt1"/>
              </a:solidFill>
              <a:latin typeface="Ubuntu"/>
              <a:ea typeface="Ubuntu"/>
              <a:cs typeface="Ubuntu"/>
              <a:sym typeface="Ubuntu"/>
            </a:endParaRPr>
          </a:p>
        </p:txBody>
      </p:sp>
      <p:sp>
        <p:nvSpPr>
          <p:cNvPr id="247" name="Google Shape;247;p38"/>
          <p:cNvSpPr/>
          <p:nvPr/>
        </p:nvSpPr>
        <p:spPr>
          <a:xfrm>
            <a:off x="3004850" y="1396825"/>
            <a:ext cx="2272500" cy="1329300"/>
          </a:xfrm>
          <a:prstGeom prst="roundRect">
            <a:avLst>
              <a:gd fmla="val 16667" name="adj"/>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Ubuntu"/>
                <a:ea typeface="Ubuntu"/>
                <a:cs typeface="Ubuntu"/>
                <a:sym typeface="Ubuntu"/>
              </a:rPr>
              <a:t>Mapping</a:t>
            </a:r>
            <a:endParaRPr b="1">
              <a:solidFill>
                <a:schemeClr val="lt1"/>
              </a:solidFill>
              <a:latin typeface="Ubuntu"/>
              <a:ea typeface="Ubuntu"/>
              <a:cs typeface="Ubuntu"/>
              <a:sym typeface="Ubuntu"/>
            </a:endParaRPr>
          </a:p>
          <a:p>
            <a:pPr indent="0" lvl="0" marL="0" rtl="0" algn="ctr">
              <a:spcBef>
                <a:spcPts val="0"/>
              </a:spcBef>
              <a:spcAft>
                <a:spcPts val="0"/>
              </a:spcAft>
              <a:buNone/>
            </a:pPr>
            <a:r>
              <a:t/>
            </a:r>
            <a:endParaRPr b="1">
              <a:solidFill>
                <a:schemeClr val="lt1"/>
              </a:solidFill>
              <a:latin typeface="Ubuntu"/>
              <a:ea typeface="Ubuntu"/>
              <a:cs typeface="Ubuntu"/>
              <a:sym typeface="Ubuntu"/>
            </a:endParaRPr>
          </a:p>
          <a:p>
            <a:pPr indent="0" lvl="0" marL="0" rtl="0" algn="ctr">
              <a:spcBef>
                <a:spcPts val="0"/>
              </a:spcBef>
              <a:spcAft>
                <a:spcPts val="0"/>
              </a:spcAft>
              <a:buNone/>
            </a:pPr>
            <a:r>
              <a:rPr lang="en">
                <a:solidFill>
                  <a:schemeClr val="lt1"/>
                </a:solidFill>
                <a:latin typeface="Ubuntu"/>
                <a:ea typeface="Ubuntu"/>
                <a:cs typeface="Ubuntu"/>
                <a:sym typeface="Ubuntu"/>
              </a:rPr>
              <a:t>Subsystem data management and logic</a:t>
            </a:r>
            <a:endParaRPr>
              <a:solidFill>
                <a:schemeClr val="lt1"/>
              </a:solidFill>
              <a:latin typeface="Ubuntu"/>
              <a:ea typeface="Ubuntu"/>
              <a:cs typeface="Ubuntu"/>
              <a:sym typeface="Ubuntu"/>
            </a:endParaRPr>
          </a:p>
        </p:txBody>
      </p:sp>
      <p:sp>
        <p:nvSpPr>
          <p:cNvPr id="248" name="Google Shape;248;p38"/>
          <p:cNvSpPr/>
          <p:nvPr/>
        </p:nvSpPr>
        <p:spPr>
          <a:xfrm>
            <a:off x="5533550" y="1396825"/>
            <a:ext cx="2272500" cy="1329300"/>
          </a:xfrm>
          <a:prstGeom prst="roundRect">
            <a:avLst>
              <a:gd fmla="val 16667" name="adj"/>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Ubuntu"/>
                <a:ea typeface="Ubuntu"/>
                <a:cs typeface="Ubuntu"/>
                <a:sym typeface="Ubuntu"/>
              </a:rPr>
              <a:t>Hybrid Map</a:t>
            </a:r>
            <a:br>
              <a:rPr b="1" lang="en">
                <a:solidFill>
                  <a:schemeClr val="lt1"/>
                </a:solidFill>
                <a:latin typeface="Ubuntu"/>
                <a:ea typeface="Ubuntu"/>
                <a:cs typeface="Ubuntu"/>
                <a:sym typeface="Ubuntu"/>
              </a:rPr>
            </a:br>
            <a:endParaRPr b="1">
              <a:solidFill>
                <a:schemeClr val="lt1"/>
              </a:solidFill>
              <a:latin typeface="Ubuntu"/>
              <a:ea typeface="Ubuntu"/>
              <a:cs typeface="Ubuntu"/>
              <a:sym typeface="Ubuntu"/>
            </a:endParaRPr>
          </a:p>
          <a:p>
            <a:pPr indent="0" lvl="0" marL="0" rtl="0" algn="ctr">
              <a:spcBef>
                <a:spcPts val="0"/>
              </a:spcBef>
              <a:spcAft>
                <a:spcPts val="0"/>
              </a:spcAft>
              <a:buNone/>
            </a:pPr>
            <a:r>
              <a:rPr lang="en">
                <a:solidFill>
                  <a:schemeClr val="lt1"/>
                </a:solidFill>
                <a:latin typeface="Ubuntu"/>
                <a:ea typeface="Ubuntu"/>
                <a:cs typeface="Ubuntu"/>
                <a:sym typeface="Ubuntu"/>
              </a:rPr>
              <a:t>Lowest level data</a:t>
            </a:r>
            <a:br>
              <a:rPr lang="en">
                <a:solidFill>
                  <a:schemeClr val="lt1"/>
                </a:solidFill>
                <a:latin typeface="Ubuntu"/>
                <a:ea typeface="Ubuntu"/>
                <a:cs typeface="Ubuntu"/>
                <a:sym typeface="Ubuntu"/>
              </a:rPr>
            </a:br>
            <a:r>
              <a:rPr lang="en">
                <a:solidFill>
                  <a:schemeClr val="lt1"/>
                </a:solidFill>
                <a:latin typeface="Ubuntu"/>
                <a:ea typeface="Ubuntu"/>
                <a:cs typeface="Ubuntu"/>
                <a:sym typeface="Ubuntu"/>
              </a:rPr>
              <a:t>s</a:t>
            </a:r>
            <a:r>
              <a:rPr lang="en">
                <a:solidFill>
                  <a:schemeClr val="lt1"/>
                </a:solidFill>
                <a:latin typeface="Ubuntu"/>
                <a:ea typeface="Ubuntu"/>
                <a:cs typeface="Ubuntu"/>
                <a:sym typeface="Ubuntu"/>
              </a:rPr>
              <a:t>td::vector</a:t>
            </a:r>
            <a:endParaRPr>
              <a:solidFill>
                <a:schemeClr val="lt1"/>
              </a:solidFill>
              <a:latin typeface="Ubuntu"/>
              <a:ea typeface="Ubuntu"/>
              <a:cs typeface="Ubuntu"/>
              <a:sym typeface="Ubuntu"/>
            </a:endParaRPr>
          </a:p>
          <a:p>
            <a:pPr indent="0" lvl="0" marL="0" rtl="0" algn="ctr">
              <a:spcBef>
                <a:spcPts val="0"/>
              </a:spcBef>
              <a:spcAft>
                <a:spcPts val="0"/>
              </a:spcAft>
              <a:buNone/>
            </a:pPr>
            <a:r>
              <a:rPr lang="en">
                <a:solidFill>
                  <a:schemeClr val="lt1"/>
                </a:solidFill>
                <a:latin typeface="Ubuntu"/>
                <a:ea typeface="Ubuntu"/>
                <a:cs typeface="Ubuntu"/>
                <a:sym typeface="Ubuntu"/>
              </a:rPr>
              <a:t>3d struct * array</a:t>
            </a:r>
            <a:endParaRPr>
              <a:solidFill>
                <a:schemeClr val="lt1"/>
              </a:solidFill>
              <a:latin typeface="Ubuntu"/>
              <a:ea typeface="Ubuntu"/>
              <a:cs typeface="Ubuntu"/>
              <a:sym typeface="Ubuntu"/>
            </a:endParaRPr>
          </a:p>
        </p:txBody>
      </p:sp>
      <p:sp>
        <p:nvSpPr>
          <p:cNvPr id="249" name="Google Shape;249;p38"/>
          <p:cNvSpPr/>
          <p:nvPr/>
        </p:nvSpPr>
        <p:spPr>
          <a:xfrm>
            <a:off x="5946325" y="3004875"/>
            <a:ext cx="1524000" cy="714300"/>
          </a:xfrm>
          <a:prstGeom prst="snip2DiagRect">
            <a:avLst>
              <a:gd fmla="val 0" name="adj1"/>
              <a:gd fmla="val 16667" name="adj2"/>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Ubuntu"/>
                <a:ea typeface="Ubuntu"/>
                <a:cs typeface="Ubuntu"/>
                <a:sym typeface="Ubuntu"/>
              </a:rPr>
              <a:t>Map Cell</a:t>
            </a:r>
            <a:endParaRPr>
              <a:latin typeface="Ubuntu"/>
              <a:ea typeface="Ubuntu"/>
              <a:cs typeface="Ubuntu"/>
              <a:sym typeface="Ubuntu"/>
            </a:endParaRPr>
          </a:p>
        </p:txBody>
      </p:sp>
      <p:sp>
        <p:nvSpPr>
          <p:cNvPr id="250" name="Google Shape;250;p38"/>
          <p:cNvSpPr/>
          <p:nvPr/>
        </p:nvSpPr>
        <p:spPr>
          <a:xfrm flipH="1" rot="10800000">
            <a:off x="1145175" y="1017725"/>
            <a:ext cx="197400" cy="310800"/>
          </a:xfrm>
          <a:prstGeom prst="upArrow">
            <a:avLst>
              <a:gd fmla="val 50000" name="adj1"/>
              <a:gd fmla="val 5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51" name="Google Shape;251;p38"/>
          <p:cNvSpPr txBox="1"/>
          <p:nvPr/>
        </p:nvSpPr>
        <p:spPr>
          <a:xfrm>
            <a:off x="682625" y="303425"/>
            <a:ext cx="836700" cy="7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Entry point</a:t>
            </a:r>
            <a:endParaRPr sz="2000">
              <a:solidFill>
                <a:schemeClr val="lt1"/>
              </a:solidFill>
              <a:latin typeface="Ubuntu"/>
              <a:ea typeface="Ubuntu"/>
              <a:cs typeface="Ubuntu"/>
              <a:sym typeface="Ubuntu"/>
            </a:endParaRPr>
          </a:p>
        </p:txBody>
      </p:sp>
      <p:sp>
        <p:nvSpPr>
          <p:cNvPr id="252" name="Google Shape;252;p38"/>
          <p:cNvSpPr/>
          <p:nvPr/>
        </p:nvSpPr>
        <p:spPr>
          <a:xfrm>
            <a:off x="757475" y="2726125"/>
            <a:ext cx="1782600" cy="836700"/>
          </a:xfrm>
          <a:prstGeom prst="round2SameRect">
            <a:avLst>
              <a:gd fmla="val 0" name="adj1"/>
              <a:gd fmla="val 18910" name="adj2"/>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Ubuntu"/>
                <a:ea typeface="Ubuntu"/>
                <a:cs typeface="Ubuntu"/>
                <a:sym typeface="Ubuntu"/>
              </a:rPr>
              <a:t>SDF Visualizer</a:t>
            </a:r>
            <a:endParaRPr>
              <a:solidFill>
                <a:schemeClr val="lt1"/>
              </a:solidFill>
              <a:latin typeface="Ubuntu"/>
              <a:ea typeface="Ubuntu"/>
              <a:cs typeface="Ubuntu"/>
              <a:sym typeface="Ubuntu"/>
            </a:endParaRPr>
          </a:p>
          <a:p>
            <a:pPr indent="0" lvl="0" marL="0" rtl="0" algn="l">
              <a:spcBef>
                <a:spcPts val="0"/>
              </a:spcBef>
              <a:spcAft>
                <a:spcPts val="0"/>
              </a:spcAft>
              <a:buNone/>
            </a:pPr>
            <a:r>
              <a:rPr lang="en">
                <a:solidFill>
                  <a:schemeClr val="lt1"/>
                </a:solidFill>
                <a:latin typeface="Ubuntu"/>
                <a:ea typeface="Ubuntu"/>
                <a:cs typeface="Ubuntu"/>
                <a:sym typeface="Ubuntu"/>
              </a:rPr>
              <a:t>Process Monitor</a:t>
            </a:r>
            <a:endParaRPr>
              <a:solidFill>
                <a:schemeClr val="lt1"/>
              </a:solidFill>
              <a:latin typeface="Ubuntu"/>
              <a:ea typeface="Ubuntu"/>
              <a:cs typeface="Ubuntu"/>
              <a:sym typeface="Ubuntu"/>
            </a:endParaRPr>
          </a:p>
        </p:txBody>
      </p:sp>
      <p:sp>
        <p:nvSpPr>
          <p:cNvPr id="253" name="Google Shape;253;p38"/>
          <p:cNvSpPr/>
          <p:nvPr/>
        </p:nvSpPr>
        <p:spPr>
          <a:xfrm rot="-944131">
            <a:off x="6765005" y="3508394"/>
            <a:ext cx="2721533" cy="1700860"/>
          </a:xfrm>
          <a:prstGeom prst="irregularSeal1">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Comic Sans MS"/>
                <a:ea typeface="Comic Sans MS"/>
                <a:cs typeface="Comic Sans MS"/>
                <a:sym typeface="Comic Sans MS"/>
              </a:rPr>
              <a:t>LOTS OF DATA AT ONE LOW PRICE</a:t>
            </a:r>
            <a:endParaRPr>
              <a:solidFill>
                <a:schemeClr val="lt1"/>
              </a:solidFill>
              <a:latin typeface="Comic Sans MS"/>
              <a:ea typeface="Comic Sans MS"/>
              <a:cs typeface="Comic Sans MS"/>
              <a:sym typeface="Comic Sans MS"/>
            </a:endParaRPr>
          </a:p>
        </p:txBody>
      </p:sp>
      <p:cxnSp>
        <p:nvCxnSpPr>
          <p:cNvPr id="254" name="Google Shape;254;p38"/>
          <p:cNvCxnSpPr>
            <a:stCxn id="248" idx="2"/>
            <a:endCxn id="249" idx="3"/>
          </p:cNvCxnSpPr>
          <p:nvPr/>
        </p:nvCxnSpPr>
        <p:spPr>
          <a:xfrm>
            <a:off x="6669800" y="2726125"/>
            <a:ext cx="38400" cy="278700"/>
          </a:xfrm>
          <a:prstGeom prst="straightConnector1">
            <a:avLst/>
          </a:prstGeom>
          <a:noFill/>
          <a:ln cap="flat" cmpd="sng" w="9525">
            <a:solidFill>
              <a:schemeClr val="lt1"/>
            </a:solidFill>
            <a:prstDash val="solid"/>
            <a:round/>
            <a:headEnd len="med" w="med" type="none"/>
            <a:tailEnd len="med" w="med" type="triangle"/>
          </a:ln>
        </p:spPr>
      </p:cxnSp>
      <p:sp>
        <p:nvSpPr>
          <p:cNvPr id="255" name="Google Shape;255;p38"/>
          <p:cNvSpPr txBox="1"/>
          <p:nvPr/>
        </p:nvSpPr>
        <p:spPr>
          <a:xfrm>
            <a:off x="594175" y="3991425"/>
            <a:ext cx="5463300" cy="7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Written with C++ &amp; GLSL</a:t>
            </a:r>
            <a:endParaRPr sz="2000">
              <a:solidFill>
                <a:schemeClr val="lt1"/>
              </a:solidFill>
              <a:latin typeface="Ubuntu"/>
              <a:ea typeface="Ubuntu"/>
              <a:cs typeface="Ubuntu"/>
              <a:sym typeface="Ubuntu"/>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Mapping - Physicality</a:t>
            </a:r>
            <a:endParaRPr/>
          </a:p>
        </p:txBody>
      </p:sp>
      <p:sp>
        <p:nvSpPr>
          <p:cNvPr id="261" name="Google Shape;261;p39"/>
          <p:cNvSpPr txBox="1"/>
          <p:nvPr/>
        </p:nvSpPr>
        <p:spPr>
          <a:xfrm>
            <a:off x="1009225" y="1508125"/>
            <a:ext cx="19119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lt1"/>
              </a:solidFill>
              <a:latin typeface="Ubuntu"/>
              <a:ea typeface="Ubuntu"/>
              <a:cs typeface="Ubuntu"/>
              <a:sym typeface="Ubuntu"/>
            </a:endParaRPr>
          </a:p>
        </p:txBody>
      </p:sp>
      <p:sp>
        <p:nvSpPr>
          <p:cNvPr id="262" name="Google Shape;262;p39"/>
          <p:cNvSpPr/>
          <p:nvPr/>
        </p:nvSpPr>
        <p:spPr>
          <a:xfrm>
            <a:off x="5826100" y="1235425"/>
            <a:ext cx="1768800" cy="1734900"/>
          </a:xfrm>
          <a:prstGeom prst="cube">
            <a:avLst>
              <a:gd fmla="val 28288" name="adj"/>
            </a:avLst>
          </a:prstGeom>
          <a:noFill/>
          <a:ln cap="flat" cmpd="sng" w="38100">
            <a:solidFill>
              <a:schemeClr val="lt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63" name="Google Shape;263;p39"/>
          <p:cNvSpPr/>
          <p:nvPr/>
        </p:nvSpPr>
        <p:spPr>
          <a:xfrm>
            <a:off x="5826100" y="2555425"/>
            <a:ext cx="432600" cy="414900"/>
          </a:xfrm>
          <a:prstGeom prst="cube">
            <a:avLst>
              <a:gd fmla="val 28288" name="adj"/>
            </a:avLst>
          </a:prstGeom>
          <a:noFill/>
          <a:ln cap="flat" cmpd="sng" w="38100">
            <a:solidFill>
              <a:schemeClr val="lt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64" name="Google Shape;264;p39"/>
          <p:cNvSpPr txBox="1"/>
          <p:nvPr/>
        </p:nvSpPr>
        <p:spPr>
          <a:xfrm>
            <a:off x="267600" y="1358425"/>
            <a:ext cx="4919100" cy="3347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The Map physically maps on a 3d grid</a:t>
            </a:r>
            <a:endParaRPr sz="2000">
              <a:solidFill>
                <a:schemeClr val="lt1"/>
              </a:solidFill>
              <a:latin typeface="Ubuntu"/>
              <a:ea typeface="Ubuntu"/>
              <a:cs typeface="Ubuntu"/>
              <a:sym typeface="Ubuntu"/>
            </a:endParaRPr>
          </a:p>
          <a:p>
            <a:pPr indent="-355600" lvl="1" marL="9144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Unit = 1x1x1 Meter</a:t>
            </a:r>
            <a:endParaRPr sz="2000">
              <a:solidFill>
                <a:schemeClr val="lt1"/>
              </a:solidFill>
              <a:latin typeface="Ubuntu"/>
              <a:ea typeface="Ubuntu"/>
              <a:cs typeface="Ubuntu"/>
              <a:sym typeface="Ubuntu"/>
            </a:endParaRPr>
          </a:p>
          <a:p>
            <a:pPr indent="0" lvl="0" marL="0" rtl="0" algn="l">
              <a:spcBef>
                <a:spcPts val="0"/>
              </a:spcBef>
              <a:spcAft>
                <a:spcPts val="0"/>
              </a:spcAft>
              <a:buNone/>
            </a:pPr>
            <a:r>
              <a:t/>
            </a:r>
            <a:endParaRPr sz="2000">
              <a:solidFill>
                <a:schemeClr val="lt1"/>
              </a:solidFill>
              <a:latin typeface="Ubuntu"/>
              <a:ea typeface="Ubuntu"/>
              <a:cs typeface="Ubuntu"/>
              <a:sym typeface="Ubuntu"/>
            </a:endParaRPr>
          </a:p>
          <a:p>
            <a:pPr indent="-355600" lvl="0" marL="4572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Sub Unit Data in Struct, Data is not Directly stored in Map structure</a:t>
            </a:r>
            <a:endParaRPr sz="2000">
              <a:solidFill>
                <a:schemeClr val="lt1"/>
              </a:solidFill>
              <a:latin typeface="Ubuntu"/>
              <a:ea typeface="Ubuntu"/>
              <a:cs typeface="Ubuntu"/>
              <a:sym typeface="Ubuntu"/>
            </a:endParaRPr>
          </a:p>
          <a:p>
            <a:pPr indent="0" lvl="0" marL="0" rtl="0" algn="l">
              <a:spcBef>
                <a:spcPts val="0"/>
              </a:spcBef>
              <a:spcAft>
                <a:spcPts val="0"/>
              </a:spcAft>
              <a:buNone/>
            </a:pPr>
            <a:r>
              <a:t/>
            </a:r>
            <a:endParaRPr sz="2000">
              <a:solidFill>
                <a:schemeClr val="lt1"/>
              </a:solidFill>
              <a:latin typeface="Ubuntu"/>
              <a:ea typeface="Ubuntu"/>
              <a:cs typeface="Ubuntu"/>
              <a:sym typeface="Ubuntu"/>
            </a:endParaRPr>
          </a:p>
          <a:p>
            <a:pPr indent="-355600" lvl="0" marL="4572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Sub Unit Precision very high, objects can be offset within (or with-out?)</a:t>
            </a:r>
            <a:endParaRPr sz="2000">
              <a:solidFill>
                <a:schemeClr val="lt1"/>
              </a:solidFill>
              <a:latin typeface="Ubuntu"/>
              <a:ea typeface="Ubuntu"/>
              <a:cs typeface="Ubuntu"/>
              <a:sym typeface="Ubuntu"/>
            </a:endParaRPr>
          </a:p>
          <a:p>
            <a:pPr indent="0" lvl="0" marL="0" rtl="0" algn="l">
              <a:spcBef>
                <a:spcPts val="0"/>
              </a:spcBef>
              <a:spcAft>
                <a:spcPts val="0"/>
              </a:spcAft>
              <a:buNone/>
            </a:pPr>
            <a:r>
              <a:t/>
            </a:r>
            <a:endParaRPr sz="2000">
              <a:solidFill>
                <a:schemeClr val="lt1"/>
              </a:solidFill>
              <a:latin typeface="Ubuntu"/>
              <a:ea typeface="Ubuntu"/>
              <a:cs typeface="Ubuntu"/>
              <a:sym typeface="Ubuntu"/>
            </a:endParaRPr>
          </a:p>
          <a:p>
            <a:pPr indent="-355600" lvl="0" marL="4572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Collision/Object detection through SDF shapes</a:t>
            </a:r>
            <a:endParaRPr sz="2000">
              <a:solidFill>
                <a:schemeClr val="lt1"/>
              </a:solidFill>
              <a:latin typeface="Ubuntu"/>
              <a:ea typeface="Ubuntu"/>
              <a:cs typeface="Ubuntu"/>
              <a:sym typeface="Ubuntu"/>
            </a:endParaRPr>
          </a:p>
        </p:txBody>
      </p:sp>
      <p:sp>
        <p:nvSpPr>
          <p:cNvPr id="265" name="Google Shape;265;p39"/>
          <p:cNvSpPr txBox="1"/>
          <p:nvPr/>
        </p:nvSpPr>
        <p:spPr>
          <a:xfrm>
            <a:off x="5798850" y="3317875"/>
            <a:ext cx="2374500" cy="12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lt1"/>
              </a:solidFill>
              <a:latin typeface="Ubuntu"/>
              <a:ea typeface="Ubuntu"/>
              <a:cs typeface="Ubuntu"/>
              <a:sym typeface="Ubuntu"/>
            </a:endParaRPr>
          </a:p>
        </p:txBody>
      </p:sp>
      <p:sp>
        <p:nvSpPr>
          <p:cNvPr id="266" name="Google Shape;266;p39"/>
          <p:cNvSpPr/>
          <p:nvPr/>
        </p:nvSpPr>
        <p:spPr>
          <a:xfrm>
            <a:off x="8173350" y="650875"/>
            <a:ext cx="585000" cy="2122800"/>
          </a:xfrm>
          <a:prstGeom prst="verticalScroll">
            <a:avLst>
              <a:gd fmla="val 12500" name="adj"/>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cxnSp>
        <p:nvCxnSpPr>
          <p:cNvPr id="267" name="Google Shape;267;p39"/>
          <p:cNvCxnSpPr/>
          <p:nvPr/>
        </p:nvCxnSpPr>
        <p:spPr>
          <a:xfrm flipH="1" rot="10800000">
            <a:off x="5996225" y="841425"/>
            <a:ext cx="2490000" cy="1986600"/>
          </a:xfrm>
          <a:prstGeom prst="straightConnector1">
            <a:avLst/>
          </a:prstGeom>
          <a:noFill/>
          <a:ln cap="flat" cmpd="sng" w="9525">
            <a:solidFill>
              <a:schemeClr val="lt1"/>
            </a:solidFill>
            <a:prstDash val="solid"/>
            <a:round/>
            <a:headEnd len="med" w="med" type="none"/>
            <a:tailEnd len="med" w="med" type="triangle"/>
          </a:ln>
        </p:spPr>
      </p:cxnSp>
      <p:cxnSp>
        <p:nvCxnSpPr>
          <p:cNvPr id="268" name="Google Shape;268;p39"/>
          <p:cNvCxnSpPr/>
          <p:nvPr/>
        </p:nvCxnSpPr>
        <p:spPr>
          <a:xfrm flipH="1" rot="10800000">
            <a:off x="6384025" y="1099825"/>
            <a:ext cx="2088600" cy="238200"/>
          </a:xfrm>
          <a:prstGeom prst="straightConnector1">
            <a:avLst/>
          </a:prstGeom>
          <a:noFill/>
          <a:ln cap="flat" cmpd="sng" w="9525">
            <a:solidFill>
              <a:schemeClr val="lt1"/>
            </a:solidFill>
            <a:prstDash val="solid"/>
            <a:round/>
            <a:headEnd len="med" w="med" type="none"/>
            <a:tailEnd len="med" w="med" type="triangle"/>
          </a:ln>
        </p:spPr>
      </p:cxnSp>
      <p:cxnSp>
        <p:nvCxnSpPr>
          <p:cNvPr id="269" name="Google Shape;269;p39"/>
          <p:cNvCxnSpPr/>
          <p:nvPr/>
        </p:nvCxnSpPr>
        <p:spPr>
          <a:xfrm flipH="1" rot="10800000">
            <a:off x="6295575" y="1099800"/>
            <a:ext cx="2170200" cy="367500"/>
          </a:xfrm>
          <a:prstGeom prst="straightConnector1">
            <a:avLst/>
          </a:prstGeom>
          <a:noFill/>
          <a:ln cap="flat" cmpd="sng" w="9525">
            <a:solidFill>
              <a:schemeClr val="lt1"/>
            </a:solidFill>
            <a:prstDash val="solid"/>
            <a:round/>
            <a:headEnd len="med" w="med" type="none"/>
            <a:tailEnd len="med" w="med" type="triangle"/>
          </a:ln>
        </p:spPr>
      </p:cxnSp>
      <p:cxnSp>
        <p:nvCxnSpPr>
          <p:cNvPr id="270" name="Google Shape;270;p39"/>
          <p:cNvCxnSpPr/>
          <p:nvPr/>
        </p:nvCxnSpPr>
        <p:spPr>
          <a:xfrm flipH="1" rot="10800000">
            <a:off x="6186725" y="1099975"/>
            <a:ext cx="2238300" cy="503400"/>
          </a:xfrm>
          <a:prstGeom prst="straightConnector1">
            <a:avLst/>
          </a:prstGeom>
          <a:noFill/>
          <a:ln cap="flat" cmpd="sng" w="9525">
            <a:solidFill>
              <a:schemeClr val="lt1"/>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Mapping - SDF</a:t>
            </a:r>
            <a:endParaRPr/>
          </a:p>
        </p:txBody>
      </p:sp>
      <p:sp>
        <p:nvSpPr>
          <p:cNvPr id="276" name="Google Shape;276;p40"/>
          <p:cNvSpPr txBox="1"/>
          <p:nvPr/>
        </p:nvSpPr>
        <p:spPr>
          <a:xfrm>
            <a:off x="383250" y="1349850"/>
            <a:ext cx="4354200" cy="14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SDF - Signed Distance Function</a:t>
            </a:r>
            <a:endParaRPr sz="2000">
              <a:solidFill>
                <a:schemeClr val="lt1"/>
              </a:solidFill>
              <a:latin typeface="Ubuntu"/>
              <a:ea typeface="Ubuntu"/>
              <a:cs typeface="Ubuntu"/>
              <a:sym typeface="Ubuntu"/>
            </a:endParaRPr>
          </a:p>
          <a:p>
            <a:pPr indent="0" lvl="0" marL="0" rtl="0" algn="l">
              <a:spcBef>
                <a:spcPts val="0"/>
              </a:spcBef>
              <a:spcAft>
                <a:spcPts val="0"/>
              </a:spcAft>
              <a:buNone/>
            </a:pPr>
            <a:r>
              <a:rPr lang="en" sz="2000">
                <a:solidFill>
                  <a:schemeClr val="lt1"/>
                </a:solidFill>
                <a:latin typeface="Ubuntu"/>
                <a:ea typeface="Ubuntu"/>
                <a:cs typeface="Ubuntu"/>
                <a:sym typeface="Ubuntu"/>
              </a:rPr>
              <a:t>(or signed distance field sometimes)</a:t>
            </a:r>
            <a:endParaRPr sz="2000">
              <a:solidFill>
                <a:schemeClr val="lt1"/>
              </a:solidFill>
              <a:latin typeface="Ubuntu"/>
              <a:ea typeface="Ubuntu"/>
              <a:cs typeface="Ubuntu"/>
              <a:sym typeface="Ubuntu"/>
            </a:endParaRPr>
          </a:p>
          <a:p>
            <a:pPr indent="0" lvl="0" marL="0" rtl="0" algn="l">
              <a:spcBef>
                <a:spcPts val="0"/>
              </a:spcBef>
              <a:spcAft>
                <a:spcPts val="0"/>
              </a:spcAft>
              <a:buNone/>
            </a:pPr>
            <a:r>
              <a:t/>
            </a:r>
            <a:endParaRPr sz="2000">
              <a:solidFill>
                <a:schemeClr val="lt1"/>
              </a:solidFill>
              <a:latin typeface="Ubuntu"/>
              <a:ea typeface="Ubuntu"/>
              <a:cs typeface="Ubuntu"/>
              <a:sym typeface="Ubuntu"/>
            </a:endParaRPr>
          </a:p>
          <a:p>
            <a:pPr indent="0" lvl="0" marL="0" rtl="0" algn="l">
              <a:spcBef>
                <a:spcPts val="0"/>
              </a:spcBef>
              <a:spcAft>
                <a:spcPts val="0"/>
              </a:spcAft>
              <a:buNone/>
            </a:pPr>
            <a:r>
              <a:rPr lang="en" sz="2000">
                <a:solidFill>
                  <a:schemeClr val="lt1"/>
                </a:solidFill>
                <a:latin typeface="Ubuntu"/>
                <a:ea typeface="Ubuntu"/>
                <a:cs typeface="Ubuntu"/>
                <a:sym typeface="Ubuntu"/>
              </a:rPr>
              <a:t>Quick easy collision detection</a:t>
            </a:r>
            <a:endParaRPr sz="2000">
              <a:solidFill>
                <a:schemeClr val="lt1"/>
              </a:solidFill>
              <a:latin typeface="Ubuntu"/>
              <a:ea typeface="Ubuntu"/>
              <a:cs typeface="Ubuntu"/>
              <a:sym typeface="Ubuntu"/>
            </a:endParaRPr>
          </a:p>
        </p:txBody>
      </p:sp>
      <p:sp>
        <p:nvSpPr>
          <p:cNvPr id="277" name="Google Shape;277;p40"/>
          <p:cNvSpPr txBox="1"/>
          <p:nvPr/>
        </p:nvSpPr>
        <p:spPr>
          <a:xfrm>
            <a:off x="560725" y="4296050"/>
            <a:ext cx="4087800" cy="187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50">
                <a:solidFill>
                  <a:srgbClr val="FF69B4"/>
                </a:solidFill>
                <a:highlight>
                  <a:srgbClr val="24272A"/>
                </a:highlight>
                <a:latin typeface="Consolas"/>
                <a:ea typeface="Consolas"/>
                <a:cs typeface="Consolas"/>
                <a:sym typeface="Consolas"/>
              </a:rPr>
              <a:t>float</a:t>
            </a:r>
            <a:r>
              <a:rPr lang="en" sz="1050">
                <a:solidFill>
                  <a:srgbClr val="DDDDDD"/>
                </a:solidFill>
                <a:highlight>
                  <a:srgbClr val="24272A"/>
                </a:highlight>
                <a:latin typeface="Consolas"/>
                <a:ea typeface="Consolas"/>
                <a:cs typeface="Consolas"/>
                <a:sym typeface="Consolas"/>
              </a:rPr>
              <a:t> </a:t>
            </a:r>
            <a:r>
              <a:rPr lang="en" sz="1050">
                <a:solidFill>
                  <a:srgbClr val="00E673"/>
                </a:solidFill>
                <a:highlight>
                  <a:srgbClr val="24272A"/>
                </a:highlight>
                <a:latin typeface="Consolas"/>
                <a:ea typeface="Consolas"/>
                <a:cs typeface="Consolas"/>
                <a:sym typeface="Consolas"/>
              </a:rPr>
              <a:t>sdSphere</a:t>
            </a:r>
            <a:r>
              <a:rPr lang="en" sz="1050">
                <a:solidFill>
                  <a:srgbClr val="DDDDDD"/>
                </a:solidFill>
                <a:highlight>
                  <a:srgbClr val="24272A"/>
                </a:highlight>
                <a:latin typeface="Consolas"/>
                <a:ea typeface="Consolas"/>
                <a:cs typeface="Consolas"/>
                <a:sym typeface="Consolas"/>
              </a:rPr>
              <a:t>( </a:t>
            </a:r>
            <a:r>
              <a:rPr lang="en" sz="1050">
                <a:solidFill>
                  <a:srgbClr val="FF69B4"/>
                </a:solidFill>
                <a:highlight>
                  <a:srgbClr val="24272A"/>
                </a:highlight>
                <a:latin typeface="Consolas"/>
                <a:ea typeface="Consolas"/>
                <a:cs typeface="Consolas"/>
                <a:sym typeface="Consolas"/>
              </a:rPr>
              <a:t>in</a:t>
            </a:r>
            <a:r>
              <a:rPr lang="en" sz="1050">
                <a:solidFill>
                  <a:srgbClr val="DDDDDD"/>
                </a:solidFill>
                <a:highlight>
                  <a:srgbClr val="24272A"/>
                </a:highlight>
                <a:latin typeface="Consolas"/>
                <a:ea typeface="Consolas"/>
                <a:cs typeface="Consolas"/>
                <a:sym typeface="Consolas"/>
              </a:rPr>
              <a:t> </a:t>
            </a:r>
            <a:r>
              <a:rPr lang="en" sz="1050">
                <a:solidFill>
                  <a:srgbClr val="FF69B4"/>
                </a:solidFill>
                <a:highlight>
                  <a:srgbClr val="24272A"/>
                </a:highlight>
                <a:latin typeface="Consolas"/>
                <a:ea typeface="Consolas"/>
                <a:cs typeface="Consolas"/>
                <a:sym typeface="Consolas"/>
              </a:rPr>
              <a:t>vec3</a:t>
            </a:r>
            <a:r>
              <a:rPr lang="en" sz="1050">
                <a:solidFill>
                  <a:srgbClr val="DDDDDD"/>
                </a:solidFill>
                <a:highlight>
                  <a:srgbClr val="24272A"/>
                </a:highlight>
                <a:latin typeface="Consolas"/>
                <a:ea typeface="Consolas"/>
                <a:cs typeface="Consolas"/>
                <a:sym typeface="Consolas"/>
              </a:rPr>
              <a:t> position, </a:t>
            </a:r>
            <a:r>
              <a:rPr lang="en" sz="1050">
                <a:solidFill>
                  <a:srgbClr val="FF69B4"/>
                </a:solidFill>
                <a:highlight>
                  <a:srgbClr val="24272A"/>
                </a:highlight>
                <a:latin typeface="Consolas"/>
                <a:ea typeface="Consolas"/>
                <a:cs typeface="Consolas"/>
                <a:sym typeface="Consolas"/>
              </a:rPr>
              <a:t>in</a:t>
            </a:r>
            <a:r>
              <a:rPr lang="en" sz="1050">
                <a:solidFill>
                  <a:srgbClr val="DDDDDD"/>
                </a:solidFill>
                <a:highlight>
                  <a:srgbClr val="24272A"/>
                </a:highlight>
                <a:latin typeface="Consolas"/>
                <a:ea typeface="Consolas"/>
                <a:cs typeface="Consolas"/>
                <a:sym typeface="Consolas"/>
              </a:rPr>
              <a:t> </a:t>
            </a:r>
            <a:r>
              <a:rPr lang="en" sz="1050">
                <a:solidFill>
                  <a:srgbClr val="FF69B4"/>
                </a:solidFill>
                <a:highlight>
                  <a:srgbClr val="24272A"/>
                </a:highlight>
                <a:latin typeface="Consolas"/>
                <a:ea typeface="Consolas"/>
                <a:cs typeface="Consolas"/>
                <a:sym typeface="Consolas"/>
              </a:rPr>
              <a:t>float</a:t>
            </a:r>
            <a:r>
              <a:rPr lang="en" sz="1050">
                <a:solidFill>
                  <a:srgbClr val="DDDDDD"/>
                </a:solidFill>
                <a:highlight>
                  <a:srgbClr val="24272A"/>
                </a:highlight>
                <a:latin typeface="Consolas"/>
                <a:ea typeface="Consolas"/>
                <a:cs typeface="Consolas"/>
                <a:sym typeface="Consolas"/>
              </a:rPr>
              <a:t> radius )</a:t>
            </a:r>
            <a:endParaRPr sz="105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None/>
            </a:pPr>
            <a:r>
              <a:rPr lang="en" sz="1050">
                <a:solidFill>
                  <a:srgbClr val="DDDDDD"/>
                </a:solidFill>
                <a:highlight>
                  <a:srgbClr val="24272A"/>
                </a:highlight>
                <a:latin typeface="Consolas"/>
                <a:ea typeface="Consolas"/>
                <a:cs typeface="Consolas"/>
                <a:sym typeface="Consolas"/>
              </a:rPr>
              <a:t>{</a:t>
            </a:r>
            <a:endParaRPr sz="105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None/>
            </a:pPr>
            <a:r>
              <a:rPr lang="en" sz="1050">
                <a:solidFill>
                  <a:srgbClr val="DDDDDD"/>
                </a:solidFill>
                <a:highlight>
                  <a:srgbClr val="24272A"/>
                </a:highlight>
                <a:latin typeface="Consolas"/>
                <a:ea typeface="Consolas"/>
                <a:cs typeface="Consolas"/>
                <a:sym typeface="Consolas"/>
              </a:rPr>
              <a:t>    </a:t>
            </a:r>
            <a:r>
              <a:rPr lang="en" sz="1050">
                <a:solidFill>
                  <a:srgbClr val="FF69B4"/>
                </a:solidFill>
                <a:highlight>
                  <a:srgbClr val="24272A"/>
                </a:highlight>
                <a:latin typeface="Consolas"/>
                <a:ea typeface="Consolas"/>
                <a:cs typeface="Consolas"/>
                <a:sym typeface="Consolas"/>
              </a:rPr>
              <a:t>return</a:t>
            </a:r>
            <a:r>
              <a:rPr lang="en" sz="1050">
                <a:solidFill>
                  <a:srgbClr val="DDDDDD"/>
                </a:solidFill>
                <a:highlight>
                  <a:srgbClr val="24272A"/>
                </a:highlight>
                <a:latin typeface="Consolas"/>
                <a:ea typeface="Consolas"/>
                <a:cs typeface="Consolas"/>
                <a:sym typeface="Consolas"/>
              </a:rPr>
              <a:t> </a:t>
            </a:r>
            <a:r>
              <a:rPr lang="en" sz="1050">
                <a:solidFill>
                  <a:srgbClr val="00E673"/>
                </a:solidFill>
                <a:highlight>
                  <a:srgbClr val="24272A"/>
                </a:highlight>
                <a:latin typeface="Consolas"/>
                <a:ea typeface="Consolas"/>
                <a:cs typeface="Consolas"/>
                <a:sym typeface="Consolas"/>
              </a:rPr>
              <a:t>length</a:t>
            </a:r>
            <a:r>
              <a:rPr lang="en" sz="1050">
                <a:solidFill>
                  <a:srgbClr val="DDDDDD"/>
                </a:solidFill>
                <a:highlight>
                  <a:srgbClr val="24272A"/>
                </a:highlight>
                <a:latin typeface="Consolas"/>
                <a:ea typeface="Consolas"/>
                <a:cs typeface="Consolas"/>
                <a:sym typeface="Consolas"/>
              </a:rPr>
              <a:t>(position)</a:t>
            </a:r>
            <a:r>
              <a:rPr lang="en" sz="1050">
                <a:solidFill>
                  <a:srgbClr val="FF69B4"/>
                </a:solidFill>
                <a:highlight>
                  <a:srgbClr val="24272A"/>
                </a:highlight>
                <a:latin typeface="Consolas"/>
                <a:ea typeface="Consolas"/>
                <a:cs typeface="Consolas"/>
                <a:sym typeface="Consolas"/>
              </a:rPr>
              <a:t>-</a:t>
            </a:r>
            <a:r>
              <a:rPr lang="en" sz="1050">
                <a:solidFill>
                  <a:srgbClr val="DDDDDD"/>
                </a:solidFill>
                <a:highlight>
                  <a:srgbClr val="24272A"/>
                </a:highlight>
                <a:latin typeface="Consolas"/>
                <a:ea typeface="Consolas"/>
                <a:cs typeface="Consolas"/>
                <a:sym typeface="Consolas"/>
              </a:rPr>
              <a:t>radius;</a:t>
            </a:r>
            <a:endParaRPr sz="105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1050">
                <a:solidFill>
                  <a:srgbClr val="DDDDDD"/>
                </a:solidFill>
                <a:highlight>
                  <a:srgbClr val="24272A"/>
                </a:highlight>
                <a:latin typeface="Consolas"/>
                <a:ea typeface="Consolas"/>
                <a:cs typeface="Consolas"/>
                <a:sym typeface="Consolas"/>
              </a:rPr>
              <a:t>}</a:t>
            </a:r>
            <a:endParaRPr sz="2500">
              <a:solidFill>
                <a:srgbClr val="FF00FF"/>
              </a:solidFill>
              <a:latin typeface="Ubuntu"/>
              <a:ea typeface="Ubuntu"/>
              <a:cs typeface="Ubuntu"/>
              <a:sym typeface="Ubuntu"/>
            </a:endParaRPr>
          </a:p>
        </p:txBody>
      </p:sp>
      <p:sp>
        <p:nvSpPr>
          <p:cNvPr id="278" name="Google Shape;278;p40"/>
          <p:cNvSpPr/>
          <p:nvPr/>
        </p:nvSpPr>
        <p:spPr>
          <a:xfrm>
            <a:off x="2376725" y="2814400"/>
            <a:ext cx="1489800" cy="1449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cxnSp>
        <p:nvCxnSpPr>
          <p:cNvPr id="279" name="Google Shape;279;p40"/>
          <p:cNvCxnSpPr/>
          <p:nvPr/>
        </p:nvCxnSpPr>
        <p:spPr>
          <a:xfrm>
            <a:off x="2369900" y="3470950"/>
            <a:ext cx="741600" cy="51000"/>
          </a:xfrm>
          <a:prstGeom prst="straightConnector1">
            <a:avLst/>
          </a:prstGeom>
          <a:noFill/>
          <a:ln cap="flat" cmpd="sng" w="38100">
            <a:solidFill>
              <a:srgbClr val="FF0000"/>
            </a:solidFill>
            <a:prstDash val="solid"/>
            <a:round/>
            <a:headEnd len="med" w="med" type="none"/>
            <a:tailEnd len="med" w="med" type="none"/>
          </a:ln>
        </p:spPr>
      </p:cxnSp>
      <p:cxnSp>
        <p:nvCxnSpPr>
          <p:cNvPr id="280" name="Google Shape;280;p40"/>
          <p:cNvCxnSpPr/>
          <p:nvPr/>
        </p:nvCxnSpPr>
        <p:spPr>
          <a:xfrm rot="10800000">
            <a:off x="750800" y="3470950"/>
            <a:ext cx="2360700" cy="135900"/>
          </a:xfrm>
          <a:prstGeom prst="straightConnector1">
            <a:avLst/>
          </a:prstGeom>
          <a:noFill/>
          <a:ln cap="flat" cmpd="sng" w="38100">
            <a:solidFill>
              <a:srgbClr val="5AD2FF"/>
            </a:solidFill>
            <a:prstDash val="solid"/>
            <a:round/>
            <a:headEnd len="med" w="med" type="none"/>
            <a:tailEnd len="med" w="med" type="none"/>
          </a:ln>
        </p:spPr>
      </p:cxnSp>
      <p:sp>
        <p:nvSpPr>
          <p:cNvPr id="281" name="Google Shape;281;p40"/>
          <p:cNvSpPr/>
          <p:nvPr/>
        </p:nvSpPr>
        <p:spPr>
          <a:xfrm>
            <a:off x="594200" y="3236350"/>
            <a:ext cx="306300" cy="2346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pic>
        <p:nvPicPr>
          <p:cNvPr id="282" name="Google Shape;282;p40"/>
          <p:cNvPicPr preferRelativeResize="0"/>
          <p:nvPr/>
        </p:nvPicPr>
        <p:blipFill>
          <a:blip r:embed="rId3">
            <a:alphaModFix/>
          </a:blip>
          <a:stretch>
            <a:fillRect/>
          </a:stretch>
        </p:blipFill>
        <p:spPr>
          <a:xfrm>
            <a:off x="4930625" y="1172950"/>
            <a:ext cx="3678152" cy="2091349"/>
          </a:xfrm>
          <a:prstGeom prst="rect">
            <a:avLst/>
          </a:prstGeom>
          <a:noFill/>
          <a:ln>
            <a:noFill/>
          </a:ln>
        </p:spPr>
      </p:pic>
      <p:sp>
        <p:nvSpPr>
          <p:cNvPr id="283" name="Google Shape;283;p40"/>
          <p:cNvSpPr txBox="1"/>
          <p:nvPr/>
        </p:nvSpPr>
        <p:spPr>
          <a:xfrm>
            <a:off x="5028050" y="3324400"/>
            <a:ext cx="3483300" cy="9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Ray Marched Collisions.</a:t>
            </a:r>
            <a:br>
              <a:rPr lang="en" sz="2000">
                <a:solidFill>
                  <a:schemeClr val="lt1"/>
                </a:solidFill>
                <a:latin typeface="Ubuntu"/>
                <a:ea typeface="Ubuntu"/>
                <a:cs typeface="Ubuntu"/>
                <a:sym typeface="Ubuntu"/>
              </a:rPr>
            </a:br>
            <a:r>
              <a:rPr lang="en" sz="2000">
                <a:solidFill>
                  <a:schemeClr val="lt1"/>
                </a:solidFill>
                <a:latin typeface="Ubuntu"/>
                <a:ea typeface="Ubuntu"/>
                <a:cs typeface="Ubuntu"/>
                <a:sym typeface="Ubuntu"/>
              </a:rPr>
              <a:t>Done on gpu very fast.</a:t>
            </a:r>
            <a:endParaRPr sz="2000">
              <a:solidFill>
                <a:schemeClr val="lt1"/>
              </a:solidFill>
              <a:latin typeface="Ubuntu"/>
              <a:ea typeface="Ubuntu"/>
              <a:cs typeface="Ubuntu"/>
              <a:sym typeface="Ubuntu"/>
            </a:endParaRPr>
          </a:p>
        </p:txBody>
      </p:sp>
      <p:pic>
        <p:nvPicPr>
          <p:cNvPr id="284" name="Google Shape;284;p40"/>
          <p:cNvPicPr preferRelativeResize="0"/>
          <p:nvPr/>
        </p:nvPicPr>
        <p:blipFill>
          <a:blip r:embed="rId4">
            <a:alphaModFix/>
          </a:blip>
          <a:stretch>
            <a:fillRect/>
          </a:stretch>
        </p:blipFill>
        <p:spPr>
          <a:xfrm>
            <a:off x="7982850" y="4043800"/>
            <a:ext cx="1057725" cy="970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Mapping - Visualizer</a:t>
            </a:r>
            <a:endParaRPr/>
          </a:p>
        </p:txBody>
      </p:sp>
      <p:pic>
        <p:nvPicPr>
          <p:cNvPr id="290" name="Google Shape;290;p41"/>
          <p:cNvPicPr preferRelativeResize="0"/>
          <p:nvPr/>
        </p:nvPicPr>
        <p:blipFill>
          <a:blip r:embed="rId3">
            <a:alphaModFix/>
          </a:blip>
          <a:stretch>
            <a:fillRect/>
          </a:stretch>
        </p:blipFill>
        <p:spPr>
          <a:xfrm>
            <a:off x="2997200" y="1382025"/>
            <a:ext cx="3212949" cy="2201200"/>
          </a:xfrm>
          <a:prstGeom prst="rect">
            <a:avLst/>
          </a:prstGeom>
          <a:noFill/>
          <a:ln>
            <a:noFill/>
          </a:ln>
        </p:spPr>
      </p:pic>
      <p:sp>
        <p:nvSpPr>
          <p:cNvPr id="291" name="Google Shape;291;p41"/>
          <p:cNvSpPr txBox="1"/>
          <p:nvPr/>
        </p:nvSpPr>
        <p:spPr>
          <a:xfrm>
            <a:off x="0" y="2874500"/>
            <a:ext cx="11508000" cy="2382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600">
                <a:solidFill>
                  <a:srgbClr val="FF69B4"/>
                </a:solidFill>
                <a:highlight>
                  <a:srgbClr val="24272A"/>
                </a:highlight>
                <a:latin typeface="Consolas"/>
                <a:ea typeface="Consolas"/>
                <a:cs typeface="Consolas"/>
                <a:sym typeface="Consolas"/>
              </a:rPr>
              <a:t>float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sdQuad</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p</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a</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b</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c</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d) {</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ba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b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pa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cb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c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b;</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pb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b;</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dc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d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c;</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pc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c;</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ad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d;</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pd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d;</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nor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cross</a:t>
            </a:r>
            <a:r>
              <a:rPr lang="en" sz="600">
                <a:solidFill>
                  <a:srgbClr val="DDDDDD"/>
                </a:solidFill>
                <a:highlight>
                  <a:srgbClr val="24272A"/>
                </a:highlight>
                <a:latin typeface="Consolas"/>
                <a:ea typeface="Consolas"/>
                <a:cs typeface="Consolas"/>
                <a:sym typeface="Consolas"/>
              </a:rPr>
              <a:t>(ba</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ad);</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return</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sqrt</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sign</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cross</a:t>
            </a:r>
            <a:r>
              <a:rPr lang="en" sz="600">
                <a:solidFill>
                  <a:srgbClr val="DDDDDD"/>
                </a:solidFill>
                <a:highlight>
                  <a:srgbClr val="24272A"/>
                </a:highlight>
                <a:latin typeface="Consolas"/>
                <a:ea typeface="Consolas"/>
                <a:cs typeface="Consolas"/>
                <a:sym typeface="Consolas"/>
              </a:rPr>
              <a:t>(ba</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nor)</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pa)) </a:t>
            </a:r>
            <a:r>
              <a:rPr lang="en" sz="600">
                <a:solidFill>
                  <a:srgbClr val="FF69B4"/>
                </a:solidFill>
                <a:highlight>
                  <a:srgbClr val="24272A"/>
                </a:highlight>
                <a:latin typeface="Consolas"/>
                <a:ea typeface="Consolas"/>
                <a:cs typeface="Consolas"/>
                <a:sym typeface="Consolas"/>
              </a:rPr>
              <a:t>+</a:t>
            </a:r>
            <a:endParaRPr sz="600">
              <a:solidFill>
                <a:srgbClr val="FF69B4"/>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sign</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cross</a:t>
            </a:r>
            <a:r>
              <a:rPr lang="en" sz="600">
                <a:solidFill>
                  <a:srgbClr val="DDDDDD"/>
                </a:solidFill>
                <a:highlight>
                  <a:srgbClr val="24272A"/>
                </a:highlight>
                <a:latin typeface="Consolas"/>
                <a:ea typeface="Consolas"/>
                <a:cs typeface="Consolas"/>
                <a:sym typeface="Consolas"/>
              </a:rPr>
              <a:t>(cb</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nor)</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pb)) </a:t>
            </a:r>
            <a:r>
              <a:rPr lang="en" sz="600">
                <a:solidFill>
                  <a:srgbClr val="FF69B4"/>
                </a:solidFill>
                <a:highlight>
                  <a:srgbClr val="24272A"/>
                </a:highlight>
                <a:latin typeface="Consolas"/>
                <a:ea typeface="Consolas"/>
                <a:cs typeface="Consolas"/>
                <a:sym typeface="Consolas"/>
              </a:rPr>
              <a:t>+</a:t>
            </a:r>
            <a:endParaRPr sz="600">
              <a:solidFill>
                <a:srgbClr val="FF69B4"/>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sign</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cross</a:t>
            </a:r>
            <a:r>
              <a:rPr lang="en" sz="600">
                <a:solidFill>
                  <a:srgbClr val="DDDDDD"/>
                </a:solidFill>
                <a:highlight>
                  <a:srgbClr val="24272A"/>
                </a:highlight>
                <a:latin typeface="Consolas"/>
                <a:ea typeface="Consolas"/>
                <a:cs typeface="Consolas"/>
                <a:sym typeface="Consolas"/>
              </a:rPr>
              <a:t>(dc</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nor)</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pc)) </a:t>
            </a:r>
            <a:r>
              <a:rPr lang="en" sz="600">
                <a:solidFill>
                  <a:srgbClr val="FF69B4"/>
                </a:solidFill>
                <a:highlight>
                  <a:srgbClr val="24272A"/>
                </a:highlight>
                <a:latin typeface="Consolas"/>
                <a:ea typeface="Consolas"/>
                <a:cs typeface="Consolas"/>
                <a:sym typeface="Consolas"/>
              </a:rPr>
              <a:t>+</a:t>
            </a:r>
            <a:endParaRPr sz="600">
              <a:solidFill>
                <a:srgbClr val="FF69B4"/>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sign</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cross</a:t>
            </a:r>
            <a:r>
              <a:rPr lang="en" sz="600">
                <a:solidFill>
                  <a:srgbClr val="DDDDDD"/>
                </a:solidFill>
                <a:highlight>
                  <a:srgbClr val="24272A"/>
                </a:highlight>
                <a:latin typeface="Consolas"/>
                <a:ea typeface="Consolas"/>
                <a:cs typeface="Consolas"/>
                <a:sym typeface="Consolas"/>
              </a:rPr>
              <a:t>(ad</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nor)</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pd)) </a:t>
            </a:r>
            <a:r>
              <a:rPr lang="en" sz="600">
                <a:solidFill>
                  <a:srgbClr val="FF69B4"/>
                </a:solidFill>
                <a:highlight>
                  <a:srgbClr val="24272A"/>
                </a:highlight>
                <a:latin typeface="Consolas"/>
                <a:ea typeface="Consolas"/>
                <a:cs typeface="Consolas"/>
                <a:sym typeface="Consolas"/>
              </a:rPr>
              <a:t>&lt;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3.0</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min</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min</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min</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dot2</a:t>
            </a:r>
            <a:r>
              <a:rPr lang="en" sz="600">
                <a:solidFill>
                  <a:srgbClr val="DDDDDD"/>
                </a:solidFill>
                <a:highlight>
                  <a:srgbClr val="24272A"/>
                </a:highlight>
                <a:latin typeface="Consolas"/>
                <a:ea typeface="Consolas"/>
                <a:cs typeface="Consolas"/>
                <a:sym typeface="Consolas"/>
              </a:rPr>
              <a:t>(ba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clamp</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(ba</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pa)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dot2</a:t>
            </a:r>
            <a:r>
              <a:rPr lang="en" sz="600">
                <a:solidFill>
                  <a:srgbClr val="DDDDDD"/>
                </a:solidFill>
                <a:highlight>
                  <a:srgbClr val="24272A"/>
                </a:highlight>
                <a:latin typeface="Consolas"/>
                <a:ea typeface="Consolas"/>
                <a:cs typeface="Consolas"/>
                <a:sym typeface="Consolas"/>
              </a:rPr>
              <a:t>(ba)</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1.0</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pa)</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dot2</a:t>
            </a:r>
            <a:r>
              <a:rPr lang="en" sz="600">
                <a:solidFill>
                  <a:srgbClr val="DDDDDD"/>
                </a:solidFill>
                <a:highlight>
                  <a:srgbClr val="24272A"/>
                </a:highlight>
                <a:latin typeface="Consolas"/>
                <a:ea typeface="Consolas"/>
                <a:cs typeface="Consolas"/>
                <a:sym typeface="Consolas"/>
              </a:rPr>
              <a:t>(cb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clamp</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(cb</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pb)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dot2</a:t>
            </a:r>
            <a:r>
              <a:rPr lang="en" sz="600">
                <a:solidFill>
                  <a:srgbClr val="DDDDDD"/>
                </a:solidFill>
                <a:highlight>
                  <a:srgbClr val="24272A"/>
                </a:highlight>
                <a:latin typeface="Consolas"/>
                <a:ea typeface="Consolas"/>
                <a:cs typeface="Consolas"/>
                <a:sym typeface="Consolas"/>
              </a:rPr>
              <a:t>(cb)</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1.0</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pb))</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dot2</a:t>
            </a:r>
            <a:r>
              <a:rPr lang="en" sz="600">
                <a:solidFill>
                  <a:srgbClr val="DDDDDD"/>
                </a:solidFill>
                <a:highlight>
                  <a:srgbClr val="24272A"/>
                </a:highlight>
                <a:latin typeface="Consolas"/>
                <a:ea typeface="Consolas"/>
                <a:cs typeface="Consolas"/>
                <a:sym typeface="Consolas"/>
              </a:rPr>
              <a:t>(dc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clamp</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(dc</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pc)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dot2</a:t>
            </a:r>
            <a:r>
              <a:rPr lang="en" sz="600">
                <a:solidFill>
                  <a:srgbClr val="DDDDDD"/>
                </a:solidFill>
                <a:highlight>
                  <a:srgbClr val="24272A"/>
                </a:highlight>
                <a:latin typeface="Consolas"/>
                <a:ea typeface="Consolas"/>
                <a:cs typeface="Consolas"/>
                <a:sym typeface="Consolas"/>
              </a:rPr>
              <a:t>(dc)</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1.0</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pc))</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dot2</a:t>
            </a:r>
            <a:r>
              <a:rPr lang="en" sz="600">
                <a:solidFill>
                  <a:srgbClr val="DDDDDD"/>
                </a:solidFill>
                <a:highlight>
                  <a:srgbClr val="24272A"/>
                </a:highlight>
                <a:latin typeface="Consolas"/>
                <a:ea typeface="Consolas"/>
                <a:cs typeface="Consolas"/>
                <a:sym typeface="Consolas"/>
              </a:rPr>
              <a:t>(ad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clamp</a:t>
            </a:r>
            <a:r>
              <a:rPr lang="en" sz="600">
                <a:solidFill>
                  <a:srgbClr val="DDDDDD"/>
                </a:solidFill>
                <a:highlight>
                  <a:srgbClr val="24272A"/>
                </a:highlight>
                <a:latin typeface="Consolas"/>
                <a:ea typeface="Consolas"/>
                <a:cs typeface="Consolas"/>
                <a:sym typeface="Consolas"/>
              </a:rPr>
              <a:t>(</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(ad</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pd)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dot2</a:t>
            </a:r>
            <a:r>
              <a:rPr lang="en" sz="600">
                <a:solidFill>
                  <a:srgbClr val="DDDDDD"/>
                </a:solidFill>
                <a:highlight>
                  <a:srgbClr val="24272A"/>
                </a:highlight>
                <a:latin typeface="Consolas"/>
                <a:ea typeface="Consolas"/>
                <a:cs typeface="Consolas"/>
                <a:sym typeface="Consolas"/>
              </a:rPr>
              <a:t>(ad)</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1.0</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pd))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(nor</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pa)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a:t>
            </a:r>
            <a:r>
              <a:rPr lang="en" sz="600">
                <a:solidFill>
                  <a:srgbClr val="DDDDDD"/>
                </a:solidFill>
                <a:highlight>
                  <a:srgbClr val="24272A"/>
                </a:highlight>
                <a:latin typeface="Consolas"/>
                <a:ea typeface="Consolas"/>
                <a:cs typeface="Consolas"/>
                <a:sym typeface="Consolas"/>
              </a:rPr>
              <a:t>(nor</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pa)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dot2</a:t>
            </a:r>
            <a:r>
              <a:rPr lang="en" sz="600">
                <a:solidFill>
                  <a:srgbClr val="DDDDDD"/>
                </a:solidFill>
                <a:highlight>
                  <a:srgbClr val="24272A"/>
                </a:highlight>
                <a:latin typeface="Consolas"/>
                <a:ea typeface="Consolas"/>
                <a:cs typeface="Consolas"/>
                <a:sym typeface="Consolas"/>
              </a:rPr>
              <a:t>(nor));</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None/>
            </a:pPr>
            <a:r>
              <a:t/>
            </a:r>
            <a:endParaRPr sz="600">
              <a:solidFill>
                <a:schemeClr val="lt1"/>
              </a:solidFill>
              <a:latin typeface="Ubuntu"/>
              <a:ea typeface="Ubuntu"/>
              <a:cs typeface="Ubuntu"/>
              <a:sym typeface="Ubuntu"/>
            </a:endParaRPr>
          </a:p>
          <a:p>
            <a:pPr indent="0" lvl="0" marL="0" rtl="0" algn="l">
              <a:lnSpc>
                <a:spcPct val="100000"/>
              </a:lnSpc>
              <a:spcBef>
                <a:spcPts val="0"/>
              </a:spcBef>
              <a:spcAft>
                <a:spcPts val="0"/>
              </a:spcAft>
              <a:buClr>
                <a:schemeClr val="dk1"/>
              </a:buClr>
              <a:buSzPts val="1100"/>
              <a:buFont typeface="Arial"/>
              <a:buNone/>
            </a:pPr>
            <a:r>
              <a:rPr lang="en" sz="600">
                <a:solidFill>
                  <a:srgbClr val="FF69B4"/>
                </a:solidFill>
                <a:highlight>
                  <a:srgbClr val="24272A"/>
                </a:highlight>
                <a:latin typeface="Consolas"/>
                <a:ea typeface="Consolas"/>
                <a:cs typeface="Consolas"/>
                <a:sym typeface="Consolas"/>
              </a:rPr>
              <a:t>float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sdChevron</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in</a:t>
            </a: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 p) {</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float</a:t>
            </a:r>
            <a:r>
              <a:rPr lang="en" sz="600">
                <a:solidFill>
                  <a:srgbClr val="DDDDDD"/>
                </a:solidFill>
                <a:highlight>
                  <a:srgbClr val="24272A"/>
                </a:highlight>
                <a:latin typeface="Consolas"/>
                <a:ea typeface="Consolas"/>
                <a:cs typeface="Consolas"/>
                <a:sym typeface="Consolas"/>
              </a:rPr>
              <a:t> left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sdQuad</a:t>
            </a:r>
            <a:r>
              <a:rPr lang="en" sz="600">
                <a:solidFill>
                  <a:srgbClr val="DDDDDD"/>
                </a:solidFill>
                <a:highlight>
                  <a:srgbClr val="24272A"/>
                </a:highlight>
                <a:latin typeface="Consolas"/>
                <a:ea typeface="Consolas"/>
                <a:cs typeface="Consolas"/>
                <a:sym typeface="Consolas"/>
              </a:rPr>
              <a:t>(p</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a:t>
            </a:r>
            <a:r>
              <a:rPr lang="en" sz="600">
                <a:solidFill>
                  <a:srgbClr val="BD93F9"/>
                </a:solidFill>
                <a:highlight>
                  <a:srgbClr val="24272A"/>
                </a:highlight>
                <a:latin typeface="Consolas"/>
                <a:ea typeface="Consolas"/>
                <a:cs typeface="Consolas"/>
                <a:sym typeface="Consolas"/>
              </a:rPr>
              <a:t>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a:t>
            </a:r>
            <a:r>
              <a:rPr lang="en" sz="600">
                <a:solidFill>
                  <a:srgbClr val="BD93F9"/>
                </a:solidFill>
                <a:highlight>
                  <a:srgbClr val="24272A"/>
                </a:highlight>
                <a:latin typeface="Consolas"/>
                <a:ea typeface="Consolas"/>
                <a:cs typeface="Consolas"/>
                <a:sym typeface="Consolas"/>
              </a:rPr>
              <a:t>1</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0.4</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a:t>
            </a:r>
            <a:r>
              <a:rPr lang="en" sz="600">
                <a:solidFill>
                  <a:srgbClr val="BD93F9"/>
                </a:solidFill>
                <a:highlight>
                  <a:srgbClr val="24272A"/>
                </a:highlight>
                <a:latin typeface="Consolas"/>
                <a:ea typeface="Consolas"/>
                <a:cs typeface="Consolas"/>
                <a:sym typeface="Consolas"/>
              </a:rPr>
              <a:t>1</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1.4</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a:t>
            </a:r>
            <a:r>
              <a:rPr lang="en" sz="600">
                <a:solidFill>
                  <a:srgbClr val="BD93F9"/>
                </a:solidFill>
                <a:highlight>
                  <a:srgbClr val="24272A"/>
                </a:highlight>
                <a:latin typeface="Consolas"/>
                <a:ea typeface="Consolas"/>
                <a:cs typeface="Consolas"/>
                <a:sym typeface="Consolas"/>
              </a:rPr>
              <a:t>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1</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DDDDDD"/>
                </a:solidFill>
                <a:highlight>
                  <a:srgbClr val="24272A"/>
                </a:highlight>
                <a:latin typeface="Consolas"/>
                <a:ea typeface="Consolas"/>
                <a:cs typeface="Consolas"/>
                <a:sym typeface="Consolas"/>
              </a:rPr>
              <a:t>));</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float</a:t>
            </a:r>
            <a:r>
              <a:rPr lang="en" sz="600">
                <a:solidFill>
                  <a:srgbClr val="DDDDDD"/>
                </a:solidFill>
                <a:highlight>
                  <a:srgbClr val="24272A"/>
                </a:highlight>
                <a:latin typeface="Consolas"/>
                <a:ea typeface="Consolas"/>
                <a:cs typeface="Consolas"/>
                <a:sym typeface="Consolas"/>
              </a:rPr>
              <a:t> right </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sdQuad</a:t>
            </a:r>
            <a:r>
              <a:rPr lang="en" sz="600">
                <a:solidFill>
                  <a:srgbClr val="DDDDDD"/>
                </a:solidFill>
                <a:highlight>
                  <a:srgbClr val="24272A"/>
                </a:highlight>
                <a:latin typeface="Consolas"/>
                <a:ea typeface="Consolas"/>
                <a:cs typeface="Consolas"/>
                <a:sym typeface="Consolas"/>
              </a:rPr>
              <a:t>(p</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a:t>
            </a:r>
            <a:r>
              <a:rPr lang="en" sz="600">
                <a:solidFill>
                  <a:srgbClr val="BD93F9"/>
                </a:solidFill>
                <a:highlight>
                  <a:srgbClr val="24272A"/>
                </a:highlight>
                <a:latin typeface="Consolas"/>
                <a:ea typeface="Consolas"/>
                <a:cs typeface="Consolas"/>
                <a:sym typeface="Consolas"/>
              </a:rPr>
              <a:t>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a:t>
            </a:r>
            <a:r>
              <a:rPr lang="en" sz="600">
                <a:solidFill>
                  <a:srgbClr val="BD93F9"/>
                </a:solidFill>
                <a:highlight>
                  <a:srgbClr val="24272A"/>
                </a:highlight>
                <a:latin typeface="Consolas"/>
                <a:ea typeface="Consolas"/>
                <a:cs typeface="Consolas"/>
                <a:sym typeface="Consolas"/>
              </a:rPr>
              <a:t>1</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0.4</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a:t>
            </a:r>
            <a:r>
              <a:rPr lang="en" sz="600">
                <a:solidFill>
                  <a:srgbClr val="BD93F9"/>
                </a:solidFill>
                <a:highlight>
                  <a:srgbClr val="24272A"/>
                </a:highlight>
                <a:latin typeface="Consolas"/>
                <a:ea typeface="Consolas"/>
                <a:cs typeface="Consolas"/>
                <a:sym typeface="Consolas"/>
              </a:rPr>
              <a:t>1</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1.4</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DDDDDD"/>
                </a:solidFill>
                <a:highlight>
                  <a:srgbClr val="24272A"/>
                </a:highlight>
                <a:latin typeface="Consolas"/>
                <a:ea typeface="Consolas"/>
                <a:cs typeface="Consolas"/>
                <a:sym typeface="Consolas"/>
              </a:rPr>
              <a:t>)</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vec3</a:t>
            </a:r>
            <a:r>
              <a:rPr lang="en" sz="600">
                <a:solidFill>
                  <a:srgbClr val="DDDDDD"/>
                </a:solidFill>
                <a:highlight>
                  <a:srgbClr val="24272A"/>
                </a:highlight>
                <a:latin typeface="Consolas"/>
                <a:ea typeface="Consolas"/>
                <a:cs typeface="Consolas"/>
                <a:sym typeface="Consolas"/>
              </a:rPr>
              <a:t>(</a:t>
            </a:r>
            <a:r>
              <a:rPr lang="en" sz="600">
                <a:solidFill>
                  <a:srgbClr val="BD93F9"/>
                </a:solidFill>
                <a:highlight>
                  <a:srgbClr val="24272A"/>
                </a:highlight>
                <a:latin typeface="Consolas"/>
                <a:ea typeface="Consolas"/>
                <a:cs typeface="Consolas"/>
                <a:sym typeface="Consolas"/>
              </a:rPr>
              <a:t>0</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1</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a:t>
            </a:r>
            <a:r>
              <a:rPr lang="en" sz="600">
                <a:solidFill>
                  <a:srgbClr val="BD93F9"/>
                </a:solidFill>
                <a:highlight>
                  <a:srgbClr val="24272A"/>
                </a:highlight>
                <a:latin typeface="Consolas"/>
                <a:ea typeface="Consolas"/>
                <a:cs typeface="Consolas"/>
                <a:sym typeface="Consolas"/>
              </a:rPr>
              <a:t>0</a:t>
            </a:r>
            <a:r>
              <a:rPr lang="en" sz="600">
                <a:solidFill>
                  <a:srgbClr val="DDDDDD"/>
                </a:solidFill>
                <a:highlight>
                  <a:srgbClr val="24272A"/>
                </a:highlight>
                <a:latin typeface="Consolas"/>
                <a:ea typeface="Consolas"/>
                <a:cs typeface="Consolas"/>
                <a:sym typeface="Consolas"/>
              </a:rPr>
              <a:t>));</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    </a:t>
            </a:r>
            <a:r>
              <a:rPr lang="en" sz="600">
                <a:solidFill>
                  <a:srgbClr val="FF69B4"/>
                </a:solidFill>
                <a:highlight>
                  <a:srgbClr val="24272A"/>
                </a:highlight>
                <a:latin typeface="Consolas"/>
                <a:ea typeface="Consolas"/>
                <a:cs typeface="Consolas"/>
                <a:sym typeface="Consolas"/>
              </a:rPr>
              <a:t>return</a:t>
            </a:r>
            <a:r>
              <a:rPr lang="en" sz="600">
                <a:solidFill>
                  <a:srgbClr val="DDDDDD"/>
                </a:solidFill>
                <a:highlight>
                  <a:srgbClr val="24272A"/>
                </a:highlight>
                <a:latin typeface="Consolas"/>
                <a:ea typeface="Consolas"/>
                <a:cs typeface="Consolas"/>
                <a:sym typeface="Consolas"/>
              </a:rPr>
              <a:t> </a:t>
            </a:r>
            <a:r>
              <a:rPr lang="en" sz="600">
                <a:solidFill>
                  <a:srgbClr val="00E673"/>
                </a:solidFill>
                <a:highlight>
                  <a:srgbClr val="24272A"/>
                </a:highlight>
                <a:latin typeface="Consolas"/>
                <a:ea typeface="Consolas"/>
                <a:cs typeface="Consolas"/>
                <a:sym typeface="Consolas"/>
              </a:rPr>
              <a:t>min</a:t>
            </a:r>
            <a:r>
              <a:rPr lang="en" sz="600">
                <a:solidFill>
                  <a:srgbClr val="DDDDDD"/>
                </a:solidFill>
                <a:highlight>
                  <a:srgbClr val="24272A"/>
                </a:highlight>
                <a:latin typeface="Consolas"/>
                <a:ea typeface="Consolas"/>
                <a:cs typeface="Consolas"/>
                <a:sym typeface="Consolas"/>
              </a:rPr>
              <a:t>(left</a:t>
            </a:r>
            <a:r>
              <a:rPr lang="en" sz="600">
                <a:solidFill>
                  <a:srgbClr val="FF69B4"/>
                </a:solidFill>
                <a:highlight>
                  <a:srgbClr val="24272A"/>
                </a:highlight>
                <a:latin typeface="Consolas"/>
                <a:ea typeface="Consolas"/>
                <a:cs typeface="Consolas"/>
                <a:sym typeface="Consolas"/>
              </a:rPr>
              <a:t>,</a:t>
            </a:r>
            <a:r>
              <a:rPr lang="en" sz="600">
                <a:solidFill>
                  <a:srgbClr val="DDDDDD"/>
                </a:solidFill>
                <a:highlight>
                  <a:srgbClr val="24272A"/>
                </a:highlight>
                <a:latin typeface="Consolas"/>
                <a:ea typeface="Consolas"/>
                <a:cs typeface="Consolas"/>
                <a:sym typeface="Consolas"/>
              </a:rPr>
              <a:t> right);</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Clr>
                <a:schemeClr val="dk1"/>
              </a:buClr>
              <a:buSzPts val="1100"/>
              <a:buFont typeface="Arial"/>
              <a:buNone/>
            </a:pPr>
            <a:r>
              <a:rPr lang="en" sz="600">
                <a:solidFill>
                  <a:srgbClr val="DDDDDD"/>
                </a:solidFill>
                <a:highlight>
                  <a:srgbClr val="24272A"/>
                </a:highlight>
                <a:latin typeface="Consolas"/>
                <a:ea typeface="Consolas"/>
                <a:cs typeface="Consolas"/>
                <a:sym typeface="Consolas"/>
              </a:rPr>
              <a:t>}</a:t>
            </a:r>
            <a:endParaRPr sz="600">
              <a:solidFill>
                <a:srgbClr val="DDDDDD"/>
              </a:solidFill>
              <a:highlight>
                <a:srgbClr val="24272A"/>
              </a:highlight>
              <a:latin typeface="Consolas"/>
              <a:ea typeface="Consolas"/>
              <a:cs typeface="Consolas"/>
              <a:sym typeface="Consolas"/>
            </a:endParaRPr>
          </a:p>
          <a:p>
            <a:pPr indent="0" lvl="0" marL="0" rtl="0" algn="l">
              <a:lnSpc>
                <a:spcPct val="100000"/>
              </a:lnSpc>
              <a:spcBef>
                <a:spcPts val="0"/>
              </a:spcBef>
              <a:spcAft>
                <a:spcPts val="0"/>
              </a:spcAft>
              <a:buNone/>
            </a:pPr>
            <a:r>
              <a:t/>
            </a:r>
            <a:endParaRPr sz="600">
              <a:solidFill>
                <a:schemeClr val="lt1"/>
              </a:solidFill>
              <a:latin typeface="Ubuntu"/>
              <a:ea typeface="Ubuntu"/>
              <a:cs typeface="Ubuntu"/>
              <a:sym typeface="Ubuntu"/>
            </a:endParaRPr>
          </a:p>
        </p:txBody>
      </p:sp>
      <p:sp>
        <p:nvSpPr>
          <p:cNvPr id="292" name="Google Shape;292;p41"/>
          <p:cNvSpPr/>
          <p:nvPr/>
        </p:nvSpPr>
        <p:spPr>
          <a:xfrm rot="1944371">
            <a:off x="8156164" y="3717278"/>
            <a:ext cx="527319" cy="17693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93" name="Google Shape;293;p41"/>
          <p:cNvSpPr txBox="1"/>
          <p:nvPr/>
        </p:nvSpPr>
        <p:spPr>
          <a:xfrm>
            <a:off x="7402200" y="2821225"/>
            <a:ext cx="1741800" cy="9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This line keeps going lol</a:t>
            </a:r>
            <a:endParaRPr sz="2000">
              <a:solidFill>
                <a:schemeClr val="lt1"/>
              </a:solidFill>
              <a:latin typeface="Ubuntu"/>
              <a:ea typeface="Ubuntu"/>
              <a:cs typeface="Ubuntu"/>
              <a:sym typeface="Ubuntu"/>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t>
            </a:r>
            <a:r>
              <a:rPr lang="en" sz="2750">
                <a:solidFill>
                  <a:schemeClr val="lt1"/>
                </a:solidFill>
                <a:latin typeface="Comfortaa SemiBold"/>
                <a:ea typeface="Comfortaa SemiBold"/>
                <a:cs typeface="Comfortaa SemiBold"/>
                <a:sym typeface="Comfortaa SemiBold"/>
              </a:rPr>
              <a:t>Robo</a:t>
            </a:r>
            <a:r>
              <a:rPr lang="en" sz="2750">
                <a:solidFill>
                  <a:srgbClr val="5AD2FF"/>
                </a:solidFill>
                <a:latin typeface="Comfortaa SemiBold"/>
                <a:ea typeface="Comfortaa SemiBold"/>
                <a:cs typeface="Comfortaa SemiBold"/>
                <a:sym typeface="Comfortaa SemiBold"/>
              </a:rPr>
              <a:t>Sub</a:t>
            </a:r>
            <a:r>
              <a:rPr lang="en" sz="2750">
                <a:latin typeface="Comfortaa SemiBold"/>
                <a:ea typeface="Comfortaa SemiBold"/>
                <a:cs typeface="Comfortaa SemiBold"/>
                <a:sym typeface="Comfortaa SemiBold"/>
              </a:rPr>
              <a:t>LA</a:t>
            </a:r>
            <a:r>
              <a:rPr lang="en"/>
              <a:t>?</a:t>
            </a:r>
            <a:endParaRPr/>
          </a:p>
        </p:txBody>
      </p:sp>
      <p:sp>
        <p:nvSpPr>
          <p:cNvPr id="73" name="Google Shape;73;p15"/>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Purpose - To strengthen engineering skills and encourage interdisciplinary experience in young engineers, and foster ties to organizations developing autonomous underwater vehicles (AUVs)</a:t>
            </a:r>
            <a:endParaRPr/>
          </a:p>
          <a:p>
            <a:pPr indent="-355600" lvl="0" marL="457200" rtl="0" algn="l">
              <a:spcBef>
                <a:spcPts val="0"/>
              </a:spcBef>
              <a:spcAft>
                <a:spcPts val="0"/>
              </a:spcAft>
              <a:buSzPts val="2000"/>
              <a:buChar char="●"/>
            </a:pPr>
            <a:r>
              <a:rPr lang="en"/>
              <a:t>Competition Goal - Design &amp; develop an AUV, demonstrate its abilities and autonomous </a:t>
            </a:r>
            <a:r>
              <a:rPr lang="en"/>
              <a:t>capabilities</a:t>
            </a:r>
            <a:r>
              <a:rPr lang="en"/>
              <a:t> by performing a series of tasks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Mapping - Conceptual</a:t>
            </a:r>
            <a:endParaRPr/>
          </a:p>
        </p:txBody>
      </p:sp>
      <p:sp>
        <p:nvSpPr>
          <p:cNvPr id="299" name="Google Shape;299;p42"/>
          <p:cNvSpPr txBox="1"/>
          <p:nvPr>
            <p:ph idx="1" type="body"/>
          </p:nvPr>
        </p:nvSpPr>
        <p:spPr>
          <a:xfrm>
            <a:off x="311700" y="1381075"/>
            <a:ext cx="5643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Data is shared between physical aspect of map</a:t>
            </a:r>
            <a:endParaRPr/>
          </a:p>
          <a:p>
            <a:pPr indent="-355600" lvl="0" marL="457200" rtl="0" algn="l">
              <a:spcBef>
                <a:spcPts val="1200"/>
              </a:spcBef>
              <a:spcAft>
                <a:spcPts val="0"/>
              </a:spcAft>
              <a:buSzPts val="2000"/>
              <a:buChar char="●"/>
            </a:pPr>
            <a:r>
              <a:rPr lang="en"/>
              <a:t>Weighted edges determine “</a:t>
            </a:r>
            <a:r>
              <a:rPr lang="en"/>
              <a:t>Favorability</a:t>
            </a:r>
            <a:r>
              <a:rPr lang="en"/>
              <a:t>”</a:t>
            </a:r>
            <a:endParaRPr/>
          </a:p>
          <a:p>
            <a:pPr indent="-355600" lvl="0" marL="457200" rtl="0" algn="l">
              <a:spcBef>
                <a:spcPts val="0"/>
              </a:spcBef>
              <a:spcAft>
                <a:spcPts val="0"/>
              </a:spcAft>
              <a:buSzPts val="2000"/>
              <a:buChar char="●"/>
            </a:pPr>
            <a:r>
              <a:rPr lang="en"/>
              <a:t>Weight determination by distance, “do ability”, etc</a:t>
            </a:r>
            <a:endParaRPr/>
          </a:p>
          <a:p>
            <a:pPr indent="0" lvl="0" marL="0" rtl="0" algn="l">
              <a:spcBef>
                <a:spcPts val="1200"/>
              </a:spcBef>
              <a:spcAft>
                <a:spcPts val="1200"/>
              </a:spcAft>
              <a:buNone/>
            </a:pPr>
            <a:r>
              <a:rPr lang="en"/>
              <a:t>Each value in adjacency Matrix is </a:t>
            </a:r>
            <a:br>
              <a:rPr lang="en"/>
            </a:br>
            <a:r>
              <a:rPr lang="en"/>
              <a:t>	[float weight,  *</a:t>
            </a:r>
            <a:r>
              <a:rPr lang="en"/>
              <a:t>Map Cell</a:t>
            </a:r>
            <a:r>
              <a:rPr lang="en"/>
              <a:t> pointer to cell]</a:t>
            </a:r>
            <a:endParaRPr/>
          </a:p>
        </p:txBody>
      </p:sp>
      <p:sp>
        <p:nvSpPr>
          <p:cNvPr id="300" name="Google Shape;300;p42"/>
          <p:cNvSpPr/>
          <p:nvPr/>
        </p:nvSpPr>
        <p:spPr>
          <a:xfrm>
            <a:off x="6023450" y="2374325"/>
            <a:ext cx="680400" cy="6804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a:ea typeface="Ubuntu"/>
                <a:cs typeface="Ubuntu"/>
                <a:sym typeface="Ubuntu"/>
              </a:rPr>
              <a:t>Sub</a:t>
            </a:r>
            <a:endParaRPr sz="1200">
              <a:solidFill>
                <a:schemeClr val="lt1"/>
              </a:solidFill>
              <a:latin typeface="Ubuntu"/>
              <a:ea typeface="Ubuntu"/>
              <a:cs typeface="Ubuntu"/>
              <a:sym typeface="Ubuntu"/>
            </a:endParaRPr>
          </a:p>
        </p:txBody>
      </p:sp>
      <p:sp>
        <p:nvSpPr>
          <p:cNvPr id="301" name="Google Shape;301;p42"/>
          <p:cNvSpPr/>
          <p:nvPr/>
        </p:nvSpPr>
        <p:spPr>
          <a:xfrm>
            <a:off x="7812775" y="2714625"/>
            <a:ext cx="680400" cy="6804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a:ea typeface="Ubuntu"/>
                <a:cs typeface="Ubuntu"/>
                <a:sym typeface="Ubuntu"/>
              </a:rPr>
              <a:t>Bin</a:t>
            </a:r>
            <a:endParaRPr sz="1200">
              <a:solidFill>
                <a:schemeClr val="lt1"/>
              </a:solidFill>
              <a:latin typeface="Ubuntu"/>
              <a:ea typeface="Ubuntu"/>
              <a:cs typeface="Ubuntu"/>
              <a:sym typeface="Ubuntu"/>
            </a:endParaRPr>
          </a:p>
        </p:txBody>
      </p:sp>
      <p:sp>
        <p:nvSpPr>
          <p:cNvPr id="302" name="Google Shape;302;p42"/>
          <p:cNvSpPr/>
          <p:nvPr/>
        </p:nvSpPr>
        <p:spPr>
          <a:xfrm>
            <a:off x="6064300" y="1127125"/>
            <a:ext cx="1251600" cy="7281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a:ea typeface="Ubuntu"/>
                <a:cs typeface="Ubuntu"/>
                <a:sym typeface="Ubuntu"/>
              </a:rPr>
              <a:t>Boundary</a:t>
            </a:r>
            <a:endParaRPr sz="1200">
              <a:solidFill>
                <a:schemeClr val="lt1"/>
              </a:solidFill>
              <a:latin typeface="Ubuntu"/>
              <a:ea typeface="Ubuntu"/>
              <a:cs typeface="Ubuntu"/>
              <a:sym typeface="Ubuntu"/>
            </a:endParaRPr>
          </a:p>
        </p:txBody>
      </p:sp>
      <p:cxnSp>
        <p:nvCxnSpPr>
          <p:cNvPr id="303" name="Google Shape;303;p42"/>
          <p:cNvCxnSpPr>
            <a:stCxn id="300" idx="6"/>
            <a:endCxn id="301" idx="2"/>
          </p:cNvCxnSpPr>
          <p:nvPr/>
        </p:nvCxnSpPr>
        <p:spPr>
          <a:xfrm>
            <a:off x="6703850" y="2714525"/>
            <a:ext cx="1108800" cy="340200"/>
          </a:xfrm>
          <a:prstGeom prst="straightConnector1">
            <a:avLst/>
          </a:prstGeom>
          <a:noFill/>
          <a:ln cap="flat" cmpd="sng" w="9525">
            <a:solidFill>
              <a:schemeClr val="dk1"/>
            </a:solidFill>
            <a:prstDash val="solid"/>
            <a:round/>
            <a:headEnd len="med" w="med" type="none"/>
            <a:tailEnd len="med" w="med" type="triangle"/>
          </a:ln>
        </p:spPr>
      </p:cxnSp>
      <p:sp>
        <p:nvSpPr>
          <p:cNvPr id="304" name="Google Shape;304;p42"/>
          <p:cNvSpPr txBox="1"/>
          <p:nvPr/>
        </p:nvSpPr>
        <p:spPr>
          <a:xfrm>
            <a:off x="6804825" y="2544425"/>
            <a:ext cx="1076100" cy="3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Ubuntu"/>
                <a:ea typeface="Ubuntu"/>
                <a:cs typeface="Ubuntu"/>
                <a:sym typeface="Ubuntu"/>
              </a:rPr>
              <a:t>Marker not seen</a:t>
            </a:r>
            <a:endParaRPr sz="900">
              <a:solidFill>
                <a:schemeClr val="lt1"/>
              </a:solidFill>
              <a:latin typeface="Ubuntu"/>
              <a:ea typeface="Ubuntu"/>
              <a:cs typeface="Ubuntu"/>
              <a:sym typeface="Ubuntu"/>
            </a:endParaRPr>
          </a:p>
        </p:txBody>
      </p:sp>
      <p:cxnSp>
        <p:nvCxnSpPr>
          <p:cNvPr id="305" name="Google Shape;305;p42"/>
          <p:cNvCxnSpPr>
            <a:stCxn id="300" idx="0"/>
            <a:endCxn id="302" idx="4"/>
          </p:cNvCxnSpPr>
          <p:nvPr/>
        </p:nvCxnSpPr>
        <p:spPr>
          <a:xfrm flipH="1" rot="10800000">
            <a:off x="6363650" y="1855325"/>
            <a:ext cx="326400" cy="519000"/>
          </a:xfrm>
          <a:prstGeom prst="straightConnector1">
            <a:avLst/>
          </a:prstGeom>
          <a:noFill/>
          <a:ln cap="flat" cmpd="sng" w="9525">
            <a:solidFill>
              <a:srgbClr val="980000"/>
            </a:solidFill>
            <a:prstDash val="solid"/>
            <a:round/>
            <a:headEnd len="med" w="med" type="none"/>
            <a:tailEnd len="med" w="med" type="triangle"/>
          </a:ln>
        </p:spPr>
      </p:cxnSp>
      <p:sp>
        <p:nvSpPr>
          <p:cNvPr id="306" name="Google Shape;306;p42"/>
          <p:cNvSpPr/>
          <p:nvPr/>
        </p:nvSpPr>
        <p:spPr>
          <a:xfrm>
            <a:off x="6186650" y="3789475"/>
            <a:ext cx="796200" cy="728100"/>
          </a:xfrm>
          <a:prstGeom prst="ellipse">
            <a:avLst/>
          </a:pr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Ubuntu"/>
                <a:ea typeface="Ubuntu"/>
                <a:cs typeface="Ubuntu"/>
                <a:sym typeface="Ubuntu"/>
              </a:rPr>
              <a:t>Gate</a:t>
            </a:r>
            <a:endParaRPr sz="1200">
              <a:solidFill>
                <a:schemeClr val="lt1"/>
              </a:solidFill>
              <a:latin typeface="Ubuntu"/>
              <a:ea typeface="Ubuntu"/>
              <a:cs typeface="Ubuntu"/>
              <a:sym typeface="Ubuntu"/>
            </a:endParaRPr>
          </a:p>
        </p:txBody>
      </p:sp>
      <p:cxnSp>
        <p:nvCxnSpPr>
          <p:cNvPr id="307" name="Google Shape;307;p42"/>
          <p:cNvCxnSpPr>
            <a:endCxn id="306" idx="0"/>
          </p:cNvCxnSpPr>
          <p:nvPr/>
        </p:nvCxnSpPr>
        <p:spPr>
          <a:xfrm>
            <a:off x="6421550" y="3054775"/>
            <a:ext cx="163200" cy="734700"/>
          </a:xfrm>
          <a:prstGeom prst="straightConnector1">
            <a:avLst/>
          </a:prstGeom>
          <a:noFill/>
          <a:ln cap="flat" cmpd="sng" w="9525">
            <a:solidFill>
              <a:srgbClr val="38761D"/>
            </a:solidFill>
            <a:prstDash val="solid"/>
            <a:round/>
            <a:headEnd len="med" w="med" type="none"/>
            <a:tailEnd len="med" w="med" type="triangle"/>
          </a:ln>
        </p:spPr>
      </p:cxnSp>
      <p:pic>
        <p:nvPicPr>
          <p:cNvPr id="308" name="Google Shape;308;p42"/>
          <p:cNvPicPr preferRelativeResize="0"/>
          <p:nvPr/>
        </p:nvPicPr>
        <p:blipFill>
          <a:blip r:embed="rId3">
            <a:alphaModFix/>
          </a:blip>
          <a:stretch>
            <a:fillRect/>
          </a:stretch>
        </p:blipFill>
        <p:spPr>
          <a:xfrm>
            <a:off x="478525" y="3921325"/>
            <a:ext cx="916857" cy="1002425"/>
          </a:xfrm>
          <a:prstGeom prst="rect">
            <a:avLst/>
          </a:prstGeom>
          <a:noFill/>
          <a:ln>
            <a:noFill/>
          </a:ln>
        </p:spPr>
      </p:pic>
      <p:pic>
        <p:nvPicPr>
          <p:cNvPr id="309" name="Google Shape;309;p42"/>
          <p:cNvPicPr preferRelativeResize="0"/>
          <p:nvPr/>
        </p:nvPicPr>
        <p:blipFill>
          <a:blip r:embed="rId4">
            <a:alphaModFix/>
          </a:blip>
          <a:stretch>
            <a:fillRect/>
          </a:stretch>
        </p:blipFill>
        <p:spPr>
          <a:xfrm>
            <a:off x="1675947" y="3972779"/>
            <a:ext cx="1180875" cy="950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Computer Vision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Computer Vision</a:t>
            </a:r>
            <a:endParaRPr>
              <a:solidFill>
                <a:srgbClr val="FFD966"/>
              </a:solidFill>
              <a:latin typeface="Comfortaa SemiBold"/>
              <a:ea typeface="Comfortaa SemiBold"/>
              <a:cs typeface="Comfortaa SemiBold"/>
              <a:sym typeface="Comfortaa SemiBold"/>
            </a:endParaRPr>
          </a:p>
        </p:txBody>
      </p:sp>
      <p:sp>
        <p:nvSpPr>
          <p:cNvPr id="320" name="Google Shape;320;p44"/>
          <p:cNvSpPr txBox="1"/>
          <p:nvPr>
            <p:ph idx="1" type="body"/>
          </p:nvPr>
        </p:nvSpPr>
        <p:spPr>
          <a:xfrm>
            <a:off x="311700" y="13810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Our mission: </a:t>
            </a:r>
            <a:endParaRPr/>
          </a:p>
          <a:p>
            <a:pPr indent="-355600" lvl="0" marL="457200" rtl="0" algn="l">
              <a:spcBef>
                <a:spcPts val="1200"/>
              </a:spcBef>
              <a:spcAft>
                <a:spcPts val="0"/>
              </a:spcAft>
              <a:buSzPts val="2000"/>
              <a:buChar char="●"/>
            </a:pPr>
            <a:r>
              <a:rPr lang="en"/>
              <a:t>Adapt computer vision for object detection to wailord </a:t>
            </a:r>
            <a:endParaRPr/>
          </a:p>
          <a:p>
            <a:pPr indent="-355600" lvl="0" marL="457200" rtl="0" algn="l">
              <a:spcBef>
                <a:spcPts val="0"/>
              </a:spcBef>
              <a:spcAft>
                <a:spcPts val="0"/>
              </a:spcAft>
              <a:buSzPts val="2000"/>
              <a:buChar char="●"/>
            </a:pPr>
            <a:r>
              <a:rPr lang="en"/>
              <a:t>Implement the latest computer vision technology YOLOV7 for image detection in ROS2 environment</a:t>
            </a:r>
            <a:endParaRPr/>
          </a:p>
          <a:p>
            <a:pPr indent="-355600" lvl="0" marL="457200" rtl="0" algn="l">
              <a:spcBef>
                <a:spcPts val="0"/>
              </a:spcBef>
              <a:spcAft>
                <a:spcPts val="0"/>
              </a:spcAft>
              <a:buSzPts val="2000"/>
              <a:buChar char="●"/>
            </a:pPr>
            <a:r>
              <a:rPr lang="en"/>
              <a:t>Annotate thousands images and train custom datasets for image recognition </a:t>
            </a:r>
            <a:endParaRPr/>
          </a:p>
          <a:p>
            <a:pPr indent="-317500" lvl="1" marL="1371600" rtl="0" algn="l">
              <a:spcBef>
                <a:spcPts val="0"/>
              </a:spcBef>
              <a:spcAft>
                <a:spcPts val="0"/>
              </a:spcAft>
              <a:buSzPts val="1400"/>
              <a:buChar char="○"/>
            </a:pPr>
            <a:r>
              <a:rPr lang="en"/>
              <a:t>Using Roboflow- Box and label x-amount of images </a:t>
            </a:r>
            <a:endParaRPr/>
          </a:p>
          <a:p>
            <a:pPr indent="-317500" lvl="1" marL="1371600" rtl="0" algn="l">
              <a:spcBef>
                <a:spcPts val="0"/>
              </a:spcBef>
              <a:spcAft>
                <a:spcPts val="0"/>
              </a:spcAft>
              <a:buSzPts val="1400"/>
              <a:buChar char="○"/>
            </a:pPr>
            <a:r>
              <a:rPr lang="en"/>
              <a:t>Train Yolov7 on custom dataset </a:t>
            </a:r>
            <a:endParaRPr/>
          </a:p>
          <a:p>
            <a:pPr indent="-355600" lvl="0" marL="457200" rtl="0" algn="l">
              <a:spcBef>
                <a:spcPts val="0"/>
              </a:spcBef>
              <a:spcAft>
                <a:spcPts val="0"/>
              </a:spcAft>
              <a:buSzPts val="2000"/>
              <a:buChar char="●"/>
            </a:pPr>
            <a:r>
              <a:rPr lang="en"/>
              <a:t>Research methods on different platforms, images, video, and live feed </a:t>
            </a:r>
            <a:endParaRPr/>
          </a:p>
          <a:p>
            <a:pPr indent="-355600" lvl="0" marL="457200" rtl="0" algn="l">
              <a:spcBef>
                <a:spcPts val="0"/>
              </a:spcBef>
              <a:spcAft>
                <a:spcPts val="0"/>
              </a:spcAft>
              <a:buSzPts val="2000"/>
              <a:buChar char="●"/>
            </a:pPr>
            <a:r>
              <a:rPr lang="en"/>
              <a:t>Compose ROS2 interface output</a:t>
            </a:r>
            <a:endParaRPr/>
          </a:p>
        </p:txBody>
      </p:sp>
      <p:pic>
        <p:nvPicPr>
          <p:cNvPr id="321" name="Google Shape;321;p44"/>
          <p:cNvPicPr preferRelativeResize="0"/>
          <p:nvPr/>
        </p:nvPicPr>
        <p:blipFill rotWithShape="1">
          <a:blip r:embed="rId3">
            <a:alphaModFix/>
          </a:blip>
          <a:srcRect b="29876" l="0" r="0" t="25304"/>
          <a:stretch/>
        </p:blipFill>
        <p:spPr>
          <a:xfrm>
            <a:off x="6860675" y="271775"/>
            <a:ext cx="1629701" cy="15437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collection</a:t>
            </a:r>
            <a:endParaRPr/>
          </a:p>
        </p:txBody>
      </p:sp>
      <p:sp>
        <p:nvSpPr>
          <p:cNvPr id="327" name="Google Shape;327;p45"/>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lang="en"/>
              <a:t>  </a:t>
            </a:r>
            <a:endParaRPr/>
          </a:p>
        </p:txBody>
      </p:sp>
      <p:pic>
        <p:nvPicPr>
          <p:cNvPr id="328" name="Google Shape;328;p45"/>
          <p:cNvPicPr preferRelativeResize="0"/>
          <p:nvPr/>
        </p:nvPicPr>
        <p:blipFill>
          <a:blip r:embed="rId3">
            <a:alphaModFix/>
          </a:blip>
          <a:stretch>
            <a:fillRect/>
          </a:stretch>
        </p:blipFill>
        <p:spPr>
          <a:xfrm>
            <a:off x="3048000" y="1381075"/>
            <a:ext cx="6096000" cy="3086100"/>
          </a:xfrm>
          <a:prstGeom prst="rect">
            <a:avLst/>
          </a:prstGeom>
          <a:noFill/>
          <a:ln>
            <a:noFill/>
          </a:ln>
        </p:spPr>
      </p:pic>
      <p:sp>
        <p:nvSpPr>
          <p:cNvPr id="329" name="Google Shape;329;p45"/>
          <p:cNvSpPr txBox="1"/>
          <p:nvPr/>
        </p:nvSpPr>
        <p:spPr>
          <a:xfrm>
            <a:off x="346050" y="1447100"/>
            <a:ext cx="2702100" cy="31851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sz="2000">
                <a:solidFill>
                  <a:schemeClr val="lt1"/>
                </a:solidFill>
                <a:latin typeface="Ubuntu"/>
                <a:ea typeface="Ubuntu"/>
                <a:cs typeface="Ubuntu"/>
                <a:sym typeface="Ubuntu"/>
              </a:rPr>
              <a:t>Annotation</a:t>
            </a:r>
            <a:endParaRPr sz="2000">
              <a:solidFill>
                <a:schemeClr val="lt1"/>
              </a:solidFill>
              <a:latin typeface="Ubuntu"/>
              <a:ea typeface="Ubuntu"/>
              <a:cs typeface="Ubuntu"/>
              <a:sym typeface="Ubuntu"/>
            </a:endParaRPr>
          </a:p>
          <a:p>
            <a:pPr indent="0" lvl="0" marL="0" rtl="0" algn="l">
              <a:lnSpc>
                <a:spcPct val="115000"/>
              </a:lnSpc>
              <a:spcBef>
                <a:spcPts val="1200"/>
              </a:spcBef>
              <a:spcAft>
                <a:spcPts val="0"/>
              </a:spcAft>
              <a:buNone/>
            </a:pPr>
            <a:r>
              <a:rPr lang="en">
                <a:solidFill>
                  <a:schemeClr val="lt1"/>
                </a:solidFill>
                <a:latin typeface="Ubuntu"/>
                <a:ea typeface="Ubuntu"/>
                <a:cs typeface="Ubuntu"/>
                <a:sym typeface="Ubuntu"/>
              </a:rPr>
              <a:t>Roboflow is used for  annotation. For best accuracy, annotate the image as close to its borders as possible, otherwise, the model will train on background pixels.</a:t>
            </a:r>
            <a:endParaRPr>
              <a:solidFill>
                <a:schemeClr val="lt1"/>
              </a:solidFill>
              <a:latin typeface="Ubuntu"/>
              <a:ea typeface="Ubuntu"/>
              <a:cs typeface="Ubuntu"/>
              <a:sym typeface="Ubuntu"/>
            </a:endParaRPr>
          </a:p>
          <a:p>
            <a:pPr indent="0" lvl="0" marL="0" rtl="0" algn="l">
              <a:lnSpc>
                <a:spcPct val="115000"/>
              </a:lnSpc>
              <a:spcBef>
                <a:spcPts val="1200"/>
              </a:spcBef>
              <a:spcAft>
                <a:spcPts val="0"/>
              </a:spcAft>
              <a:buNone/>
            </a:pPr>
            <a:r>
              <a:rPr lang="en">
                <a:solidFill>
                  <a:schemeClr val="lt1"/>
                </a:solidFill>
                <a:latin typeface="Ubuntu"/>
                <a:ea typeface="Ubuntu"/>
                <a:cs typeface="Ubuntu"/>
                <a:sym typeface="Ubuntu"/>
              </a:rPr>
              <a:t>This is done for thousands of images for each object that needs to be trained</a:t>
            </a:r>
            <a:endParaRPr>
              <a:solidFill>
                <a:schemeClr val="lt1"/>
              </a:solidFill>
              <a:latin typeface="Ubuntu"/>
              <a:ea typeface="Ubuntu"/>
              <a:cs typeface="Ubuntu"/>
              <a:sym typeface="Ubuntu"/>
            </a:endParaRPr>
          </a:p>
          <a:p>
            <a:pPr indent="0" lvl="0" marL="0" rtl="0" algn="l">
              <a:spcBef>
                <a:spcPts val="1200"/>
              </a:spcBef>
              <a:spcAft>
                <a:spcPts val="0"/>
              </a:spcAft>
              <a:buNone/>
            </a:pPr>
            <a:r>
              <a:t/>
            </a:r>
            <a:endParaRPr sz="2000">
              <a:solidFill>
                <a:schemeClr val="lt1"/>
              </a:solidFill>
              <a:latin typeface="Ubuntu"/>
              <a:ea typeface="Ubuntu"/>
              <a:cs typeface="Ubuntu"/>
              <a:sym typeface="Ubuntu"/>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Comfortaa SemiBold"/>
                <a:ea typeface="Comfortaa SemiBold"/>
                <a:cs typeface="Comfortaa SemiBold"/>
                <a:sym typeface="Comfortaa SemiBold"/>
              </a:rPr>
              <a:t>YOLOv7</a:t>
            </a:r>
            <a:endParaRPr>
              <a:solidFill>
                <a:srgbClr val="FFD966"/>
              </a:solidFill>
              <a:latin typeface="Comfortaa SemiBold"/>
              <a:ea typeface="Comfortaa SemiBold"/>
              <a:cs typeface="Comfortaa SemiBold"/>
              <a:sym typeface="Comfortaa SemiBold"/>
            </a:endParaRPr>
          </a:p>
        </p:txBody>
      </p:sp>
      <p:sp>
        <p:nvSpPr>
          <p:cNvPr id="335" name="Google Shape;335;p46"/>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YOLOv7 </a:t>
            </a:r>
            <a:r>
              <a:rPr lang="en"/>
              <a:t>(You Only Look Once)</a:t>
            </a:r>
            <a:endParaRPr/>
          </a:p>
          <a:p>
            <a:pPr indent="-317500" lvl="1" marL="914400" rtl="0" algn="l">
              <a:spcBef>
                <a:spcPts val="0"/>
              </a:spcBef>
              <a:spcAft>
                <a:spcPts val="0"/>
              </a:spcAft>
              <a:buSzPts val="1400"/>
              <a:buChar char="○"/>
            </a:pPr>
            <a:r>
              <a:rPr lang="en"/>
              <a:t>Fastest and Most Accurate Real Time </a:t>
            </a:r>
            <a:r>
              <a:rPr lang="en"/>
              <a:t>Object Detection</a:t>
            </a:r>
            <a:br>
              <a:rPr lang="en"/>
            </a:br>
            <a:endParaRPr/>
          </a:p>
          <a:p>
            <a:pPr indent="-355600" lvl="0" marL="457200" rtl="0" algn="l">
              <a:spcBef>
                <a:spcPts val="0"/>
              </a:spcBef>
              <a:spcAft>
                <a:spcPts val="0"/>
              </a:spcAft>
              <a:buSzPts val="2000"/>
              <a:buChar char="●"/>
            </a:pPr>
            <a:r>
              <a:rPr lang="en"/>
              <a:t>Custom Dataset/Modules</a:t>
            </a:r>
            <a:endParaRPr/>
          </a:p>
          <a:p>
            <a:pPr indent="-317500" lvl="1" marL="914400" rtl="0" algn="l">
              <a:spcBef>
                <a:spcPts val="0"/>
              </a:spcBef>
              <a:spcAft>
                <a:spcPts val="0"/>
              </a:spcAft>
              <a:buSzPts val="1400"/>
              <a:buChar char="○"/>
            </a:pPr>
            <a:r>
              <a:rPr lang="en"/>
              <a:t>Chevron Models</a:t>
            </a:r>
            <a:endParaRPr/>
          </a:p>
        </p:txBody>
      </p:sp>
      <p:pic>
        <p:nvPicPr>
          <p:cNvPr id="336" name="Google Shape;336;p46"/>
          <p:cNvPicPr preferRelativeResize="0"/>
          <p:nvPr/>
        </p:nvPicPr>
        <p:blipFill rotWithShape="1">
          <a:blip r:embed="rId3">
            <a:alphaModFix/>
          </a:blip>
          <a:srcRect b="29876" l="0" r="0" t="25304"/>
          <a:stretch/>
        </p:blipFill>
        <p:spPr>
          <a:xfrm>
            <a:off x="1104375" y="2942650"/>
            <a:ext cx="2029551" cy="1922473"/>
          </a:xfrm>
          <a:prstGeom prst="rect">
            <a:avLst/>
          </a:prstGeom>
          <a:noFill/>
          <a:ln>
            <a:noFill/>
          </a:ln>
        </p:spPr>
      </p:pic>
      <p:pic>
        <p:nvPicPr>
          <p:cNvPr id="337" name="Google Shape;337;p46"/>
          <p:cNvPicPr preferRelativeResize="0"/>
          <p:nvPr/>
        </p:nvPicPr>
        <p:blipFill>
          <a:blip r:embed="rId4">
            <a:alphaModFix/>
          </a:blip>
          <a:stretch>
            <a:fillRect/>
          </a:stretch>
        </p:blipFill>
        <p:spPr>
          <a:xfrm>
            <a:off x="4047375" y="2663525"/>
            <a:ext cx="4501901" cy="2264850"/>
          </a:xfrm>
          <a:prstGeom prst="rect">
            <a:avLst/>
          </a:prstGeom>
          <a:noFill/>
          <a:ln>
            <a:noFill/>
          </a:ln>
        </p:spPr>
      </p:pic>
      <p:pic>
        <p:nvPicPr>
          <p:cNvPr id="338" name="Google Shape;338;p46"/>
          <p:cNvPicPr preferRelativeResize="0"/>
          <p:nvPr/>
        </p:nvPicPr>
        <p:blipFill>
          <a:blip r:embed="rId5">
            <a:alphaModFix/>
          </a:blip>
          <a:stretch>
            <a:fillRect/>
          </a:stretch>
        </p:blipFill>
        <p:spPr>
          <a:xfrm>
            <a:off x="5973025" y="56625"/>
            <a:ext cx="2663250" cy="2444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Training Process</a:t>
            </a:r>
            <a:endParaRPr/>
          </a:p>
        </p:txBody>
      </p:sp>
      <p:sp>
        <p:nvSpPr>
          <p:cNvPr id="344" name="Google Shape;344;p47"/>
          <p:cNvSpPr txBox="1"/>
          <p:nvPr>
            <p:ph idx="1" type="body"/>
          </p:nvPr>
        </p:nvSpPr>
        <p:spPr>
          <a:xfrm>
            <a:off x="311700" y="13810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00"/>
              <a:t>Single-Stage Detection:</a:t>
            </a:r>
            <a:endParaRPr sz="1000"/>
          </a:p>
          <a:p>
            <a:pPr indent="0" lvl="0" marL="0" rtl="0" algn="l">
              <a:lnSpc>
                <a:spcPct val="100000"/>
              </a:lnSpc>
              <a:spcBef>
                <a:spcPts val="0"/>
              </a:spcBef>
              <a:spcAft>
                <a:spcPts val="0"/>
              </a:spcAft>
              <a:buNone/>
            </a:pPr>
            <a:r>
              <a:rPr lang="en" sz="1000"/>
              <a:t>YOLO divides the image into grids and detects objects in one stage.</a:t>
            </a:r>
            <a:endParaRPr sz="1000"/>
          </a:p>
          <a:p>
            <a:pPr indent="0" lvl="0" marL="0" rtl="0" algn="l">
              <a:lnSpc>
                <a:spcPct val="100000"/>
              </a:lnSpc>
              <a:spcBef>
                <a:spcPts val="0"/>
              </a:spcBef>
              <a:spcAft>
                <a:spcPts val="0"/>
              </a:spcAft>
              <a:buClr>
                <a:schemeClr val="dk1"/>
              </a:buClr>
              <a:buSzPts val="275"/>
              <a:buFont typeface="Arial"/>
              <a:buNone/>
            </a:pPr>
            <a:r>
              <a:t/>
            </a:r>
            <a:endParaRPr sz="1000"/>
          </a:p>
          <a:p>
            <a:pPr indent="0" lvl="0" marL="0" rtl="0" algn="l">
              <a:lnSpc>
                <a:spcPct val="100000"/>
              </a:lnSpc>
              <a:spcBef>
                <a:spcPts val="0"/>
              </a:spcBef>
              <a:spcAft>
                <a:spcPts val="0"/>
              </a:spcAft>
              <a:buSzPts val="275"/>
              <a:buNone/>
            </a:pPr>
            <a:r>
              <a:rPr lang="en" sz="1000"/>
              <a:t>Bounding Box Predictions:</a:t>
            </a:r>
            <a:endParaRPr sz="1000"/>
          </a:p>
          <a:p>
            <a:pPr indent="0" lvl="0" marL="0" rtl="0" algn="l">
              <a:lnSpc>
                <a:spcPct val="100000"/>
              </a:lnSpc>
              <a:spcBef>
                <a:spcPts val="0"/>
              </a:spcBef>
              <a:spcAft>
                <a:spcPts val="0"/>
              </a:spcAft>
              <a:buClr>
                <a:schemeClr val="dk1"/>
              </a:buClr>
              <a:buSzPts val="275"/>
              <a:buFont typeface="Arial"/>
              <a:buNone/>
            </a:pPr>
            <a:r>
              <a:rPr lang="en" sz="1000"/>
              <a:t>Each grid predicts object location, label, and probability.</a:t>
            </a:r>
            <a:endParaRPr sz="1000"/>
          </a:p>
          <a:p>
            <a:pPr indent="0" lvl="0" marL="0" rtl="0" algn="l">
              <a:lnSpc>
                <a:spcPct val="100000"/>
              </a:lnSpc>
              <a:spcBef>
                <a:spcPts val="0"/>
              </a:spcBef>
              <a:spcAft>
                <a:spcPts val="0"/>
              </a:spcAft>
              <a:buClr>
                <a:schemeClr val="dk1"/>
              </a:buClr>
              <a:buSzPts val="275"/>
              <a:buFont typeface="Arial"/>
              <a:buNone/>
            </a:pPr>
            <a:r>
              <a:t/>
            </a:r>
            <a:endParaRPr sz="1000"/>
          </a:p>
          <a:p>
            <a:pPr indent="0" lvl="0" marL="0" rtl="0" algn="l">
              <a:lnSpc>
                <a:spcPct val="100000"/>
              </a:lnSpc>
              <a:spcBef>
                <a:spcPts val="0"/>
              </a:spcBef>
              <a:spcAft>
                <a:spcPts val="0"/>
              </a:spcAft>
              <a:buSzPts val="275"/>
              <a:buNone/>
            </a:pPr>
            <a:r>
              <a:rPr lang="en" sz="1000"/>
              <a:t>Non-Maximal Suppression (NMS):</a:t>
            </a:r>
            <a:endParaRPr sz="1000"/>
          </a:p>
          <a:p>
            <a:pPr indent="0" lvl="0" marL="0" rtl="0" algn="l">
              <a:lnSpc>
                <a:spcPct val="100000"/>
              </a:lnSpc>
              <a:spcBef>
                <a:spcPts val="0"/>
              </a:spcBef>
              <a:spcAft>
                <a:spcPts val="0"/>
              </a:spcAft>
              <a:buClr>
                <a:schemeClr val="dk1"/>
              </a:buClr>
              <a:buSzPts val="275"/>
              <a:buFont typeface="Arial"/>
              <a:buNone/>
            </a:pPr>
            <a:r>
              <a:rPr lang="en" sz="1000"/>
              <a:t>NMS reduces redundant predictions by suppressing low-probability bounding boxes.</a:t>
            </a:r>
            <a:endParaRPr sz="1000"/>
          </a:p>
          <a:p>
            <a:pPr indent="0" lvl="0" marL="0" rtl="0" algn="l">
              <a:lnSpc>
                <a:spcPct val="100000"/>
              </a:lnSpc>
              <a:spcBef>
                <a:spcPts val="0"/>
              </a:spcBef>
              <a:spcAft>
                <a:spcPts val="0"/>
              </a:spcAft>
              <a:buClr>
                <a:schemeClr val="dk1"/>
              </a:buClr>
              <a:buSzPts val="275"/>
              <a:buFont typeface="Arial"/>
              <a:buNone/>
            </a:pPr>
            <a:r>
              <a:t/>
            </a:r>
            <a:endParaRPr sz="1000"/>
          </a:p>
          <a:p>
            <a:pPr indent="0" lvl="0" marL="0" rtl="0" algn="l">
              <a:lnSpc>
                <a:spcPct val="100000"/>
              </a:lnSpc>
              <a:spcBef>
                <a:spcPts val="0"/>
              </a:spcBef>
              <a:spcAft>
                <a:spcPts val="0"/>
              </a:spcAft>
              <a:buSzPts val="275"/>
              <a:buNone/>
            </a:pPr>
            <a:r>
              <a:rPr lang="en" sz="1000"/>
              <a:t>How NMS Works:</a:t>
            </a:r>
            <a:endParaRPr sz="1000"/>
          </a:p>
          <a:p>
            <a:pPr indent="0" lvl="0" marL="0" rtl="0" algn="l">
              <a:lnSpc>
                <a:spcPct val="100000"/>
              </a:lnSpc>
              <a:spcBef>
                <a:spcPts val="0"/>
              </a:spcBef>
              <a:spcAft>
                <a:spcPts val="0"/>
              </a:spcAft>
              <a:buSzPts val="275"/>
              <a:buNone/>
            </a:pPr>
            <a:r>
              <a:rPr lang="en" sz="1000"/>
              <a:t>YOLO selects the highest-scoring prediction and removes redundant 1’s based on overlap.</a:t>
            </a:r>
            <a:endParaRPr sz="1000"/>
          </a:p>
          <a:p>
            <a:pPr indent="0" lvl="0" marL="0" rtl="0" algn="l">
              <a:lnSpc>
                <a:spcPct val="100000"/>
              </a:lnSpc>
              <a:spcBef>
                <a:spcPts val="0"/>
              </a:spcBef>
              <a:spcAft>
                <a:spcPts val="0"/>
              </a:spcAft>
              <a:buClr>
                <a:schemeClr val="dk1"/>
              </a:buClr>
              <a:buSzPts val="275"/>
              <a:buFont typeface="Arial"/>
              <a:buNone/>
            </a:pPr>
            <a:r>
              <a:rPr lang="en" sz="1000"/>
              <a:t>This process repeats until only the most confident predictions remain.</a:t>
            </a:r>
            <a:endParaRPr sz="1000"/>
          </a:p>
          <a:p>
            <a:pPr indent="0" lvl="0" marL="0" rtl="0" algn="l">
              <a:lnSpc>
                <a:spcPct val="100000"/>
              </a:lnSpc>
              <a:spcBef>
                <a:spcPts val="0"/>
              </a:spcBef>
              <a:spcAft>
                <a:spcPts val="0"/>
              </a:spcAft>
              <a:buClr>
                <a:schemeClr val="dk1"/>
              </a:buClr>
              <a:buSzPts val="275"/>
              <a:buFont typeface="Arial"/>
              <a:buNone/>
            </a:pPr>
            <a:r>
              <a:t/>
            </a:r>
            <a:endParaRPr sz="1000"/>
          </a:p>
          <a:p>
            <a:pPr indent="0" lvl="0" marL="0" rtl="0" algn="l">
              <a:lnSpc>
                <a:spcPct val="100000"/>
              </a:lnSpc>
              <a:spcBef>
                <a:spcPts val="0"/>
              </a:spcBef>
              <a:spcAft>
                <a:spcPts val="0"/>
              </a:spcAft>
              <a:buSzPts val="275"/>
              <a:buNone/>
            </a:pPr>
            <a:r>
              <a:rPr lang="en" sz="1000"/>
              <a:t>Visual Aid:</a:t>
            </a:r>
            <a:endParaRPr sz="1000"/>
          </a:p>
          <a:p>
            <a:pPr indent="0" lvl="0" marL="0" rtl="0" algn="l">
              <a:lnSpc>
                <a:spcPct val="100000"/>
              </a:lnSpc>
              <a:spcBef>
                <a:spcPts val="0"/>
              </a:spcBef>
              <a:spcAft>
                <a:spcPts val="0"/>
              </a:spcAft>
              <a:buClr>
                <a:schemeClr val="dk1"/>
              </a:buClr>
              <a:buSzPts val="275"/>
              <a:buFont typeface="Arial"/>
              <a:buNone/>
            </a:pPr>
            <a:r>
              <a:rPr lang="en" sz="1000"/>
              <a:t>Image shows grids, predictions before NMS, and final output after NMS.</a:t>
            </a:r>
            <a:endParaRPr sz="1000"/>
          </a:p>
          <a:p>
            <a:pPr indent="0" lvl="0" marL="0" rtl="0" algn="l">
              <a:lnSpc>
                <a:spcPct val="100000"/>
              </a:lnSpc>
              <a:spcBef>
                <a:spcPts val="0"/>
              </a:spcBef>
              <a:spcAft>
                <a:spcPts val="0"/>
              </a:spcAft>
              <a:buClr>
                <a:schemeClr val="dk1"/>
              </a:buClr>
              <a:buSzPts val="275"/>
              <a:buFont typeface="Arial"/>
              <a:buNone/>
            </a:pPr>
            <a:r>
              <a:t/>
            </a:r>
            <a:endParaRPr sz="1000"/>
          </a:p>
          <a:p>
            <a:pPr indent="0" lvl="0" marL="0" rtl="0" algn="l">
              <a:lnSpc>
                <a:spcPct val="100000"/>
              </a:lnSpc>
              <a:spcBef>
                <a:spcPts val="0"/>
              </a:spcBef>
              <a:spcAft>
                <a:spcPts val="0"/>
              </a:spcAft>
              <a:buClr>
                <a:schemeClr val="dk1"/>
              </a:buClr>
              <a:buSzPts val="275"/>
              <a:buFont typeface="Arial"/>
              <a:buNone/>
            </a:pPr>
            <a:r>
              <a:rPr lang="en" sz="1000"/>
              <a:t>YOLO simplifies object detection with its single-stage approach and smart use of NMS, making it easier to identify objects in images.</a:t>
            </a:r>
            <a:endParaRPr sz="1000"/>
          </a:p>
          <a:p>
            <a:pPr indent="0" lvl="0" marL="0" rtl="0" algn="l">
              <a:lnSpc>
                <a:spcPct val="100000"/>
              </a:lnSpc>
              <a:spcBef>
                <a:spcPts val="0"/>
              </a:spcBef>
              <a:spcAft>
                <a:spcPts val="0"/>
              </a:spcAft>
              <a:buSzPts val="275"/>
              <a:buNone/>
            </a:pPr>
            <a:r>
              <a:t/>
            </a:r>
            <a:endParaRPr sz="1000"/>
          </a:p>
        </p:txBody>
      </p:sp>
      <p:pic>
        <p:nvPicPr>
          <p:cNvPr id="345" name="Google Shape;345;p47"/>
          <p:cNvPicPr preferRelativeResize="0"/>
          <p:nvPr/>
        </p:nvPicPr>
        <p:blipFill>
          <a:blip r:embed="rId3">
            <a:alphaModFix/>
          </a:blip>
          <a:stretch>
            <a:fillRect/>
          </a:stretch>
        </p:blipFill>
        <p:spPr>
          <a:xfrm>
            <a:off x="4284375" y="1076378"/>
            <a:ext cx="4773100" cy="13066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Trial and Error</a:t>
            </a:r>
            <a:endParaRPr/>
          </a:p>
          <a:p>
            <a:pPr indent="0" lvl="0" marL="0" rtl="0" algn="l">
              <a:spcBef>
                <a:spcPts val="0"/>
              </a:spcBef>
              <a:spcAft>
                <a:spcPts val="0"/>
              </a:spcAft>
              <a:buNone/>
            </a:pPr>
            <a:r>
              <a:t/>
            </a:r>
            <a:endParaRPr/>
          </a:p>
        </p:txBody>
      </p:sp>
      <p:sp>
        <p:nvSpPr>
          <p:cNvPr id="351" name="Google Shape;351;p48"/>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352" name="Google Shape;352;p48"/>
          <p:cNvPicPr preferRelativeResize="0"/>
          <p:nvPr/>
        </p:nvPicPr>
        <p:blipFill>
          <a:blip r:embed="rId3">
            <a:alphaModFix/>
          </a:blip>
          <a:stretch>
            <a:fillRect/>
          </a:stretch>
        </p:blipFill>
        <p:spPr>
          <a:xfrm>
            <a:off x="335375" y="1424725"/>
            <a:ext cx="3735799" cy="2922575"/>
          </a:xfrm>
          <a:prstGeom prst="rect">
            <a:avLst/>
          </a:prstGeom>
          <a:noFill/>
          <a:ln>
            <a:noFill/>
          </a:ln>
        </p:spPr>
      </p:pic>
      <p:cxnSp>
        <p:nvCxnSpPr>
          <p:cNvPr id="353" name="Google Shape;353;p48"/>
          <p:cNvCxnSpPr/>
          <p:nvPr/>
        </p:nvCxnSpPr>
        <p:spPr>
          <a:xfrm flipH="1" rot="10800000">
            <a:off x="3043300" y="2277025"/>
            <a:ext cx="24000" cy="140700"/>
          </a:xfrm>
          <a:prstGeom prst="straightConnector1">
            <a:avLst/>
          </a:prstGeom>
          <a:noFill/>
          <a:ln cap="flat" cmpd="sng" w="9525">
            <a:solidFill>
              <a:srgbClr val="FFFF00"/>
            </a:solidFill>
            <a:prstDash val="solid"/>
            <a:round/>
            <a:headEnd len="med" w="med" type="none"/>
            <a:tailEnd len="med" w="med" type="triangle"/>
          </a:ln>
        </p:spPr>
      </p:cxnSp>
      <p:cxnSp>
        <p:nvCxnSpPr>
          <p:cNvPr id="354" name="Google Shape;354;p48"/>
          <p:cNvCxnSpPr/>
          <p:nvPr/>
        </p:nvCxnSpPr>
        <p:spPr>
          <a:xfrm rot="10800000">
            <a:off x="2024450" y="2251825"/>
            <a:ext cx="8100" cy="152100"/>
          </a:xfrm>
          <a:prstGeom prst="straightConnector1">
            <a:avLst/>
          </a:prstGeom>
          <a:noFill/>
          <a:ln cap="flat" cmpd="sng" w="9525">
            <a:solidFill>
              <a:srgbClr val="FFFF00"/>
            </a:solidFill>
            <a:prstDash val="solid"/>
            <a:round/>
            <a:headEnd len="med" w="med" type="none"/>
            <a:tailEnd len="med" w="med" type="triangle"/>
          </a:ln>
        </p:spPr>
      </p:cxnSp>
      <p:cxnSp>
        <p:nvCxnSpPr>
          <p:cNvPr id="355" name="Google Shape;355;p48"/>
          <p:cNvCxnSpPr/>
          <p:nvPr/>
        </p:nvCxnSpPr>
        <p:spPr>
          <a:xfrm flipH="1">
            <a:off x="1884925" y="3337525"/>
            <a:ext cx="41400" cy="176700"/>
          </a:xfrm>
          <a:prstGeom prst="straightConnector1">
            <a:avLst/>
          </a:prstGeom>
          <a:noFill/>
          <a:ln cap="flat" cmpd="sng" w="9525">
            <a:solidFill>
              <a:srgbClr val="FFFF00"/>
            </a:solidFill>
            <a:prstDash val="solid"/>
            <a:round/>
            <a:headEnd len="med" w="med" type="none"/>
            <a:tailEnd len="med" w="med" type="triangle"/>
          </a:ln>
        </p:spPr>
      </p:cxnSp>
      <p:cxnSp>
        <p:nvCxnSpPr>
          <p:cNvPr id="356" name="Google Shape;356;p48"/>
          <p:cNvCxnSpPr/>
          <p:nvPr/>
        </p:nvCxnSpPr>
        <p:spPr>
          <a:xfrm>
            <a:off x="2348050" y="3395675"/>
            <a:ext cx="0" cy="144000"/>
          </a:xfrm>
          <a:prstGeom prst="straightConnector1">
            <a:avLst/>
          </a:prstGeom>
          <a:noFill/>
          <a:ln cap="flat" cmpd="sng" w="9525">
            <a:solidFill>
              <a:srgbClr val="FFFF00"/>
            </a:solidFill>
            <a:prstDash val="solid"/>
            <a:round/>
            <a:headEnd len="med" w="med" type="none"/>
            <a:tailEnd len="med" w="med" type="triangle"/>
          </a:ln>
        </p:spPr>
      </p:cxnSp>
      <p:pic>
        <p:nvPicPr>
          <p:cNvPr id="357" name="Google Shape;357;p48"/>
          <p:cNvPicPr preferRelativeResize="0"/>
          <p:nvPr/>
        </p:nvPicPr>
        <p:blipFill>
          <a:blip r:embed="rId4">
            <a:alphaModFix/>
          </a:blip>
          <a:stretch>
            <a:fillRect/>
          </a:stretch>
        </p:blipFill>
        <p:spPr>
          <a:xfrm>
            <a:off x="4633475" y="1424725"/>
            <a:ext cx="3905411" cy="2922575"/>
          </a:xfrm>
          <a:prstGeom prst="rect">
            <a:avLst/>
          </a:prstGeom>
          <a:noFill/>
          <a:ln>
            <a:noFill/>
          </a:ln>
        </p:spPr>
      </p:pic>
      <p:cxnSp>
        <p:nvCxnSpPr>
          <p:cNvPr id="358" name="Google Shape;358;p48"/>
          <p:cNvCxnSpPr/>
          <p:nvPr/>
        </p:nvCxnSpPr>
        <p:spPr>
          <a:xfrm>
            <a:off x="3013075" y="3395675"/>
            <a:ext cx="0" cy="144000"/>
          </a:xfrm>
          <a:prstGeom prst="straightConnector1">
            <a:avLst/>
          </a:prstGeom>
          <a:noFill/>
          <a:ln cap="flat" cmpd="sng" w="9525">
            <a:solidFill>
              <a:srgbClr val="FFFF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Trial and Error</a:t>
            </a:r>
            <a:endParaRPr/>
          </a:p>
        </p:txBody>
      </p:sp>
      <p:sp>
        <p:nvSpPr>
          <p:cNvPr id="364" name="Google Shape;364;p49"/>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Increased accuracy</a:t>
            </a:r>
            <a:endParaRPr/>
          </a:p>
        </p:txBody>
      </p:sp>
      <p:pic>
        <p:nvPicPr>
          <p:cNvPr descr="TrainYOLOv7.ipynb - Colab - Google Chrome 2024-05-02 17-34-34.mp4 [video-to-gif output image]" id="365" name="Google Shape;365;p49"/>
          <p:cNvPicPr preferRelativeResize="0"/>
          <p:nvPr/>
        </p:nvPicPr>
        <p:blipFill>
          <a:blip r:embed="rId3">
            <a:alphaModFix/>
          </a:blip>
          <a:stretch>
            <a:fillRect/>
          </a:stretch>
        </p:blipFill>
        <p:spPr>
          <a:xfrm>
            <a:off x="4180388" y="1428125"/>
            <a:ext cx="4439576" cy="3322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0"/>
          <p:cNvSpPr txBox="1"/>
          <p:nvPr>
            <p:ph type="title"/>
          </p:nvPr>
        </p:nvSpPr>
        <p:spPr>
          <a:xfrm>
            <a:off x="180450" y="439325"/>
            <a:ext cx="8783100" cy="57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2320"/>
              <a:t>Classes and Functions (Object-Oriented Programming)</a:t>
            </a:r>
            <a:endParaRPr sz="2320"/>
          </a:p>
        </p:txBody>
      </p:sp>
      <p:sp>
        <p:nvSpPr>
          <p:cNvPr id="371" name="Google Shape;371;p50"/>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Define classes(YOLOv7 and Object_Publisher)</a:t>
            </a:r>
            <a:endParaRPr/>
          </a:p>
          <a:p>
            <a:pPr indent="-317500" lvl="1" marL="914400" rtl="0" algn="l">
              <a:spcBef>
                <a:spcPts val="0"/>
              </a:spcBef>
              <a:spcAft>
                <a:spcPts val="0"/>
              </a:spcAft>
              <a:buSzPts val="1400"/>
              <a:buChar char="○"/>
            </a:pPr>
            <a:r>
              <a:rPr lang="en"/>
              <a:t>YOLOv7: Provide weights and performs inferences</a:t>
            </a:r>
            <a:endParaRPr/>
          </a:p>
          <a:p>
            <a:pPr indent="-317500" lvl="1" marL="914400" rtl="0" algn="l">
              <a:spcBef>
                <a:spcPts val="0"/>
              </a:spcBef>
              <a:spcAft>
                <a:spcPts val="0"/>
              </a:spcAft>
              <a:buSzPts val="1400"/>
              <a:buChar char="○"/>
            </a:pPr>
            <a:r>
              <a:rPr lang="en"/>
              <a:t>Object_Publisher: Process Images, Object Detection, Publish Detection Results</a:t>
            </a:r>
            <a:br>
              <a:rPr lang="en"/>
            </a:br>
            <a:endParaRPr/>
          </a:p>
          <a:p>
            <a:pPr indent="-355600" lvl="0" marL="457200" rtl="0" algn="l">
              <a:spcBef>
                <a:spcPts val="0"/>
              </a:spcBef>
              <a:spcAft>
                <a:spcPts val="0"/>
              </a:spcAft>
              <a:buSzPts val="2000"/>
              <a:buChar char="●"/>
            </a:pPr>
            <a:r>
              <a:rPr lang="en"/>
              <a:t>Define helper functions(parse_classes_file)</a:t>
            </a:r>
            <a:endParaRPr/>
          </a:p>
          <a:p>
            <a:pPr indent="-317500" lvl="1" marL="914400" rtl="0" algn="l">
              <a:spcBef>
                <a:spcPts val="0"/>
              </a:spcBef>
              <a:spcAft>
                <a:spcPts val="0"/>
              </a:spcAft>
              <a:buSzPts val="1400"/>
              <a:buChar char="○"/>
            </a:pPr>
            <a:r>
              <a:rPr lang="en"/>
              <a:t>P</a:t>
            </a:r>
            <a:r>
              <a:rPr lang="en"/>
              <a:t>arse class labels from a text file</a:t>
            </a:r>
            <a:endParaRPr/>
          </a:p>
          <a:p>
            <a:pPr indent="-317500" lvl="1" marL="914400" rtl="0" algn="l">
              <a:spcBef>
                <a:spcPts val="0"/>
              </a:spcBef>
              <a:spcAft>
                <a:spcPts val="0"/>
              </a:spcAft>
              <a:buSzPts val="1400"/>
              <a:buChar char="○"/>
            </a:pPr>
            <a:r>
              <a:rPr lang="en"/>
              <a:t>Resize</a:t>
            </a:r>
            <a:r>
              <a:rPr lang="en"/>
              <a:t> bounding boxes</a:t>
            </a:r>
            <a:endParaRPr/>
          </a:p>
        </p:txBody>
      </p:sp>
      <p:pic>
        <p:nvPicPr>
          <p:cNvPr id="372" name="Google Shape;372;p50"/>
          <p:cNvPicPr preferRelativeResize="0"/>
          <p:nvPr/>
        </p:nvPicPr>
        <p:blipFill rotWithShape="1">
          <a:blip r:embed="rId3">
            <a:alphaModFix/>
          </a:blip>
          <a:srcRect b="6809" l="1182" r="4237" t="19498"/>
          <a:stretch/>
        </p:blipFill>
        <p:spPr>
          <a:xfrm>
            <a:off x="4460600" y="3248600"/>
            <a:ext cx="4487676" cy="1705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Initialization and Execution</a:t>
            </a:r>
            <a:endParaRPr/>
          </a:p>
        </p:txBody>
      </p:sp>
      <p:sp>
        <p:nvSpPr>
          <p:cNvPr id="378" name="Google Shape;378;p51"/>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Spin </a:t>
            </a:r>
            <a:r>
              <a:rPr lang="en"/>
              <a:t>the ROS2 node and </a:t>
            </a:r>
            <a:r>
              <a:rPr lang="en"/>
              <a:t>start the Object_Publisher</a:t>
            </a:r>
            <a:endParaRPr/>
          </a:p>
          <a:p>
            <a:pPr indent="-317500" lvl="1" marL="914400" rtl="0" algn="l">
              <a:spcBef>
                <a:spcPts val="0"/>
              </a:spcBef>
              <a:spcAft>
                <a:spcPts val="0"/>
              </a:spcAft>
              <a:buSzPts val="1400"/>
              <a:buChar char="○"/>
            </a:pPr>
            <a:r>
              <a:rPr lang="en"/>
              <a:t>Creating an </a:t>
            </a:r>
            <a:r>
              <a:rPr lang="en"/>
              <a:t>object called Object_</a:t>
            </a:r>
            <a:r>
              <a:rPr lang="en"/>
              <a:t>Publishe</a:t>
            </a:r>
            <a:r>
              <a:rPr lang="en"/>
              <a:t>r</a:t>
            </a:r>
            <a:br>
              <a:rPr lang="en"/>
            </a:br>
            <a:br>
              <a:rPr lang="en"/>
            </a:br>
            <a:endParaRPr/>
          </a:p>
          <a:p>
            <a:pPr indent="-355600" lvl="0" marL="457200" rtl="0" algn="l">
              <a:spcBef>
                <a:spcPts val="0"/>
              </a:spcBef>
              <a:spcAft>
                <a:spcPts val="0"/>
              </a:spcAft>
              <a:buSzPts val="2000"/>
              <a:buChar char="●"/>
            </a:pPr>
            <a:r>
              <a:rPr lang="en"/>
              <a:t>Object Recognition Complete</a:t>
            </a:r>
            <a:endParaRPr/>
          </a:p>
          <a:p>
            <a:pPr indent="-317500" lvl="1" marL="914400" rtl="0" algn="l">
              <a:spcBef>
                <a:spcPts val="0"/>
              </a:spcBef>
              <a:spcAft>
                <a:spcPts val="0"/>
              </a:spcAft>
              <a:buSzPts val="1400"/>
              <a:buChar char="○"/>
            </a:pPr>
            <a:r>
              <a:rPr lang="en"/>
              <a:t>Detection 2D Array</a:t>
            </a:r>
            <a:endParaRPr/>
          </a:p>
          <a:p>
            <a:pPr indent="-317500" lvl="1" marL="914400" rtl="0" algn="l">
              <a:spcBef>
                <a:spcPts val="0"/>
              </a:spcBef>
              <a:spcAft>
                <a:spcPts val="0"/>
              </a:spcAft>
              <a:buSzPts val="1400"/>
              <a:buChar char="○"/>
            </a:pPr>
            <a:r>
              <a:rPr lang="en"/>
              <a:t>Filters a confidence rating of over 80%</a:t>
            </a:r>
            <a:endParaRPr/>
          </a:p>
        </p:txBody>
      </p:sp>
      <p:pic>
        <p:nvPicPr>
          <p:cNvPr id="379" name="Google Shape;379;p51"/>
          <p:cNvPicPr preferRelativeResize="0"/>
          <p:nvPr/>
        </p:nvPicPr>
        <p:blipFill>
          <a:blip r:embed="rId3">
            <a:alphaModFix/>
          </a:blip>
          <a:stretch>
            <a:fillRect/>
          </a:stretch>
        </p:blipFill>
        <p:spPr>
          <a:xfrm>
            <a:off x="4922325" y="2160525"/>
            <a:ext cx="3657077" cy="24380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Tasks</a:t>
            </a:r>
            <a:endParaRPr/>
          </a:p>
        </p:txBody>
      </p:sp>
      <p:sp>
        <p:nvSpPr>
          <p:cNvPr id="79" name="Google Shape;79;p16"/>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Based on last year’s competition </a:t>
            </a:r>
            <a:r>
              <a:rPr lang="en"/>
              <a:t>handbook, develop a software package capable of driving submarine hardware through all competition tasks</a:t>
            </a:r>
            <a:endParaRPr/>
          </a:p>
          <a:p>
            <a:pPr indent="-355600" lvl="0" marL="457200" rtl="0" algn="l">
              <a:spcBef>
                <a:spcPts val="0"/>
              </a:spcBef>
              <a:spcAft>
                <a:spcPts val="0"/>
              </a:spcAft>
              <a:buSzPts val="2000"/>
              <a:buChar char="●"/>
            </a:pPr>
            <a:r>
              <a:rPr lang="en"/>
              <a:t>When this year’s competition handbook is released, modify and continue to develop software to accommodate new challenges</a:t>
            </a:r>
            <a:endParaRPr/>
          </a:p>
          <a:p>
            <a:pPr indent="-355600" lvl="0" marL="457200" rtl="0" algn="l">
              <a:spcBef>
                <a:spcPts val="0"/>
              </a:spcBef>
              <a:spcAft>
                <a:spcPts val="0"/>
              </a:spcAft>
              <a:buSzPts val="2000"/>
              <a:buChar char="●"/>
            </a:pPr>
            <a:r>
              <a:rPr lang="en"/>
              <a:t>Ensure compatibility between various software subcomponents by using a common communications library (ROS2 Iron)</a:t>
            </a:r>
            <a:endParaRPr/>
          </a:p>
          <a:p>
            <a:pPr indent="-355600" lvl="0" marL="457200" rtl="0" algn="l">
              <a:spcBef>
                <a:spcPts val="0"/>
              </a:spcBef>
              <a:spcAft>
                <a:spcPts val="0"/>
              </a:spcAft>
              <a:buSzPts val="2000"/>
              <a:buChar char="●"/>
            </a:pPr>
            <a:r>
              <a:rPr lang="en"/>
              <a:t>Test software intensively both on and off actual vehicle hardware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Autonomy</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Autonomy</a:t>
            </a:r>
            <a:endParaRPr/>
          </a:p>
        </p:txBody>
      </p:sp>
      <p:sp>
        <p:nvSpPr>
          <p:cNvPr id="390" name="Google Shape;390;p53"/>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Job:</a:t>
            </a:r>
            <a:endParaRPr/>
          </a:p>
          <a:p>
            <a:pPr indent="-355600" lvl="0" marL="457200" rtl="0" algn="l">
              <a:spcBef>
                <a:spcPts val="1200"/>
              </a:spcBef>
              <a:spcAft>
                <a:spcPts val="0"/>
              </a:spcAft>
              <a:buSzPts val="2000"/>
              <a:buChar char="●"/>
            </a:pPr>
            <a:r>
              <a:rPr lang="en"/>
              <a:t>Gather all relevant sensor &amp; estimator data</a:t>
            </a:r>
            <a:endParaRPr/>
          </a:p>
          <a:p>
            <a:pPr indent="-355600" lvl="0" marL="457200" rtl="0" algn="l">
              <a:spcBef>
                <a:spcPts val="0"/>
              </a:spcBef>
              <a:spcAft>
                <a:spcPts val="0"/>
              </a:spcAft>
              <a:buSzPts val="2000"/>
              <a:buChar char="●"/>
            </a:pPr>
            <a:r>
              <a:rPr lang="en"/>
              <a:t>Keep track of the robot’s current state</a:t>
            </a:r>
            <a:endParaRPr/>
          </a:p>
          <a:p>
            <a:pPr indent="-355600" lvl="0" marL="457200" rtl="0" algn="l">
              <a:spcBef>
                <a:spcPts val="0"/>
              </a:spcBef>
              <a:spcAft>
                <a:spcPts val="0"/>
              </a:spcAft>
              <a:buSzPts val="2000"/>
              <a:buChar char="●"/>
            </a:pPr>
            <a:r>
              <a:rPr lang="en"/>
              <a:t>Make high-level decisions on robot’s next action</a:t>
            </a:r>
            <a:endParaRPr/>
          </a:p>
          <a:p>
            <a:pPr indent="-355600" lvl="0" marL="457200" rtl="0" algn="l">
              <a:spcBef>
                <a:spcPts val="0"/>
              </a:spcBef>
              <a:spcAft>
                <a:spcPts val="0"/>
              </a:spcAft>
              <a:buSzPts val="2000"/>
              <a:buChar char="●"/>
            </a:pPr>
            <a:r>
              <a:rPr lang="en"/>
              <a:t>Send the required commands to achieve that action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Subsystem Requirements</a:t>
            </a:r>
            <a:endParaRPr/>
          </a:p>
        </p:txBody>
      </p:sp>
      <p:sp>
        <p:nvSpPr>
          <p:cNvPr id="396" name="Google Shape;396;p54"/>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Must be able to:</a:t>
            </a:r>
            <a:endParaRPr/>
          </a:p>
          <a:p>
            <a:pPr indent="-317500" lvl="1" marL="914400" rtl="0" algn="l">
              <a:spcBef>
                <a:spcPts val="0"/>
              </a:spcBef>
              <a:spcAft>
                <a:spcPts val="0"/>
              </a:spcAft>
              <a:buSzPts val="1400"/>
              <a:buChar char="○"/>
            </a:pPr>
            <a:r>
              <a:rPr lang="en"/>
              <a:t>Command the vehicle’s position &amp; velocity</a:t>
            </a:r>
            <a:endParaRPr/>
          </a:p>
          <a:p>
            <a:pPr indent="-317500" lvl="1" marL="914400" rtl="0" algn="l">
              <a:spcBef>
                <a:spcPts val="0"/>
              </a:spcBef>
              <a:spcAft>
                <a:spcPts val="0"/>
              </a:spcAft>
              <a:buSzPts val="1400"/>
              <a:buChar char="○"/>
            </a:pPr>
            <a:r>
              <a:rPr lang="en"/>
              <a:t>Make decisions based on position/orientations of competition objects</a:t>
            </a:r>
            <a:endParaRPr/>
          </a:p>
          <a:p>
            <a:pPr indent="-317500" lvl="1" marL="914400" rtl="0" algn="l">
              <a:spcBef>
                <a:spcPts val="0"/>
              </a:spcBef>
              <a:spcAft>
                <a:spcPts val="0"/>
              </a:spcAft>
              <a:buSzPts val="1400"/>
              <a:buChar char="○"/>
            </a:pPr>
            <a:r>
              <a:rPr lang="en"/>
              <a:t>Make </a:t>
            </a:r>
            <a:r>
              <a:rPr lang="en"/>
              <a:t>decisions</a:t>
            </a:r>
            <a:r>
              <a:rPr lang="en"/>
              <a:t> based on stored data from previously seen objects</a:t>
            </a:r>
            <a:endParaRPr/>
          </a:p>
          <a:p>
            <a:pPr indent="-317500" lvl="1" marL="914400" rtl="0" algn="l">
              <a:spcBef>
                <a:spcPts val="0"/>
              </a:spcBef>
              <a:spcAft>
                <a:spcPts val="0"/>
              </a:spcAft>
              <a:buSzPts val="1400"/>
              <a:buChar char="○"/>
            </a:pPr>
            <a:r>
              <a:rPr lang="en"/>
              <a:t>Command the vehicle’s </a:t>
            </a:r>
            <a:r>
              <a:rPr lang="en"/>
              <a:t>actuated</a:t>
            </a:r>
            <a:r>
              <a:rPr lang="en"/>
              <a:t> systems (claw, torpedo, etc.)</a:t>
            </a:r>
            <a:endParaRPr/>
          </a:p>
          <a:p>
            <a:pPr indent="-355600" lvl="0" marL="457200" rtl="0" algn="l">
              <a:spcBef>
                <a:spcPts val="0"/>
              </a:spcBef>
              <a:spcAft>
                <a:spcPts val="0"/>
              </a:spcAft>
              <a:buSzPts val="2000"/>
              <a:buChar char="●"/>
            </a:pPr>
            <a:r>
              <a:rPr lang="en"/>
              <a:t>Must run on Linux 22.04 LTS using ROS Iron</a:t>
            </a:r>
            <a:endParaRPr/>
          </a:p>
          <a:p>
            <a:pPr indent="-355600" lvl="0" marL="457200" rtl="0" algn="l">
              <a:spcBef>
                <a:spcPts val="0"/>
              </a:spcBef>
              <a:spcAft>
                <a:spcPts val="0"/>
              </a:spcAft>
              <a:buSzPts val="2000"/>
              <a:buChar char="●"/>
            </a:pPr>
            <a:r>
              <a:rPr lang="en"/>
              <a:t>Must be lightweight and fast (&gt;20Hz loop rate if desired)</a:t>
            </a:r>
            <a:endParaRPr/>
          </a:p>
        </p:txBody>
      </p:sp>
      <p:pic>
        <p:nvPicPr>
          <p:cNvPr id="397" name="Google Shape;397;p54"/>
          <p:cNvPicPr preferRelativeResize="0"/>
          <p:nvPr/>
        </p:nvPicPr>
        <p:blipFill>
          <a:blip r:embed="rId3">
            <a:alphaModFix/>
          </a:blip>
          <a:stretch>
            <a:fillRect/>
          </a:stretch>
        </p:blipFill>
        <p:spPr>
          <a:xfrm>
            <a:off x="2595852" y="3639350"/>
            <a:ext cx="1300999" cy="1328251"/>
          </a:xfrm>
          <a:prstGeom prst="rect">
            <a:avLst/>
          </a:prstGeom>
          <a:noFill/>
          <a:ln>
            <a:noFill/>
          </a:ln>
        </p:spPr>
      </p:pic>
      <p:pic>
        <p:nvPicPr>
          <p:cNvPr id="398" name="Google Shape;398;p54"/>
          <p:cNvPicPr preferRelativeResize="0"/>
          <p:nvPr/>
        </p:nvPicPr>
        <p:blipFill>
          <a:blip r:embed="rId4">
            <a:alphaModFix/>
          </a:blip>
          <a:stretch>
            <a:fillRect/>
          </a:stretch>
        </p:blipFill>
        <p:spPr>
          <a:xfrm>
            <a:off x="5224650" y="3639350"/>
            <a:ext cx="1328250" cy="1328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 Programming Language</a:t>
            </a:r>
            <a:endParaRPr/>
          </a:p>
        </p:txBody>
      </p:sp>
      <p:sp>
        <p:nvSpPr>
          <p:cNvPr id="404" name="Google Shape;404;p55"/>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C++ vs. Python</a:t>
            </a:r>
            <a:endParaRPr/>
          </a:p>
          <a:p>
            <a:pPr indent="-355600" lvl="0" marL="457200" rtl="0" algn="l">
              <a:spcBef>
                <a:spcPts val="0"/>
              </a:spcBef>
              <a:spcAft>
                <a:spcPts val="0"/>
              </a:spcAft>
              <a:buSzPts val="2000"/>
              <a:buChar char="●"/>
            </a:pPr>
            <a:r>
              <a:rPr lang="en"/>
              <a:t>Python</a:t>
            </a:r>
            <a:endParaRPr/>
          </a:p>
          <a:p>
            <a:pPr indent="-317500" lvl="1" marL="914400" rtl="0" algn="l">
              <a:spcBef>
                <a:spcPts val="0"/>
              </a:spcBef>
              <a:spcAft>
                <a:spcPts val="0"/>
              </a:spcAft>
              <a:buSzPts val="1400"/>
              <a:buChar char="○"/>
            </a:pPr>
            <a:r>
              <a:rPr lang="en"/>
              <a:t>Easy to write and read</a:t>
            </a:r>
            <a:endParaRPr/>
          </a:p>
          <a:p>
            <a:pPr indent="-317500" lvl="1" marL="914400" rtl="0" algn="l">
              <a:spcBef>
                <a:spcPts val="0"/>
              </a:spcBef>
              <a:spcAft>
                <a:spcPts val="0"/>
              </a:spcAft>
              <a:buSzPts val="1400"/>
              <a:buChar char="○"/>
            </a:pPr>
            <a:r>
              <a:rPr lang="en"/>
              <a:t>Autonomous systems implementable using </a:t>
            </a:r>
            <a:r>
              <a:rPr b="1" lang="en"/>
              <a:t>rclpy</a:t>
            </a:r>
            <a:r>
              <a:rPr lang="en"/>
              <a:t> and </a:t>
            </a:r>
            <a:r>
              <a:rPr b="1" lang="en"/>
              <a:t>SMACH</a:t>
            </a:r>
            <a:r>
              <a:rPr lang="en"/>
              <a:t>/</a:t>
            </a:r>
            <a:r>
              <a:rPr b="1" lang="en"/>
              <a:t>Py_Trees</a:t>
            </a:r>
            <a:endParaRPr b="1"/>
          </a:p>
          <a:p>
            <a:pPr indent="-317500" lvl="1" marL="914400" rtl="0" algn="l">
              <a:spcBef>
                <a:spcPts val="0"/>
              </a:spcBef>
              <a:spcAft>
                <a:spcPts val="0"/>
              </a:spcAft>
              <a:buSzPts val="1400"/>
              <a:buChar char="○"/>
            </a:pPr>
            <a:r>
              <a:rPr lang="en"/>
              <a:t>Interpreted language, so lower possible loop bandwidth</a:t>
            </a:r>
            <a:endParaRPr/>
          </a:p>
          <a:p>
            <a:pPr indent="-355600" lvl="0" marL="457200" rtl="0" algn="l">
              <a:spcBef>
                <a:spcPts val="0"/>
              </a:spcBef>
              <a:spcAft>
                <a:spcPts val="0"/>
              </a:spcAft>
              <a:buSzPts val="2000"/>
              <a:buChar char="●"/>
            </a:pPr>
            <a:r>
              <a:rPr lang="en"/>
              <a:t>C++</a:t>
            </a:r>
            <a:endParaRPr/>
          </a:p>
          <a:p>
            <a:pPr indent="-317500" lvl="1" marL="914400" rtl="0" algn="l">
              <a:spcBef>
                <a:spcPts val="0"/>
              </a:spcBef>
              <a:spcAft>
                <a:spcPts val="0"/>
              </a:spcAft>
              <a:buSzPts val="1400"/>
              <a:buChar char="○"/>
            </a:pPr>
            <a:r>
              <a:rPr lang="en"/>
              <a:t>More difficult to develop, but more rigidly structured</a:t>
            </a:r>
            <a:endParaRPr/>
          </a:p>
          <a:p>
            <a:pPr indent="-317500" lvl="1" marL="914400" rtl="0" algn="l">
              <a:spcBef>
                <a:spcPts val="0"/>
              </a:spcBef>
              <a:spcAft>
                <a:spcPts val="0"/>
              </a:spcAft>
              <a:buSzPts val="1400"/>
              <a:buChar char="○"/>
            </a:pPr>
            <a:r>
              <a:rPr lang="en"/>
              <a:t>Autonomous systems implementable using </a:t>
            </a:r>
            <a:r>
              <a:rPr b="1" lang="en"/>
              <a:t>rclcpp </a:t>
            </a:r>
            <a:r>
              <a:rPr lang="en"/>
              <a:t>(ROS client library) and </a:t>
            </a:r>
            <a:r>
              <a:rPr b="1" lang="en"/>
              <a:t>BT.CPP</a:t>
            </a:r>
            <a:endParaRPr b="1"/>
          </a:p>
          <a:p>
            <a:pPr indent="-317500" lvl="1" marL="914400" rtl="0" algn="l">
              <a:spcBef>
                <a:spcPts val="0"/>
              </a:spcBef>
              <a:spcAft>
                <a:spcPts val="0"/>
              </a:spcAft>
              <a:buSzPts val="1400"/>
              <a:buChar char="○"/>
            </a:pPr>
            <a:r>
              <a:rPr lang="en"/>
              <a:t>Low-overhead compiled language, very efficient and fast</a:t>
            </a:r>
            <a:endParaRPr/>
          </a:p>
          <a:p>
            <a:pPr indent="-355600" lvl="0" marL="457200" rtl="0" algn="l">
              <a:spcBef>
                <a:spcPts val="0"/>
              </a:spcBef>
              <a:spcAft>
                <a:spcPts val="0"/>
              </a:spcAft>
              <a:buSzPts val="2000"/>
              <a:buChar char="●"/>
            </a:pPr>
            <a:r>
              <a:rPr lang="en"/>
              <a:t>C++ chosen for speed</a:t>
            </a:r>
            <a:endParaRPr/>
          </a:p>
        </p:txBody>
      </p:sp>
      <p:pic>
        <p:nvPicPr>
          <p:cNvPr id="405" name="Google Shape;405;p55"/>
          <p:cNvPicPr preferRelativeResize="0"/>
          <p:nvPr/>
        </p:nvPicPr>
        <p:blipFill rotWithShape="1">
          <a:blip r:embed="rId3">
            <a:alphaModFix/>
          </a:blip>
          <a:srcRect b="11498" l="4724" r="4415" t="11536"/>
          <a:stretch/>
        </p:blipFill>
        <p:spPr>
          <a:xfrm rot="1816775">
            <a:off x="7220983" y="1300092"/>
            <a:ext cx="1710563" cy="1448817"/>
          </a:xfrm>
          <a:prstGeom prst="hexagon">
            <a:avLst>
              <a:gd fmla="val 29271" name="adj"/>
              <a:gd fmla="val 115470" name="vf"/>
            </a:avLst>
          </a:prstGeom>
          <a:noFill/>
          <a:ln cap="flat" cmpd="sng" w="19050">
            <a:solidFill>
              <a:schemeClr val="lt1"/>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 Behavior Tree Library</a:t>
            </a:r>
            <a:endParaRPr/>
          </a:p>
        </p:txBody>
      </p:sp>
      <p:sp>
        <p:nvSpPr>
          <p:cNvPr id="411" name="Google Shape;411;p56"/>
          <p:cNvSpPr txBox="1"/>
          <p:nvPr>
            <p:ph idx="1" type="body"/>
          </p:nvPr>
        </p:nvSpPr>
        <p:spPr>
          <a:xfrm>
            <a:off x="311700" y="1381075"/>
            <a:ext cx="5069400" cy="3553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BehaviorTree.CPP</a:t>
            </a:r>
            <a:endParaRPr/>
          </a:p>
          <a:p>
            <a:pPr indent="-355600" lvl="0" marL="457200" rtl="0" algn="l">
              <a:spcBef>
                <a:spcPts val="0"/>
              </a:spcBef>
              <a:spcAft>
                <a:spcPts val="0"/>
              </a:spcAft>
              <a:buSzPts val="2000"/>
              <a:buChar char="●"/>
            </a:pPr>
            <a:r>
              <a:rPr lang="en"/>
              <a:t>Powerful and easy to use</a:t>
            </a:r>
            <a:endParaRPr/>
          </a:p>
          <a:p>
            <a:pPr indent="-355600" lvl="0" marL="457200" rtl="0" algn="l">
              <a:spcBef>
                <a:spcPts val="0"/>
              </a:spcBef>
              <a:spcAft>
                <a:spcPts val="0"/>
              </a:spcAft>
              <a:buSzPts val="2000"/>
              <a:buChar char="●"/>
            </a:pPr>
            <a:r>
              <a:rPr lang="en"/>
              <a:t>Graphical editor (Groot2) for making behavior trees</a:t>
            </a:r>
            <a:endParaRPr/>
          </a:p>
          <a:p>
            <a:pPr indent="-330200" lvl="1" marL="914400" rtl="0" algn="l">
              <a:spcBef>
                <a:spcPts val="0"/>
              </a:spcBef>
              <a:spcAft>
                <a:spcPts val="0"/>
              </a:spcAft>
              <a:buSzPts val="1600"/>
              <a:buChar char="○"/>
            </a:pPr>
            <a:r>
              <a:rPr lang="en" sz="1600"/>
              <a:t>Many built-in node decorators and control structures</a:t>
            </a:r>
            <a:endParaRPr sz="1600"/>
          </a:p>
          <a:p>
            <a:pPr indent="-330200" lvl="1" marL="914400" rtl="0" algn="l">
              <a:spcBef>
                <a:spcPts val="0"/>
              </a:spcBef>
              <a:spcAft>
                <a:spcPts val="0"/>
              </a:spcAft>
              <a:buSzPts val="1600"/>
              <a:buChar char="○"/>
            </a:pPr>
            <a:r>
              <a:rPr lang="en" sz="1600"/>
              <a:t>Easy to create synchronous, asynchronous actions and conditions</a:t>
            </a:r>
            <a:endParaRPr sz="1600"/>
          </a:p>
          <a:p>
            <a:pPr indent="-330200" lvl="1" marL="914400" rtl="0" algn="l">
              <a:spcBef>
                <a:spcPts val="0"/>
              </a:spcBef>
              <a:spcAft>
                <a:spcPts val="0"/>
              </a:spcAft>
              <a:buSzPts val="1600"/>
              <a:buChar char="○"/>
            </a:pPr>
            <a:r>
              <a:rPr lang="en" sz="1600"/>
              <a:t>ROS2 integration</a:t>
            </a:r>
            <a:endParaRPr sz="1600"/>
          </a:p>
          <a:p>
            <a:pPr indent="-330200" lvl="1" marL="914400" rtl="0" algn="l">
              <a:spcBef>
                <a:spcPts val="0"/>
              </a:spcBef>
              <a:spcAft>
                <a:spcPts val="0"/>
              </a:spcAft>
              <a:buSzPts val="1600"/>
              <a:buChar char="○"/>
            </a:pPr>
            <a:r>
              <a:rPr lang="en" sz="1600"/>
              <a:t>Easily debugga</a:t>
            </a:r>
            <a:r>
              <a:rPr lang="en" sz="1600"/>
              <a:t>ble over local socket connection</a:t>
            </a:r>
            <a:endParaRPr sz="1600"/>
          </a:p>
        </p:txBody>
      </p:sp>
      <p:pic>
        <p:nvPicPr>
          <p:cNvPr id="412" name="Google Shape;412;p56"/>
          <p:cNvPicPr preferRelativeResize="0"/>
          <p:nvPr/>
        </p:nvPicPr>
        <p:blipFill>
          <a:blip r:embed="rId3">
            <a:alphaModFix/>
          </a:blip>
          <a:stretch>
            <a:fillRect/>
          </a:stretch>
        </p:blipFill>
        <p:spPr>
          <a:xfrm>
            <a:off x="5526400" y="1249050"/>
            <a:ext cx="3258400" cy="3246775"/>
          </a:xfrm>
          <a:prstGeom prst="rect">
            <a:avLst/>
          </a:prstGeom>
          <a:noFill/>
          <a:ln>
            <a:noFill/>
          </a:ln>
        </p:spPr>
      </p:pic>
      <p:sp>
        <p:nvSpPr>
          <p:cNvPr id="413" name="Google Shape;413;p56"/>
          <p:cNvSpPr txBox="1"/>
          <p:nvPr/>
        </p:nvSpPr>
        <p:spPr>
          <a:xfrm>
            <a:off x="5526500" y="4573350"/>
            <a:ext cx="32583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a:solidFill>
                  <a:schemeClr val="lt1"/>
                </a:solidFill>
                <a:latin typeface="Ubuntu"/>
                <a:ea typeface="Ubuntu"/>
                <a:cs typeface="Ubuntu"/>
                <a:sym typeface="Ubuntu"/>
              </a:rPr>
              <a:t>Example of Behavior Tree in Groot2</a:t>
            </a:r>
            <a:endParaRPr>
              <a:solidFill>
                <a:schemeClr val="lt1"/>
              </a:solidFill>
              <a:latin typeface="Ubuntu"/>
              <a:ea typeface="Ubuntu"/>
              <a:cs typeface="Ubuntu"/>
              <a:sym typeface="Ubuntu"/>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 Main Program Flow</a:t>
            </a:r>
            <a:endParaRPr/>
          </a:p>
        </p:txBody>
      </p:sp>
      <p:sp>
        <p:nvSpPr>
          <p:cNvPr id="419" name="Google Shape;419;p57"/>
          <p:cNvSpPr txBox="1"/>
          <p:nvPr>
            <p:ph idx="1" type="body"/>
          </p:nvPr>
        </p:nvSpPr>
        <p:spPr>
          <a:xfrm>
            <a:off x="311700" y="1381075"/>
            <a:ext cx="8520600" cy="3634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Import/include all necessary libraries</a:t>
            </a:r>
            <a:endParaRPr/>
          </a:p>
          <a:p>
            <a:pPr indent="-355600" lvl="0" marL="457200" rtl="0" algn="l">
              <a:spcBef>
                <a:spcPts val="0"/>
              </a:spcBef>
              <a:spcAft>
                <a:spcPts val="0"/>
              </a:spcAft>
              <a:buSzPts val="2000"/>
              <a:buChar char="●"/>
            </a:pPr>
            <a:r>
              <a:rPr lang="en"/>
              <a:t>Create one shared ROS node</a:t>
            </a:r>
            <a:endParaRPr/>
          </a:p>
          <a:p>
            <a:pPr indent="-317500" lvl="1" marL="914400" rtl="0" algn="l">
              <a:spcBef>
                <a:spcPts val="0"/>
              </a:spcBef>
              <a:spcAft>
                <a:spcPts val="0"/>
              </a:spcAft>
              <a:buSzPts val="1400"/>
              <a:buChar char="○"/>
            </a:pPr>
            <a:r>
              <a:rPr lang="en"/>
              <a:t>Spun up in a concurrent thread to the tree execution</a:t>
            </a:r>
            <a:endParaRPr/>
          </a:p>
          <a:p>
            <a:pPr indent="-355600" lvl="0" marL="457200" rtl="0" algn="l">
              <a:spcBef>
                <a:spcPts val="0"/>
              </a:spcBef>
              <a:spcAft>
                <a:spcPts val="0"/>
              </a:spcAft>
              <a:buSzPts val="2000"/>
              <a:buChar char="●"/>
            </a:pPr>
            <a:r>
              <a:rPr lang="en"/>
              <a:t>Register all tree node types to the BT.CPP factory</a:t>
            </a:r>
            <a:endParaRPr/>
          </a:p>
          <a:p>
            <a:pPr indent="-355600" lvl="0" marL="457200" rtl="0" algn="l">
              <a:spcBef>
                <a:spcPts val="0"/>
              </a:spcBef>
              <a:spcAft>
                <a:spcPts val="0"/>
              </a:spcAft>
              <a:buSzPts val="2000"/>
              <a:buChar char="●"/>
            </a:pPr>
            <a:r>
              <a:rPr lang="en"/>
              <a:t>Pass tree schema XML file to factory, resulting in final behavior tree</a:t>
            </a:r>
            <a:endParaRPr/>
          </a:p>
          <a:p>
            <a:pPr indent="-355600" lvl="0" marL="457200" rtl="0" algn="l">
              <a:spcBef>
                <a:spcPts val="0"/>
              </a:spcBef>
              <a:spcAft>
                <a:spcPts val="0"/>
              </a:spcAft>
              <a:buSzPts val="2000"/>
              <a:buChar char="●"/>
            </a:pPr>
            <a:r>
              <a:rPr lang="en"/>
              <a:t>Execute that tree</a:t>
            </a:r>
            <a:endParaRPr/>
          </a:p>
          <a:p>
            <a:pPr indent="-317500" lvl="1" marL="914400" rtl="0" algn="l">
              <a:spcBef>
                <a:spcPts val="0"/>
              </a:spcBef>
              <a:spcAft>
                <a:spcPts val="0"/>
              </a:spcAft>
              <a:buSzPts val="1400"/>
              <a:buChar char="○"/>
            </a:pPr>
            <a:r>
              <a:rPr lang="en"/>
              <a:t>While the tree is still running, keep respinning the tree in the main program thread</a:t>
            </a:r>
            <a:endParaRPr/>
          </a:p>
          <a:p>
            <a:pPr indent="-355600" lvl="0" marL="457200" rtl="0" algn="l">
              <a:spcBef>
                <a:spcPts val="0"/>
              </a:spcBef>
              <a:spcAft>
                <a:spcPts val="0"/>
              </a:spcAft>
              <a:buSzPts val="2000"/>
              <a:buChar char="●"/>
            </a:pPr>
            <a:r>
              <a:rPr lang="en"/>
              <a:t>Upon completion, shutdown the ROS node and terminate the thread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 ROS Node</a:t>
            </a:r>
            <a:endParaRPr/>
          </a:p>
        </p:txBody>
      </p:sp>
      <p:sp>
        <p:nvSpPr>
          <p:cNvPr id="425" name="Google Shape;425;p58"/>
          <p:cNvSpPr txBox="1"/>
          <p:nvPr>
            <p:ph idx="1" type="body"/>
          </p:nvPr>
        </p:nvSpPr>
        <p:spPr>
          <a:xfrm>
            <a:off x="311700" y="1381075"/>
            <a:ext cx="8520600" cy="36576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A custom object that extends RCLCPP’s Node implementation</a:t>
            </a:r>
            <a:endParaRPr/>
          </a:p>
          <a:p>
            <a:pPr indent="-355600" lvl="0" marL="457200" rtl="0" algn="l">
              <a:spcBef>
                <a:spcPts val="0"/>
              </a:spcBef>
              <a:spcAft>
                <a:spcPts val="0"/>
              </a:spcAft>
              <a:buSzPts val="2000"/>
              <a:buChar char="●"/>
            </a:pPr>
            <a:r>
              <a:rPr lang="en"/>
              <a:t>Private publisher &amp; subscriber objects for ROS topics</a:t>
            </a:r>
            <a:endParaRPr/>
          </a:p>
          <a:p>
            <a:pPr indent="-355600" lvl="0" marL="457200" rtl="0" algn="l">
              <a:spcBef>
                <a:spcPts val="0"/>
              </a:spcBef>
              <a:spcAft>
                <a:spcPts val="0"/>
              </a:spcAft>
              <a:buSzPts val="2000"/>
              <a:buChar char="●"/>
            </a:pPr>
            <a:r>
              <a:rPr lang="en"/>
              <a:t>Public functions to send data from publishers</a:t>
            </a:r>
            <a:endParaRPr/>
          </a:p>
          <a:p>
            <a:pPr indent="-355600" lvl="0" marL="457200" rtl="0" algn="l">
              <a:spcBef>
                <a:spcPts val="0"/>
              </a:spcBef>
              <a:spcAft>
                <a:spcPts val="0"/>
              </a:spcAft>
              <a:buSzPts val="2000"/>
              <a:buChar char="●"/>
            </a:pPr>
            <a:r>
              <a:rPr lang="en"/>
              <a:t>Public variables &amp; callbacks to receive data from subscribers</a:t>
            </a:r>
            <a:endParaRPr/>
          </a:p>
          <a:p>
            <a:pPr indent="-355600" lvl="0" marL="457200" rtl="0" algn="l">
              <a:spcBef>
                <a:spcPts val="0"/>
              </a:spcBef>
              <a:spcAft>
                <a:spcPts val="0"/>
              </a:spcAft>
              <a:buSzPts val="2000"/>
              <a:buChar char="●"/>
            </a:pPr>
            <a:r>
              <a:rPr lang="en"/>
              <a:t>1s interval heartbeat to signal that the node is working to others</a:t>
            </a:r>
            <a:endParaRPr/>
          </a:p>
          <a:p>
            <a:pPr indent="-355600" lvl="0" marL="457200" rtl="0" algn="l">
              <a:spcBef>
                <a:spcPts val="0"/>
              </a:spcBef>
              <a:spcAft>
                <a:spcPts val="0"/>
              </a:spcAft>
              <a:buSzPts val="2000"/>
              <a:buChar char="●"/>
            </a:pPr>
            <a:r>
              <a:rPr lang="en"/>
              <a:t>Asynchronous function calls, actual communication only happens once our secondary thread calls .spin()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 ROS Node Example</a:t>
            </a:r>
            <a:endParaRPr/>
          </a:p>
        </p:txBody>
      </p:sp>
      <p:sp>
        <p:nvSpPr>
          <p:cNvPr id="431" name="Google Shape;431;p59"/>
          <p:cNvSpPr txBox="1"/>
          <p:nvPr>
            <p:ph idx="1" type="body"/>
          </p:nvPr>
        </p:nvSpPr>
        <p:spPr>
          <a:xfrm>
            <a:off x="311700" y="1381075"/>
            <a:ext cx="8520600" cy="36576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Trigger subscribes, heartbeat publishes, interpreted via ROS Node</a:t>
            </a:r>
            <a:endParaRPr/>
          </a:p>
        </p:txBody>
      </p:sp>
      <p:pic>
        <p:nvPicPr>
          <p:cNvPr id="432" name="Google Shape;432;p59"/>
          <p:cNvPicPr preferRelativeResize="0"/>
          <p:nvPr/>
        </p:nvPicPr>
        <p:blipFill>
          <a:blip r:embed="rId3">
            <a:alphaModFix/>
          </a:blip>
          <a:stretch>
            <a:fillRect/>
          </a:stretch>
        </p:blipFill>
        <p:spPr>
          <a:xfrm>
            <a:off x="1439400" y="2049300"/>
            <a:ext cx="6265200" cy="27550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 Actions</a:t>
            </a:r>
            <a:endParaRPr/>
          </a:p>
        </p:txBody>
      </p:sp>
      <p:sp>
        <p:nvSpPr>
          <p:cNvPr id="438" name="Google Shape;438;p60"/>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C</a:t>
            </a:r>
            <a:r>
              <a:rPr lang="en"/>
              <a:t>ustom objects that extend BT.CPP’s Action class</a:t>
            </a:r>
            <a:endParaRPr/>
          </a:p>
          <a:p>
            <a:pPr indent="-355600" lvl="0" marL="457200" rtl="0" algn="l">
              <a:spcBef>
                <a:spcPts val="0"/>
              </a:spcBef>
              <a:spcAft>
                <a:spcPts val="0"/>
              </a:spcAft>
              <a:buSzPts val="2000"/>
              <a:buChar char="●"/>
            </a:pPr>
            <a:r>
              <a:rPr lang="en"/>
              <a:t>Constructor with name, config, &amp; other optional parameters</a:t>
            </a:r>
            <a:endParaRPr/>
          </a:p>
          <a:p>
            <a:pPr indent="-317500" lvl="1" marL="914400" rtl="0" algn="l">
              <a:spcBef>
                <a:spcPts val="0"/>
              </a:spcBef>
              <a:spcAft>
                <a:spcPts val="0"/>
              </a:spcAft>
              <a:buSzPts val="1400"/>
              <a:buChar char="○"/>
            </a:pPr>
            <a:r>
              <a:rPr lang="en"/>
              <a:t>We use this to pass a shared pointer to the ROS node for all actions/conditions that need it</a:t>
            </a:r>
            <a:endParaRPr/>
          </a:p>
          <a:p>
            <a:pPr indent="-355600" lvl="0" marL="457200" rtl="0" algn="l">
              <a:spcBef>
                <a:spcPts val="0"/>
              </a:spcBef>
              <a:spcAft>
                <a:spcPts val="0"/>
              </a:spcAft>
              <a:buSzPts val="2000"/>
              <a:buChar char="●"/>
            </a:pPr>
            <a:r>
              <a:rPr lang="en"/>
              <a:t>Functions for onStart(), onRunning(), and onHalted() [Stateful]</a:t>
            </a:r>
            <a:endParaRPr/>
          </a:p>
          <a:p>
            <a:pPr indent="-317500" lvl="1" marL="914400" rtl="0" algn="l">
              <a:spcBef>
                <a:spcPts val="0"/>
              </a:spcBef>
              <a:spcAft>
                <a:spcPts val="0"/>
              </a:spcAft>
              <a:buSzPts val="1400"/>
              <a:buChar char="○"/>
            </a:pPr>
            <a:r>
              <a:rPr lang="en"/>
              <a:t>onStart() called once when the action begins, useful for sending commands</a:t>
            </a:r>
            <a:endParaRPr/>
          </a:p>
          <a:p>
            <a:pPr indent="-317500" lvl="1" marL="914400" rtl="0" algn="l">
              <a:spcBef>
                <a:spcPts val="0"/>
              </a:spcBef>
              <a:spcAft>
                <a:spcPts val="0"/>
              </a:spcAft>
              <a:buSzPts val="1400"/>
              <a:buChar char="○"/>
            </a:pPr>
            <a:r>
              <a:rPr lang="en"/>
              <a:t>onRunning() called repeatedly until SUCCESS or FAILURE returned, useful for listening for an echo back from sent commands</a:t>
            </a:r>
            <a:endParaRPr/>
          </a:p>
          <a:p>
            <a:pPr indent="-317500" lvl="1" marL="914400" rtl="0" algn="l">
              <a:spcBef>
                <a:spcPts val="0"/>
              </a:spcBef>
              <a:spcAft>
                <a:spcPts val="0"/>
              </a:spcAft>
              <a:buSzPts val="1400"/>
              <a:buChar char="○"/>
            </a:pPr>
            <a:r>
              <a:rPr lang="en"/>
              <a:t>onHalted() called if the action is ever stopped mid-execution (timeout &amp; other decorators can do this) and is useful for cancelling any sent commands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Implementation - Conditions</a:t>
            </a:r>
            <a:endParaRPr/>
          </a:p>
        </p:txBody>
      </p:sp>
      <p:sp>
        <p:nvSpPr>
          <p:cNvPr id="444" name="Google Shape;444;p61"/>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Similar to actions, but cannot return RUNNING (must be sync)</a:t>
            </a:r>
            <a:endParaRPr/>
          </a:p>
          <a:p>
            <a:pPr indent="-355600" lvl="0" marL="457200" rtl="0" algn="l">
              <a:spcBef>
                <a:spcPts val="0"/>
              </a:spcBef>
              <a:spcAft>
                <a:spcPts val="0"/>
              </a:spcAft>
              <a:buSzPts val="2000"/>
              <a:buChar char="●"/>
            </a:pPr>
            <a:r>
              <a:rPr lang="en"/>
              <a:t>Must access existing data and return SUCCESS or FAILURE based on the result of conditional implementations</a:t>
            </a:r>
            <a:endParaRPr/>
          </a:p>
          <a:p>
            <a:pPr indent="-355600" lvl="0" marL="457200" rtl="0" algn="l">
              <a:spcBef>
                <a:spcPts val="0"/>
              </a:spcBef>
              <a:spcAft>
                <a:spcPts val="0"/>
              </a:spcAft>
              <a:buSzPts val="2000"/>
              <a:buChar char="●"/>
            </a:pPr>
            <a:r>
              <a:rPr lang="en"/>
              <a:t>Used to check for objects we have seen, current state of the robot being within some parameters, etc.</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The Competition</a:t>
            </a:r>
            <a:endParaRPr/>
          </a:p>
        </p:txBody>
      </p:sp>
      <p:pic>
        <p:nvPicPr>
          <p:cNvPr id="85" name="Google Shape;85;p17"/>
          <p:cNvPicPr preferRelativeResize="0"/>
          <p:nvPr/>
        </p:nvPicPr>
        <p:blipFill>
          <a:blip r:embed="rId3">
            <a:alphaModFix/>
          </a:blip>
          <a:stretch>
            <a:fillRect/>
          </a:stretch>
        </p:blipFill>
        <p:spPr>
          <a:xfrm>
            <a:off x="5907178" y="1111343"/>
            <a:ext cx="2920799" cy="29207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 main.cpp</a:t>
            </a:r>
            <a:endParaRPr/>
          </a:p>
        </p:txBody>
      </p:sp>
      <p:pic>
        <p:nvPicPr>
          <p:cNvPr id="450" name="Google Shape;450;p62"/>
          <p:cNvPicPr preferRelativeResize="0"/>
          <p:nvPr/>
        </p:nvPicPr>
        <p:blipFill>
          <a:blip r:embed="rId3">
            <a:alphaModFix/>
          </a:blip>
          <a:stretch>
            <a:fillRect/>
          </a:stretch>
        </p:blipFill>
        <p:spPr>
          <a:xfrm>
            <a:off x="270150" y="1017725"/>
            <a:ext cx="4073202" cy="3820975"/>
          </a:xfrm>
          <a:prstGeom prst="rect">
            <a:avLst/>
          </a:prstGeom>
          <a:noFill/>
          <a:ln cap="flat" cmpd="sng" w="19050">
            <a:solidFill>
              <a:schemeClr val="lt1"/>
            </a:solidFill>
            <a:prstDash val="solid"/>
            <a:round/>
            <a:headEnd len="sm" w="sm" type="none"/>
            <a:tailEnd len="sm" w="sm" type="none"/>
          </a:ln>
        </p:spPr>
      </p:pic>
      <p:pic>
        <p:nvPicPr>
          <p:cNvPr id="451" name="Google Shape;451;p62"/>
          <p:cNvPicPr preferRelativeResize="0"/>
          <p:nvPr/>
        </p:nvPicPr>
        <p:blipFill>
          <a:blip r:embed="rId4">
            <a:alphaModFix/>
          </a:blip>
          <a:stretch>
            <a:fillRect/>
          </a:stretch>
        </p:blipFill>
        <p:spPr>
          <a:xfrm>
            <a:off x="4419552" y="1093925"/>
            <a:ext cx="4454297" cy="2902801"/>
          </a:xfrm>
          <a:prstGeom prst="rect">
            <a:avLst/>
          </a:prstGeom>
          <a:noFill/>
          <a:ln cap="flat" cmpd="sng" w="19050">
            <a:solidFill>
              <a:schemeClr val="lt1"/>
            </a:solidFill>
            <a:prstDash val="solid"/>
            <a:round/>
            <a:headEnd len="sm" w="sm" type="none"/>
            <a:tailEnd len="sm" w="sm" type="none"/>
          </a:ln>
        </p:spPr>
      </p:pic>
      <p:sp>
        <p:nvSpPr>
          <p:cNvPr id="452" name="Google Shape;452;p62"/>
          <p:cNvSpPr txBox="1"/>
          <p:nvPr/>
        </p:nvSpPr>
        <p:spPr>
          <a:xfrm>
            <a:off x="2041475" y="2350050"/>
            <a:ext cx="1971300" cy="4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2CC"/>
                </a:solidFill>
                <a:latin typeface="Ubuntu"/>
                <a:ea typeface="Ubuntu"/>
                <a:cs typeface="Ubuntu"/>
                <a:sym typeface="Ubuntu"/>
              </a:rPr>
              <a:t>Create the ROS Node</a:t>
            </a:r>
            <a:endParaRPr>
              <a:solidFill>
                <a:srgbClr val="FFF2CC"/>
              </a:solidFill>
              <a:latin typeface="Ubuntu"/>
              <a:ea typeface="Ubuntu"/>
              <a:cs typeface="Ubuntu"/>
              <a:sym typeface="Ubuntu"/>
            </a:endParaRPr>
          </a:p>
        </p:txBody>
      </p:sp>
      <p:sp>
        <p:nvSpPr>
          <p:cNvPr id="453" name="Google Shape;453;p62"/>
          <p:cNvSpPr txBox="1"/>
          <p:nvPr/>
        </p:nvSpPr>
        <p:spPr>
          <a:xfrm>
            <a:off x="2239150" y="3448375"/>
            <a:ext cx="2104200" cy="4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2CC"/>
                </a:solidFill>
                <a:latin typeface="Ubuntu"/>
                <a:ea typeface="Ubuntu"/>
                <a:cs typeface="Ubuntu"/>
                <a:sym typeface="Ubuntu"/>
              </a:rPr>
              <a:t>Register the tree nodes</a:t>
            </a:r>
            <a:endParaRPr>
              <a:solidFill>
                <a:srgbClr val="FFF2CC"/>
              </a:solidFill>
              <a:latin typeface="Ubuntu"/>
              <a:ea typeface="Ubuntu"/>
              <a:cs typeface="Ubuntu"/>
              <a:sym typeface="Ubuntu"/>
            </a:endParaRPr>
          </a:p>
        </p:txBody>
      </p:sp>
      <p:sp>
        <p:nvSpPr>
          <p:cNvPr id="454" name="Google Shape;454;p62"/>
          <p:cNvSpPr txBox="1"/>
          <p:nvPr/>
        </p:nvSpPr>
        <p:spPr>
          <a:xfrm>
            <a:off x="6332775" y="1792500"/>
            <a:ext cx="2323200" cy="44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2CC"/>
                </a:solidFill>
                <a:latin typeface="Ubuntu"/>
                <a:ea typeface="Ubuntu"/>
                <a:cs typeface="Ubuntu"/>
                <a:sym typeface="Ubuntu"/>
              </a:rPr>
              <a:t>Create the tree from XML</a:t>
            </a:r>
            <a:endParaRPr>
              <a:solidFill>
                <a:srgbClr val="FFF2CC"/>
              </a:solidFill>
              <a:latin typeface="Ubuntu"/>
              <a:ea typeface="Ubuntu"/>
              <a:cs typeface="Ubuntu"/>
              <a:sym typeface="Ubuntu"/>
            </a:endParaRPr>
          </a:p>
        </p:txBody>
      </p:sp>
      <p:sp>
        <p:nvSpPr>
          <p:cNvPr id="455" name="Google Shape;455;p62"/>
          <p:cNvSpPr txBox="1"/>
          <p:nvPr/>
        </p:nvSpPr>
        <p:spPr>
          <a:xfrm>
            <a:off x="6105975" y="2784575"/>
            <a:ext cx="2104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2CC"/>
                </a:solidFill>
                <a:latin typeface="Ubuntu"/>
                <a:ea typeface="Ubuntu"/>
                <a:cs typeface="Ubuntu"/>
                <a:sym typeface="Ubuntu"/>
              </a:rPr>
              <a:t>Run everything until tree completes</a:t>
            </a:r>
            <a:endParaRPr>
              <a:solidFill>
                <a:srgbClr val="FFF2CC"/>
              </a:solidFill>
              <a:latin typeface="Ubuntu"/>
              <a:ea typeface="Ubuntu"/>
              <a:cs typeface="Ubuntu"/>
              <a:sym typeface="Ubuntu"/>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 GoToPose Action</a:t>
            </a:r>
            <a:endParaRPr/>
          </a:p>
        </p:txBody>
      </p:sp>
      <p:pic>
        <p:nvPicPr>
          <p:cNvPr id="461" name="Google Shape;461;p63"/>
          <p:cNvPicPr preferRelativeResize="0"/>
          <p:nvPr/>
        </p:nvPicPr>
        <p:blipFill>
          <a:blip r:embed="rId3">
            <a:alphaModFix/>
          </a:blip>
          <a:stretch>
            <a:fillRect/>
          </a:stretch>
        </p:blipFill>
        <p:spPr>
          <a:xfrm>
            <a:off x="4892415" y="1017725"/>
            <a:ext cx="3432024" cy="3556751"/>
          </a:xfrm>
          <a:prstGeom prst="rect">
            <a:avLst/>
          </a:prstGeom>
          <a:noFill/>
          <a:ln cap="flat" cmpd="sng" w="19050">
            <a:solidFill>
              <a:schemeClr val="lt1"/>
            </a:solidFill>
            <a:prstDash val="solid"/>
            <a:round/>
            <a:headEnd len="sm" w="sm" type="none"/>
            <a:tailEnd len="sm" w="sm" type="none"/>
          </a:ln>
        </p:spPr>
      </p:pic>
      <p:pic>
        <p:nvPicPr>
          <p:cNvPr id="462" name="Google Shape;462;p63"/>
          <p:cNvPicPr preferRelativeResize="0"/>
          <p:nvPr/>
        </p:nvPicPr>
        <p:blipFill>
          <a:blip r:embed="rId4">
            <a:alphaModFix/>
          </a:blip>
          <a:stretch>
            <a:fillRect/>
          </a:stretch>
        </p:blipFill>
        <p:spPr>
          <a:xfrm>
            <a:off x="819563" y="1017725"/>
            <a:ext cx="4000018" cy="3556750"/>
          </a:xfrm>
          <a:prstGeom prst="rect">
            <a:avLst/>
          </a:prstGeom>
          <a:noFill/>
          <a:ln cap="flat" cmpd="sng" w="19050">
            <a:solidFill>
              <a:schemeClr val="lt1"/>
            </a:solidFill>
            <a:prstDash val="solid"/>
            <a:round/>
            <a:headEnd len="sm" w="sm" type="none"/>
            <a:tailEnd len="sm" w="sm" type="none"/>
          </a:ln>
        </p:spPr>
      </p:pic>
      <p:sp>
        <p:nvSpPr>
          <p:cNvPr id="463" name="Google Shape;463;p63"/>
          <p:cNvSpPr txBox="1"/>
          <p:nvPr/>
        </p:nvSpPr>
        <p:spPr>
          <a:xfrm>
            <a:off x="1833925" y="4574475"/>
            <a:ext cx="1971300" cy="44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2CC"/>
                </a:solidFill>
                <a:latin typeface="Ubuntu"/>
                <a:ea typeface="Ubuntu"/>
                <a:cs typeface="Ubuntu"/>
                <a:sym typeface="Ubuntu"/>
              </a:rPr>
              <a:t>Send the message</a:t>
            </a:r>
            <a:endParaRPr>
              <a:solidFill>
                <a:srgbClr val="FFF2CC"/>
              </a:solidFill>
              <a:latin typeface="Ubuntu"/>
              <a:ea typeface="Ubuntu"/>
              <a:cs typeface="Ubuntu"/>
              <a:sym typeface="Ubuntu"/>
            </a:endParaRPr>
          </a:p>
        </p:txBody>
      </p:sp>
      <p:sp>
        <p:nvSpPr>
          <p:cNvPr id="464" name="Google Shape;464;p63"/>
          <p:cNvSpPr txBox="1"/>
          <p:nvPr/>
        </p:nvSpPr>
        <p:spPr>
          <a:xfrm>
            <a:off x="5622788" y="4574475"/>
            <a:ext cx="1971300" cy="44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2CC"/>
                </a:solidFill>
                <a:latin typeface="Ubuntu"/>
                <a:ea typeface="Ubuntu"/>
                <a:cs typeface="Ubuntu"/>
                <a:sym typeface="Ubuntu"/>
              </a:rPr>
              <a:t>Listen for echo</a:t>
            </a:r>
            <a:endParaRPr>
              <a:solidFill>
                <a:srgbClr val="FFF2CC"/>
              </a:solidFill>
              <a:latin typeface="Ubuntu"/>
              <a:ea typeface="Ubuntu"/>
              <a:cs typeface="Ubuntu"/>
              <a:sym typeface="Ubuntu"/>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 Tree Execution</a:t>
            </a:r>
            <a:endParaRPr/>
          </a:p>
        </p:txBody>
      </p:sp>
      <p:pic>
        <p:nvPicPr>
          <p:cNvPr id="470" name="Google Shape;470;p64"/>
          <p:cNvPicPr preferRelativeResize="0"/>
          <p:nvPr/>
        </p:nvPicPr>
        <p:blipFill rotWithShape="1">
          <a:blip r:embed="rId3">
            <a:alphaModFix/>
          </a:blip>
          <a:srcRect b="28186" l="0" r="0" t="0"/>
          <a:stretch/>
        </p:blipFill>
        <p:spPr>
          <a:xfrm>
            <a:off x="1067725" y="1093925"/>
            <a:ext cx="3990428" cy="3820974"/>
          </a:xfrm>
          <a:prstGeom prst="rect">
            <a:avLst/>
          </a:prstGeom>
          <a:noFill/>
          <a:ln cap="flat" cmpd="sng" w="19050">
            <a:solidFill>
              <a:schemeClr val="lt1"/>
            </a:solidFill>
            <a:prstDash val="solid"/>
            <a:round/>
            <a:headEnd len="sm" w="sm" type="none"/>
            <a:tailEnd len="sm" w="sm" type="none"/>
          </a:ln>
        </p:spPr>
      </p:pic>
      <p:pic>
        <p:nvPicPr>
          <p:cNvPr id="471" name="Google Shape;471;p64"/>
          <p:cNvPicPr preferRelativeResize="0"/>
          <p:nvPr/>
        </p:nvPicPr>
        <p:blipFill>
          <a:blip r:embed="rId4">
            <a:alphaModFix/>
          </a:blip>
          <a:stretch>
            <a:fillRect/>
          </a:stretch>
        </p:blipFill>
        <p:spPr>
          <a:xfrm>
            <a:off x="5210556" y="1093925"/>
            <a:ext cx="2865731" cy="3820974"/>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Test Fixtures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Test Fixtures</a:t>
            </a:r>
            <a:endParaRPr>
              <a:solidFill>
                <a:srgbClr val="FFD966"/>
              </a:solidFill>
              <a:latin typeface="Comfortaa SemiBold"/>
              <a:ea typeface="Comfortaa SemiBold"/>
              <a:cs typeface="Comfortaa SemiBold"/>
              <a:sym typeface="Comfortaa SemiBold"/>
            </a:endParaRPr>
          </a:p>
        </p:txBody>
      </p:sp>
      <p:sp>
        <p:nvSpPr>
          <p:cNvPr id="482" name="Google Shape;482;p66"/>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-Established a connection with EE</a:t>
            </a:r>
            <a:endParaRPr/>
          </a:p>
          <a:p>
            <a:pPr indent="0" lvl="0" marL="0" rtl="0" algn="l">
              <a:spcBef>
                <a:spcPts val="1200"/>
              </a:spcBef>
              <a:spcAft>
                <a:spcPts val="0"/>
              </a:spcAft>
              <a:buNone/>
            </a:pPr>
            <a:r>
              <a:rPr lang="en"/>
              <a:t>-Set Goals with EE</a:t>
            </a:r>
            <a:endParaRPr/>
          </a:p>
          <a:p>
            <a:pPr indent="0" lvl="0" marL="0" rtl="0" algn="l">
              <a:spcBef>
                <a:spcPts val="1200"/>
              </a:spcBef>
              <a:spcAft>
                <a:spcPts val="0"/>
              </a:spcAft>
              <a:buNone/>
            </a:pPr>
            <a:r>
              <a:rPr lang="en"/>
              <a:t>-Established a Library were going to use for testing </a:t>
            </a:r>
            <a:r>
              <a:rPr lang="en"/>
              <a:t>fixtures</a:t>
            </a:r>
            <a:endParaRPr/>
          </a:p>
          <a:p>
            <a:pPr indent="0" lvl="0" marL="0" rtl="0" algn="l">
              <a:spcBef>
                <a:spcPts val="1200"/>
              </a:spcBef>
              <a:spcAft>
                <a:spcPts val="0"/>
              </a:spcAft>
              <a:buNone/>
            </a:pPr>
            <a:r>
              <a:rPr lang="en"/>
              <a:t>-Settled with what hardware were going to be using for testing fixture</a:t>
            </a:r>
            <a:endParaRPr/>
          </a:p>
          <a:p>
            <a:pPr indent="0" lvl="0" marL="0" rtl="0" algn="l">
              <a:spcBef>
                <a:spcPts val="1200"/>
              </a:spcBef>
              <a:spcAft>
                <a:spcPts val="1200"/>
              </a:spcAft>
              <a:buNone/>
            </a:pPr>
            <a:r>
              <a:rPr lang="en"/>
              <a:t>-Researched on how we would approach and complete goals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latin typeface="Comfortaa SemiBold"/>
                <a:ea typeface="Comfortaa SemiBold"/>
                <a:cs typeface="Comfortaa SemiBold"/>
                <a:sym typeface="Comfortaa SemiBold"/>
              </a:rPr>
              <a:t>Test Fixtures</a:t>
            </a:r>
            <a:endParaRPr>
              <a:latin typeface="Comfortaa SemiBold"/>
              <a:ea typeface="Comfortaa SemiBold"/>
              <a:cs typeface="Comfortaa SemiBold"/>
              <a:sym typeface="Comfortaa SemiBold"/>
            </a:endParaRPr>
          </a:p>
        </p:txBody>
      </p:sp>
      <p:sp>
        <p:nvSpPr>
          <p:cNvPr id="488" name="Google Shape;488;p67"/>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A few goals we set with EE were</a:t>
            </a:r>
            <a:endParaRPr b="1" u="sng"/>
          </a:p>
          <a:p>
            <a:pPr indent="-355600" lvl="0" marL="457200" rtl="0" algn="l">
              <a:spcBef>
                <a:spcPts val="1200"/>
              </a:spcBef>
              <a:spcAft>
                <a:spcPts val="0"/>
              </a:spcAft>
              <a:buSzPts val="2000"/>
              <a:buChar char="●"/>
            </a:pPr>
            <a:r>
              <a:rPr lang="en"/>
              <a:t>Implementing led status indicators to visually have the status of robot</a:t>
            </a:r>
            <a:endParaRPr/>
          </a:p>
          <a:p>
            <a:pPr indent="-355600" lvl="0" marL="457200" rtl="0" algn="l">
              <a:spcBef>
                <a:spcPts val="0"/>
              </a:spcBef>
              <a:spcAft>
                <a:spcPts val="0"/>
              </a:spcAft>
              <a:buSzPts val="2000"/>
              <a:buChar char="●"/>
            </a:pPr>
            <a:r>
              <a:rPr lang="en"/>
              <a:t>Have arduino and micro ros work together(we</a:t>
            </a:r>
            <a:r>
              <a:rPr lang="en"/>
              <a:t>'ve achieved this by using Rosserial </a:t>
            </a:r>
            <a:r>
              <a:rPr lang="en"/>
              <a:t>)</a:t>
            </a:r>
            <a:endParaRPr/>
          </a:p>
          <a:p>
            <a:pPr indent="-355600" lvl="0" marL="457200" rtl="0" algn="l">
              <a:spcBef>
                <a:spcPts val="0"/>
              </a:spcBef>
              <a:spcAft>
                <a:spcPts val="0"/>
              </a:spcAft>
              <a:buSzPts val="2000"/>
              <a:buChar char="●"/>
            </a:pPr>
            <a:r>
              <a:rPr lang="en"/>
              <a:t>Build a test fixture to test components for ee team parts like torpedo</a:t>
            </a:r>
            <a:endParaRPr/>
          </a:p>
          <a:p>
            <a:pPr indent="0" lvl="0" marL="457200" rtl="0" algn="l">
              <a:spcBef>
                <a:spcPts val="1200"/>
              </a:spcBef>
              <a:spcAft>
                <a:spcPts val="120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lang="en">
                <a:latin typeface="Comfortaa SemiBold"/>
                <a:ea typeface="Comfortaa SemiBold"/>
                <a:cs typeface="Comfortaa SemiBold"/>
                <a:sym typeface="Comfortaa SemiBold"/>
              </a:rPr>
              <a:t>Test Fixtures</a:t>
            </a:r>
            <a:endParaRPr>
              <a:latin typeface="Comfortaa SemiBold"/>
              <a:ea typeface="Comfortaa SemiBold"/>
              <a:cs typeface="Comfortaa SemiBold"/>
              <a:sym typeface="Comfortaa SemiBold"/>
            </a:endParaRPr>
          </a:p>
          <a:p>
            <a:pPr indent="0" lvl="0" marL="0" rtl="0" algn="l">
              <a:spcBef>
                <a:spcPts val="0"/>
              </a:spcBef>
              <a:spcAft>
                <a:spcPts val="0"/>
              </a:spcAft>
              <a:buNone/>
            </a:pPr>
            <a:r>
              <a:t/>
            </a:r>
            <a:endParaRPr/>
          </a:p>
        </p:txBody>
      </p:sp>
      <p:sp>
        <p:nvSpPr>
          <p:cNvPr id="494" name="Google Shape;494;p68"/>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Library </a:t>
            </a:r>
            <a:r>
              <a:rPr b="1" lang="en" u="sng"/>
              <a:t>we've</a:t>
            </a:r>
            <a:r>
              <a:rPr b="1" lang="en" u="sng"/>
              <a:t> been using to accomplish this:</a:t>
            </a:r>
            <a:endParaRPr b="1" u="sng"/>
          </a:p>
          <a:p>
            <a:pPr indent="0" lvl="0" marL="0" rtl="0" algn="l">
              <a:spcBef>
                <a:spcPts val="1200"/>
              </a:spcBef>
              <a:spcAft>
                <a:spcPts val="0"/>
              </a:spcAft>
              <a:buNone/>
            </a:pPr>
            <a:r>
              <a:rPr b="1" lang="en"/>
              <a:t>Micro ROS</a:t>
            </a:r>
            <a:endParaRPr b="1"/>
          </a:p>
          <a:p>
            <a:pPr indent="0" lvl="0" marL="0" rtl="0" algn="l">
              <a:spcBef>
                <a:spcPts val="1200"/>
              </a:spcBef>
              <a:spcAft>
                <a:spcPts val="0"/>
              </a:spcAft>
              <a:buNone/>
            </a:pPr>
            <a:r>
              <a:rPr b="1" lang="en" u="sng"/>
              <a:t>What is Micro ROS?</a:t>
            </a:r>
            <a:endParaRPr b="1" u="sng"/>
          </a:p>
          <a:p>
            <a:pPr indent="-355600" lvl="0" marL="457200" rtl="0" algn="l">
              <a:spcBef>
                <a:spcPts val="1200"/>
              </a:spcBef>
              <a:spcAft>
                <a:spcPts val="0"/>
              </a:spcAft>
              <a:buSzPts val="2000"/>
              <a:buChar char="●"/>
            </a:pPr>
            <a:r>
              <a:rPr lang="en"/>
              <a:t>micro-ROS is a set of software libraries that allow robotic applications to be deployed on microcontrollers with limited computational resources</a:t>
            </a:r>
            <a:endParaRPr/>
          </a:p>
        </p:txBody>
      </p:sp>
      <p:pic>
        <p:nvPicPr>
          <p:cNvPr id="495" name="Google Shape;495;p68"/>
          <p:cNvPicPr preferRelativeResize="0"/>
          <p:nvPr/>
        </p:nvPicPr>
        <p:blipFill>
          <a:blip r:embed="rId3">
            <a:alphaModFix/>
          </a:blip>
          <a:stretch>
            <a:fillRect/>
          </a:stretch>
        </p:blipFill>
        <p:spPr>
          <a:xfrm>
            <a:off x="4104250" y="3762247"/>
            <a:ext cx="4083229" cy="1381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Comfortaa SemiBold"/>
                <a:ea typeface="Comfortaa SemiBold"/>
                <a:cs typeface="Comfortaa SemiBold"/>
                <a:sym typeface="Comfortaa SemiBold"/>
              </a:rPr>
              <a:t>Test Fixtures</a:t>
            </a:r>
            <a:endParaRPr>
              <a:latin typeface="Comfortaa SemiBold"/>
              <a:ea typeface="Comfortaa SemiBold"/>
              <a:cs typeface="Comfortaa SemiBold"/>
              <a:sym typeface="Comfortaa SemiBold"/>
            </a:endParaRPr>
          </a:p>
          <a:p>
            <a:pPr indent="0" lvl="0" marL="0" rtl="0" algn="l">
              <a:spcBef>
                <a:spcPts val="0"/>
              </a:spcBef>
              <a:spcAft>
                <a:spcPts val="0"/>
              </a:spcAft>
              <a:buNone/>
            </a:pPr>
            <a:r>
              <a:t/>
            </a:r>
            <a:endParaRPr/>
          </a:p>
        </p:txBody>
      </p:sp>
      <p:sp>
        <p:nvSpPr>
          <p:cNvPr id="501" name="Google Shape;501;p69"/>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What hardware is being used to accomplish this?</a:t>
            </a:r>
            <a:endParaRPr b="1" u="sng"/>
          </a:p>
          <a:p>
            <a:pPr indent="0" lvl="0" marL="0" rtl="0" algn="l">
              <a:spcBef>
                <a:spcPts val="1200"/>
              </a:spcBef>
              <a:spcAft>
                <a:spcPts val="0"/>
              </a:spcAft>
              <a:buNone/>
            </a:pPr>
            <a:r>
              <a:rPr b="1" lang="en"/>
              <a:t>Raspberry Pi Pico</a:t>
            </a:r>
            <a:endParaRPr b="1"/>
          </a:p>
          <a:p>
            <a:pPr indent="0" lvl="0" marL="0" rtl="0" algn="l">
              <a:spcBef>
                <a:spcPts val="1200"/>
              </a:spcBef>
              <a:spcAft>
                <a:spcPts val="0"/>
              </a:spcAft>
              <a:buNone/>
            </a:pPr>
            <a:r>
              <a:rPr b="1" lang="en" u="sng"/>
              <a:t>Why?</a:t>
            </a:r>
            <a:endParaRPr b="1" u="sng"/>
          </a:p>
          <a:p>
            <a:pPr indent="-355600" lvl="0" marL="457200" rtl="0" algn="l">
              <a:spcBef>
                <a:spcPts val="1200"/>
              </a:spcBef>
              <a:spcAft>
                <a:spcPts val="0"/>
              </a:spcAft>
              <a:buSzPts val="2000"/>
              <a:buChar char="●"/>
            </a:pPr>
            <a:r>
              <a:rPr lang="en"/>
              <a:t>Low-cost microcontroller with wireless capabilities</a:t>
            </a:r>
            <a:endParaRPr/>
          </a:p>
          <a:p>
            <a:pPr indent="-355600" lvl="0" marL="457200" rtl="0" algn="l">
              <a:spcBef>
                <a:spcPts val="0"/>
              </a:spcBef>
              <a:spcAft>
                <a:spcPts val="0"/>
              </a:spcAft>
              <a:buSzPts val="2000"/>
              <a:buChar char="●"/>
            </a:pPr>
            <a:r>
              <a:rPr lang="en"/>
              <a:t>Takes heavyweight computation</a:t>
            </a:r>
            <a:endParaRPr/>
          </a:p>
          <a:p>
            <a:pPr indent="-355600" lvl="0" marL="457200" rtl="0" algn="l">
              <a:spcBef>
                <a:spcPts val="0"/>
              </a:spcBef>
              <a:spcAft>
                <a:spcPts val="0"/>
              </a:spcAft>
              <a:buSzPts val="2000"/>
              <a:buChar char="●"/>
            </a:pPr>
            <a:r>
              <a:rPr lang="en"/>
              <a:t>Low Latency</a:t>
            </a:r>
            <a:endParaRPr/>
          </a:p>
          <a:p>
            <a:pPr indent="-355600" lvl="0" marL="457200" rtl="0" algn="l">
              <a:spcBef>
                <a:spcPts val="0"/>
              </a:spcBef>
              <a:spcAft>
                <a:spcPts val="0"/>
              </a:spcAft>
              <a:buSzPts val="2000"/>
              <a:buChar char="●"/>
            </a:pPr>
            <a:r>
              <a:rPr lang="en"/>
              <a:t>Energy efficient </a:t>
            </a:r>
            <a:endParaRPr/>
          </a:p>
        </p:txBody>
      </p:sp>
      <p:pic>
        <p:nvPicPr>
          <p:cNvPr id="502" name="Google Shape;502;p69"/>
          <p:cNvPicPr preferRelativeResize="0"/>
          <p:nvPr/>
        </p:nvPicPr>
        <p:blipFill>
          <a:blip r:embed="rId3">
            <a:alphaModFix/>
          </a:blip>
          <a:stretch>
            <a:fillRect/>
          </a:stretch>
        </p:blipFill>
        <p:spPr>
          <a:xfrm>
            <a:off x="6447672" y="552000"/>
            <a:ext cx="2834324" cy="186734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 Fixture-</a:t>
            </a:r>
            <a:r>
              <a:rPr lang="en"/>
              <a:t>Journey with Depth Sensor</a:t>
            </a:r>
            <a:endParaRPr sz="2000">
              <a:solidFill>
                <a:schemeClr val="lt1"/>
              </a:solidFill>
              <a:latin typeface="Ubuntu"/>
              <a:ea typeface="Ubuntu"/>
              <a:cs typeface="Ubuntu"/>
              <a:sym typeface="Ubuntu"/>
            </a:endParaRPr>
          </a:p>
          <a:p>
            <a:pPr indent="0" lvl="0" marL="0" rtl="0" algn="l">
              <a:spcBef>
                <a:spcPts val="0"/>
              </a:spcBef>
              <a:spcAft>
                <a:spcPts val="0"/>
              </a:spcAft>
              <a:buNone/>
            </a:pPr>
            <a:r>
              <a:t/>
            </a:r>
            <a:endParaRPr/>
          </a:p>
        </p:txBody>
      </p:sp>
      <p:sp>
        <p:nvSpPr>
          <p:cNvPr id="508" name="Google Shape;508;p70"/>
          <p:cNvSpPr txBox="1"/>
          <p:nvPr>
            <p:ph idx="1" type="body"/>
          </p:nvPr>
        </p:nvSpPr>
        <p:spPr>
          <a:xfrm>
            <a:off x="351525" y="1075525"/>
            <a:ext cx="2661600" cy="355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The purpose of the depth sensor :</a:t>
            </a:r>
            <a:endParaRPr sz="1500"/>
          </a:p>
          <a:p>
            <a:pPr indent="-323850" lvl="0" marL="457200" rtl="0" algn="l">
              <a:spcBef>
                <a:spcPts val="1200"/>
              </a:spcBef>
              <a:spcAft>
                <a:spcPts val="0"/>
              </a:spcAft>
              <a:buSzPts val="1500"/>
              <a:buChar char="●"/>
            </a:pPr>
            <a:r>
              <a:rPr lang="en" sz="1500"/>
              <a:t>The sole purpose of the depth sensor is for the robot to measure how deep we’re underwater</a:t>
            </a:r>
            <a:endParaRPr sz="1500"/>
          </a:p>
          <a:p>
            <a:pPr indent="-323850" lvl="0" marL="457200" rtl="0" algn="l">
              <a:spcBef>
                <a:spcPts val="0"/>
              </a:spcBef>
              <a:spcAft>
                <a:spcPts val="0"/>
              </a:spcAft>
              <a:buSzPts val="1500"/>
              <a:buChar char="●"/>
            </a:pPr>
            <a:r>
              <a:rPr lang="en" sz="1500"/>
              <a:t>Connection was established for testing purposes in arduino.</a:t>
            </a:r>
            <a:endParaRPr sz="1500"/>
          </a:p>
          <a:p>
            <a:pPr indent="-323850" lvl="0" marL="457200" rtl="0" algn="l">
              <a:spcBef>
                <a:spcPts val="0"/>
              </a:spcBef>
              <a:spcAft>
                <a:spcPts val="0"/>
              </a:spcAft>
              <a:buSzPts val="1500"/>
              <a:buChar char="●"/>
            </a:pPr>
            <a:r>
              <a:rPr lang="en" sz="1500"/>
              <a:t>Software created was added to configure and calibrate Depth sensor</a:t>
            </a:r>
            <a:endParaRPr sz="1500"/>
          </a:p>
          <a:p>
            <a:pPr indent="0" lvl="0" marL="0" rtl="0" algn="l">
              <a:spcBef>
                <a:spcPts val="1200"/>
              </a:spcBef>
              <a:spcAft>
                <a:spcPts val="1200"/>
              </a:spcAft>
              <a:buNone/>
            </a:pPr>
            <a:r>
              <a:t/>
            </a:r>
            <a:endParaRPr sz="1500"/>
          </a:p>
        </p:txBody>
      </p:sp>
      <p:pic>
        <p:nvPicPr>
          <p:cNvPr id="509" name="Google Shape;509;p70"/>
          <p:cNvPicPr preferRelativeResize="0"/>
          <p:nvPr/>
        </p:nvPicPr>
        <p:blipFill>
          <a:blip r:embed="rId3">
            <a:alphaModFix/>
          </a:blip>
          <a:stretch>
            <a:fillRect/>
          </a:stretch>
        </p:blipFill>
        <p:spPr>
          <a:xfrm>
            <a:off x="6551100" y="290550"/>
            <a:ext cx="2281202" cy="2281202"/>
          </a:xfrm>
          <a:prstGeom prst="rect">
            <a:avLst/>
          </a:prstGeom>
          <a:noFill/>
          <a:ln>
            <a:noFill/>
          </a:ln>
        </p:spPr>
      </p:pic>
      <p:pic>
        <p:nvPicPr>
          <p:cNvPr id="510" name="Google Shape;510;p70"/>
          <p:cNvPicPr preferRelativeResize="0"/>
          <p:nvPr/>
        </p:nvPicPr>
        <p:blipFill>
          <a:blip r:embed="rId4">
            <a:alphaModFix/>
          </a:blip>
          <a:stretch>
            <a:fillRect/>
          </a:stretch>
        </p:blipFill>
        <p:spPr>
          <a:xfrm>
            <a:off x="3958666" y="1017725"/>
            <a:ext cx="2281200" cy="1710877"/>
          </a:xfrm>
          <a:prstGeom prst="rect">
            <a:avLst/>
          </a:prstGeom>
          <a:noFill/>
          <a:ln>
            <a:noFill/>
          </a:ln>
        </p:spPr>
      </p:pic>
      <p:pic>
        <p:nvPicPr>
          <p:cNvPr id="511" name="Google Shape;511;p70"/>
          <p:cNvPicPr preferRelativeResize="0"/>
          <p:nvPr/>
        </p:nvPicPr>
        <p:blipFill>
          <a:blip r:embed="rId5">
            <a:alphaModFix/>
          </a:blip>
          <a:stretch>
            <a:fillRect/>
          </a:stretch>
        </p:blipFill>
        <p:spPr>
          <a:xfrm>
            <a:off x="5436449" y="3033402"/>
            <a:ext cx="2813460" cy="211009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 fixture - Micro Ros connection with arduino</a:t>
            </a:r>
            <a:endParaRPr/>
          </a:p>
        </p:txBody>
      </p:sp>
      <p:pic>
        <p:nvPicPr>
          <p:cNvPr id="517" name="Google Shape;517;p71"/>
          <p:cNvPicPr preferRelativeResize="0"/>
          <p:nvPr/>
        </p:nvPicPr>
        <p:blipFill>
          <a:blip r:embed="rId3">
            <a:alphaModFix/>
          </a:blip>
          <a:stretch>
            <a:fillRect/>
          </a:stretch>
        </p:blipFill>
        <p:spPr>
          <a:xfrm>
            <a:off x="4667050" y="1017713"/>
            <a:ext cx="4000500" cy="2886075"/>
          </a:xfrm>
          <a:prstGeom prst="rect">
            <a:avLst/>
          </a:prstGeom>
          <a:noFill/>
          <a:ln>
            <a:noFill/>
          </a:ln>
        </p:spPr>
      </p:pic>
      <p:sp>
        <p:nvSpPr>
          <p:cNvPr id="518" name="Google Shape;518;p71"/>
          <p:cNvSpPr txBox="1"/>
          <p:nvPr>
            <p:ph idx="1" type="body"/>
          </p:nvPr>
        </p:nvSpPr>
        <p:spPr>
          <a:xfrm>
            <a:off x="178950" y="1263700"/>
            <a:ext cx="2152200" cy="337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what was done to </a:t>
            </a:r>
            <a:r>
              <a:rPr lang="en" sz="1000"/>
              <a:t>accomplish</a:t>
            </a:r>
            <a:r>
              <a:rPr lang="en" sz="1000"/>
              <a:t> and what research: </a:t>
            </a:r>
            <a:endParaRPr sz="1000"/>
          </a:p>
          <a:p>
            <a:pPr indent="-292100" lvl="0" marL="457200" rtl="0" algn="l">
              <a:spcBef>
                <a:spcPts val="1200"/>
              </a:spcBef>
              <a:spcAft>
                <a:spcPts val="0"/>
              </a:spcAft>
              <a:buSzPts val="1000"/>
              <a:buChar char="●"/>
            </a:pPr>
            <a:r>
              <a:rPr lang="en" sz="1000"/>
              <a:t>To achieve this we used the micro ros arduino github(right a long with a few forums and videos) for </a:t>
            </a:r>
            <a:r>
              <a:rPr lang="en" sz="1000"/>
              <a:t>raspberry</a:t>
            </a:r>
            <a:r>
              <a:rPr lang="en" sz="1000"/>
              <a:t> pi pico and were able to get communication  from arduino to Ros2 micros </a:t>
            </a:r>
            <a:endParaRPr sz="1000"/>
          </a:p>
          <a:p>
            <a:pPr indent="0" lvl="0" marL="0" rtl="0" algn="l">
              <a:spcBef>
                <a:spcPts val="1200"/>
              </a:spcBef>
              <a:spcAft>
                <a:spcPts val="0"/>
              </a:spcAft>
              <a:buNone/>
            </a:pPr>
            <a:r>
              <a:rPr lang="en" sz="1000"/>
              <a:t>Purpose:</a:t>
            </a:r>
            <a:endParaRPr sz="1000"/>
          </a:p>
          <a:p>
            <a:pPr indent="-292100" lvl="0" marL="457200" rtl="0" algn="l">
              <a:spcBef>
                <a:spcPts val="1200"/>
              </a:spcBef>
              <a:spcAft>
                <a:spcPts val="0"/>
              </a:spcAft>
              <a:buSzPts val="1000"/>
              <a:buChar char="●"/>
            </a:pPr>
            <a:r>
              <a:rPr lang="en" sz="1000"/>
              <a:t>Purpose of this is to have a test fixture were we can </a:t>
            </a:r>
            <a:r>
              <a:rPr lang="en" sz="1000"/>
              <a:t>establish</a:t>
            </a:r>
            <a:r>
              <a:rPr lang="en" sz="1000"/>
              <a:t> a connection between micro ros and ros2 to control test fixture parts like, arm, torpedo, ball dropper, etc.</a:t>
            </a:r>
            <a:endParaRPr sz="1000"/>
          </a:p>
          <a:p>
            <a:pPr indent="0" lvl="0" marL="0" rtl="0" algn="l">
              <a:spcBef>
                <a:spcPts val="1200"/>
              </a:spcBef>
              <a:spcAft>
                <a:spcPts val="0"/>
              </a:spcAft>
              <a:buNone/>
            </a:pPr>
            <a:r>
              <a:t/>
            </a:r>
            <a:endParaRPr sz="1000"/>
          </a:p>
          <a:p>
            <a:pPr indent="0" lvl="0" marL="0" rtl="0" algn="l">
              <a:spcBef>
                <a:spcPts val="1200"/>
              </a:spcBef>
              <a:spcAft>
                <a:spcPts val="0"/>
              </a:spcAft>
              <a:buNone/>
            </a:pPr>
            <a:r>
              <a:t/>
            </a:r>
            <a:endParaRPr sz="1000"/>
          </a:p>
          <a:p>
            <a:pPr indent="0" lvl="0" marL="0" rtl="0" algn="l">
              <a:spcBef>
                <a:spcPts val="1200"/>
              </a:spcBef>
              <a:spcAft>
                <a:spcPts val="1200"/>
              </a:spcAft>
              <a:buNone/>
            </a:pPr>
            <a:r>
              <a:t/>
            </a:r>
            <a:endParaRPr sz="1000"/>
          </a:p>
        </p:txBody>
      </p:sp>
      <p:pic>
        <p:nvPicPr>
          <p:cNvPr id="519" name="Google Shape;519;p71"/>
          <p:cNvPicPr preferRelativeResize="0"/>
          <p:nvPr/>
        </p:nvPicPr>
        <p:blipFill rotWithShape="1">
          <a:blip r:embed="rId4">
            <a:alphaModFix/>
          </a:blip>
          <a:srcRect b="12151" l="2128" r="3673" t="12886"/>
          <a:stretch/>
        </p:blipFill>
        <p:spPr>
          <a:xfrm>
            <a:off x="6092475" y="3937525"/>
            <a:ext cx="2575075" cy="1052326"/>
          </a:xfrm>
          <a:prstGeom prst="rect">
            <a:avLst/>
          </a:prstGeom>
          <a:noFill/>
          <a:ln>
            <a:noFill/>
          </a:ln>
        </p:spPr>
      </p:pic>
      <p:pic>
        <p:nvPicPr>
          <p:cNvPr id="520" name="Google Shape;520;p71"/>
          <p:cNvPicPr preferRelativeResize="0"/>
          <p:nvPr/>
        </p:nvPicPr>
        <p:blipFill>
          <a:blip r:embed="rId5">
            <a:alphaModFix/>
          </a:blip>
          <a:stretch>
            <a:fillRect/>
          </a:stretch>
        </p:blipFill>
        <p:spPr>
          <a:xfrm>
            <a:off x="3882602" y="3937526"/>
            <a:ext cx="1870802" cy="10523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RoboSub</a:t>
            </a:r>
            <a:endParaRPr/>
          </a:p>
        </p:txBody>
      </p:sp>
      <p:sp>
        <p:nvSpPr>
          <p:cNvPr id="91" name="Google Shape;91;p18"/>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International competition hosted by RoboNation</a:t>
            </a:r>
            <a:endParaRPr/>
          </a:p>
          <a:p>
            <a:pPr indent="-355600" lvl="0" marL="457200" rtl="0" algn="l">
              <a:spcBef>
                <a:spcPts val="0"/>
              </a:spcBef>
              <a:spcAft>
                <a:spcPts val="0"/>
              </a:spcAft>
              <a:buSzPts val="2000"/>
              <a:buChar char="●"/>
            </a:pPr>
            <a:r>
              <a:rPr lang="en"/>
              <a:t>Collegiate &amp; high school teams from around the world</a:t>
            </a:r>
            <a:endParaRPr/>
          </a:p>
          <a:p>
            <a:pPr indent="-355600" lvl="0" marL="457200" rtl="0" algn="l">
              <a:spcBef>
                <a:spcPts val="0"/>
              </a:spcBef>
              <a:spcAft>
                <a:spcPts val="0"/>
              </a:spcAft>
              <a:buSzPts val="2000"/>
              <a:buChar char="●"/>
            </a:pPr>
            <a:r>
              <a:rPr lang="en"/>
              <a:t>Typically 30-40 teams in attendance (more online)</a:t>
            </a:r>
            <a:endParaRPr/>
          </a:p>
          <a:p>
            <a:pPr indent="-355600" lvl="0" marL="457200" rtl="0" algn="l">
              <a:spcBef>
                <a:spcPts val="0"/>
              </a:spcBef>
              <a:spcAft>
                <a:spcPts val="0"/>
              </a:spcAft>
              <a:buSzPts val="2000"/>
              <a:buChar char="●"/>
            </a:pPr>
            <a:r>
              <a:rPr lang="en"/>
              <a:t>Usually hosted at NIWC Pacific’s TRANSDEC facility in San Diego</a:t>
            </a:r>
            <a:endParaRPr/>
          </a:p>
          <a:p>
            <a:pPr indent="-355600" lvl="0" marL="457200" rtl="0" algn="l">
              <a:spcBef>
                <a:spcPts val="0"/>
              </a:spcBef>
              <a:spcAft>
                <a:spcPts val="0"/>
              </a:spcAft>
              <a:buSzPts val="2000"/>
              <a:buChar char="●"/>
            </a:pPr>
            <a:r>
              <a:rPr lang="en"/>
              <a:t>This year: Irvine!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Test fixture - Arduino journey</a:t>
            </a:r>
            <a:endParaRPr/>
          </a:p>
        </p:txBody>
      </p:sp>
      <p:sp>
        <p:nvSpPr>
          <p:cNvPr id="526" name="Google Shape;526;p72"/>
          <p:cNvSpPr txBox="1"/>
          <p:nvPr>
            <p:ph idx="1" type="body"/>
          </p:nvPr>
        </p:nvSpPr>
        <p:spPr>
          <a:xfrm>
            <a:off x="311700" y="1422975"/>
            <a:ext cx="2152200" cy="3374400"/>
          </a:xfrm>
          <a:prstGeom prst="rect">
            <a:avLst/>
          </a:prstGeom>
        </p:spPr>
        <p:txBody>
          <a:bodyPr anchorCtr="0" anchor="t" bIns="91425" lIns="91425" spcFirstLastPara="1" rIns="91425" wrap="square" tIns="91425">
            <a:normAutofit fontScale="55000"/>
          </a:bodyPr>
          <a:lstStyle/>
          <a:p>
            <a:pPr indent="-298450" lvl="0" marL="457200" rtl="0" algn="l">
              <a:spcBef>
                <a:spcPts val="0"/>
              </a:spcBef>
              <a:spcAft>
                <a:spcPts val="0"/>
              </a:spcAft>
              <a:buSzPct val="100000"/>
              <a:buChar char="●"/>
            </a:pPr>
            <a:r>
              <a:rPr lang="en"/>
              <a:t>Arm Movement</a:t>
            </a:r>
            <a:endParaRPr/>
          </a:p>
          <a:p>
            <a:pPr indent="-298450" lvl="0" marL="457200" rtl="0" algn="l">
              <a:spcBef>
                <a:spcPts val="0"/>
              </a:spcBef>
              <a:spcAft>
                <a:spcPts val="0"/>
              </a:spcAft>
              <a:buSzPct val="100000"/>
              <a:buChar char="●"/>
            </a:pPr>
            <a:r>
              <a:rPr lang="en"/>
              <a:t>Ball Dropper</a:t>
            </a:r>
            <a:endParaRPr/>
          </a:p>
          <a:p>
            <a:pPr indent="-298450" lvl="0" marL="457200" rtl="0" algn="l">
              <a:spcBef>
                <a:spcPts val="0"/>
              </a:spcBef>
              <a:spcAft>
                <a:spcPts val="0"/>
              </a:spcAft>
              <a:buSzPct val="100000"/>
              <a:buChar char="●"/>
            </a:pPr>
            <a:r>
              <a:rPr lang="en"/>
              <a:t>Torpedo</a:t>
            </a:r>
            <a:endParaRPr/>
          </a:p>
          <a:p>
            <a:pPr indent="-298450" lvl="0" marL="457200" rtl="0" algn="l">
              <a:spcBef>
                <a:spcPts val="0"/>
              </a:spcBef>
              <a:spcAft>
                <a:spcPts val="0"/>
              </a:spcAft>
              <a:buSzPct val="100000"/>
              <a:buChar char="●"/>
            </a:pPr>
            <a:r>
              <a:rPr lang="en"/>
              <a:t>Led Matrix Indicator</a:t>
            </a:r>
            <a:endParaRPr/>
          </a:p>
          <a:p>
            <a:pPr indent="0" lvl="0" marL="0" rtl="0" algn="l">
              <a:spcBef>
                <a:spcPts val="1200"/>
              </a:spcBef>
              <a:spcAft>
                <a:spcPts val="0"/>
              </a:spcAft>
              <a:buNone/>
            </a:pPr>
            <a:r>
              <a:rPr lang="en"/>
              <a:t>With the Help of the arduino community programming(and wokwi website) these components were swift and straight to the point in to figure out movements.</a:t>
            </a:r>
            <a:endParaRPr/>
          </a:p>
          <a:p>
            <a:pPr indent="0" lvl="0" marL="457200" rtl="0" algn="l">
              <a:spcBef>
                <a:spcPts val="1200"/>
              </a:spcBef>
              <a:spcAft>
                <a:spcPts val="1200"/>
              </a:spcAft>
              <a:buNone/>
            </a:pPr>
            <a:r>
              <a:rPr lang="en"/>
              <a:t>All these components were up and running and tested thanks to the ME&amp;EE team !</a:t>
            </a:r>
            <a:endParaRPr/>
          </a:p>
        </p:txBody>
      </p:sp>
      <p:pic>
        <p:nvPicPr>
          <p:cNvPr id="527" name="Google Shape;527;p72"/>
          <p:cNvPicPr preferRelativeResize="0"/>
          <p:nvPr/>
        </p:nvPicPr>
        <p:blipFill rotWithShape="1">
          <a:blip r:embed="rId3">
            <a:alphaModFix/>
          </a:blip>
          <a:srcRect b="0" l="48962" r="3137" t="15994"/>
          <a:stretch/>
        </p:blipFill>
        <p:spPr>
          <a:xfrm>
            <a:off x="4035700" y="1819550"/>
            <a:ext cx="3008550" cy="2977825"/>
          </a:xfrm>
          <a:prstGeom prst="rect">
            <a:avLst/>
          </a:prstGeom>
          <a:noFill/>
          <a:ln>
            <a:noFill/>
          </a:ln>
        </p:spPr>
      </p:pic>
      <p:sp>
        <p:nvSpPr>
          <p:cNvPr id="528" name="Google Shape;528;p72"/>
          <p:cNvSpPr txBox="1"/>
          <p:nvPr/>
        </p:nvSpPr>
        <p:spPr>
          <a:xfrm>
            <a:off x="4697125" y="871725"/>
            <a:ext cx="1685700" cy="2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Ubuntu"/>
                <a:ea typeface="Ubuntu"/>
                <a:cs typeface="Ubuntu"/>
                <a:sym typeface="Ubuntu"/>
              </a:rPr>
              <a:t>Matrix LED </a:t>
            </a:r>
            <a:r>
              <a:rPr lang="en" sz="1000">
                <a:solidFill>
                  <a:schemeClr val="lt1"/>
                </a:solidFill>
                <a:latin typeface="Ubuntu"/>
                <a:ea typeface="Ubuntu"/>
                <a:cs typeface="Ubuntu"/>
                <a:sym typeface="Ubuntu"/>
              </a:rPr>
              <a:t>indicator with ball dropper servo</a:t>
            </a:r>
            <a:endParaRPr sz="1000">
              <a:solidFill>
                <a:schemeClr val="lt1"/>
              </a:solidFill>
              <a:latin typeface="Ubuntu"/>
              <a:ea typeface="Ubuntu"/>
              <a:cs typeface="Ubuntu"/>
              <a:sym typeface="Ubuntu"/>
            </a:endParaRPr>
          </a:p>
        </p:txBody>
      </p:sp>
      <p:pic>
        <p:nvPicPr>
          <p:cNvPr id="529" name="Google Shape;529;p72"/>
          <p:cNvPicPr preferRelativeResize="0"/>
          <p:nvPr/>
        </p:nvPicPr>
        <p:blipFill rotWithShape="1">
          <a:blip r:embed="rId4">
            <a:alphaModFix/>
          </a:blip>
          <a:srcRect b="0" l="0" r="0" t="16058"/>
          <a:stretch/>
        </p:blipFill>
        <p:spPr>
          <a:xfrm>
            <a:off x="7044250" y="1496350"/>
            <a:ext cx="2277600" cy="10753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Simulation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Simulation</a:t>
            </a:r>
            <a:endParaRPr>
              <a:solidFill>
                <a:srgbClr val="FFD966"/>
              </a:solidFill>
              <a:latin typeface="Comfortaa SemiBold"/>
              <a:ea typeface="Comfortaa SemiBold"/>
              <a:cs typeface="Comfortaa SemiBold"/>
              <a:sym typeface="Comfortaa SemiBold"/>
            </a:endParaRPr>
          </a:p>
        </p:txBody>
      </p:sp>
      <p:sp>
        <p:nvSpPr>
          <p:cNvPr id="540" name="Google Shape;540;p74"/>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Job: Our task is to develop a simulation of our submarine that will provide us with an estimate or idea of how our submarine would perform in a real-life environment.</a:t>
            </a:r>
            <a:endParaRPr/>
          </a:p>
          <a:p>
            <a:pPr indent="0" lvl="0" marL="0" rtl="0" algn="l">
              <a:spcBef>
                <a:spcPts val="1200"/>
              </a:spcBef>
              <a:spcAft>
                <a:spcPts val="0"/>
              </a:spcAft>
              <a:buNone/>
            </a:pPr>
            <a:r>
              <a:rPr lang="en" u="sng"/>
              <a:t>Goals </a:t>
            </a:r>
            <a:endParaRPr u="sng"/>
          </a:p>
          <a:p>
            <a:pPr indent="-355600" lvl="0" marL="457200" rtl="0" algn="l">
              <a:spcBef>
                <a:spcPts val="1200"/>
              </a:spcBef>
              <a:spcAft>
                <a:spcPts val="0"/>
              </a:spcAft>
              <a:buSzPts val="2000"/>
              <a:buChar char="●"/>
            </a:pPr>
            <a:r>
              <a:rPr lang="en"/>
              <a:t>Continue development of our world</a:t>
            </a:r>
            <a:endParaRPr/>
          </a:p>
          <a:p>
            <a:pPr indent="-355600" lvl="0" marL="457200" rtl="0" algn="l">
              <a:spcBef>
                <a:spcPts val="0"/>
              </a:spcBef>
              <a:spcAft>
                <a:spcPts val="0"/>
              </a:spcAft>
              <a:buSzPts val="2000"/>
              <a:buChar char="●"/>
            </a:pPr>
            <a:r>
              <a:rPr lang="en"/>
              <a:t>Make system autonomous</a:t>
            </a:r>
            <a:endParaRPr/>
          </a:p>
          <a:p>
            <a:pPr indent="-355600" lvl="0" marL="457200" rtl="0" algn="l">
              <a:spcBef>
                <a:spcPts val="0"/>
              </a:spcBef>
              <a:spcAft>
                <a:spcPts val="0"/>
              </a:spcAft>
              <a:buSzPts val="2000"/>
              <a:buChar char="●"/>
            </a:pPr>
            <a:r>
              <a:rPr lang="en"/>
              <a:t>Create models based on submarines</a:t>
            </a:r>
            <a:endParaRPr/>
          </a:p>
        </p:txBody>
      </p:sp>
      <p:pic>
        <p:nvPicPr>
          <p:cNvPr id="541" name="Google Shape;541;p74"/>
          <p:cNvPicPr preferRelativeResize="0"/>
          <p:nvPr/>
        </p:nvPicPr>
        <p:blipFill>
          <a:blip r:embed="rId3">
            <a:alphaModFix/>
          </a:blip>
          <a:stretch>
            <a:fillRect/>
          </a:stretch>
        </p:blipFill>
        <p:spPr>
          <a:xfrm>
            <a:off x="5112400" y="2533875"/>
            <a:ext cx="3719900" cy="247934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Simulation</a:t>
            </a:r>
            <a:endParaRPr>
              <a:solidFill>
                <a:srgbClr val="FFD966"/>
              </a:solidFill>
              <a:latin typeface="Comfortaa SemiBold"/>
              <a:ea typeface="Comfortaa SemiBold"/>
              <a:cs typeface="Comfortaa SemiBold"/>
              <a:sym typeface="Comfortaa SemiBold"/>
            </a:endParaRPr>
          </a:p>
        </p:txBody>
      </p:sp>
      <p:sp>
        <p:nvSpPr>
          <p:cNvPr id="547" name="Google Shape;547;p75"/>
          <p:cNvSpPr txBox="1"/>
          <p:nvPr>
            <p:ph idx="1" type="body"/>
          </p:nvPr>
        </p:nvSpPr>
        <p:spPr>
          <a:xfrm>
            <a:off x="311700" y="1381075"/>
            <a:ext cx="6742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software is being used to make this:</a:t>
            </a:r>
            <a:endParaRPr/>
          </a:p>
          <a:p>
            <a:pPr indent="0" lvl="0" marL="0" rtl="0" algn="l">
              <a:spcBef>
                <a:spcPts val="1200"/>
              </a:spcBef>
              <a:spcAft>
                <a:spcPts val="0"/>
              </a:spcAft>
              <a:buNone/>
            </a:pPr>
            <a:r>
              <a:rPr lang="en" u="sng"/>
              <a:t>I</a:t>
            </a:r>
            <a:r>
              <a:rPr lang="en" u="sng"/>
              <a:t>gnition Gazebo</a:t>
            </a:r>
            <a:endParaRPr u="sng"/>
          </a:p>
          <a:p>
            <a:pPr indent="0" lvl="0" marL="0" rtl="0" algn="l">
              <a:spcBef>
                <a:spcPts val="1200"/>
              </a:spcBef>
              <a:spcAft>
                <a:spcPts val="1200"/>
              </a:spcAft>
              <a:buNone/>
            </a:pPr>
            <a:r>
              <a:rPr lang="en"/>
              <a:t>Ignition Gazebo is a simulation tool used for modeling and simulating robotic systems, including sensors, actuators, and environments.</a:t>
            </a:r>
            <a:endParaRPr/>
          </a:p>
        </p:txBody>
      </p:sp>
      <p:pic>
        <p:nvPicPr>
          <p:cNvPr id="548" name="Google Shape;548;p75"/>
          <p:cNvPicPr preferRelativeResize="0"/>
          <p:nvPr/>
        </p:nvPicPr>
        <p:blipFill>
          <a:blip r:embed="rId3">
            <a:alphaModFix/>
          </a:blip>
          <a:stretch>
            <a:fillRect/>
          </a:stretch>
        </p:blipFill>
        <p:spPr>
          <a:xfrm>
            <a:off x="7191170" y="2056425"/>
            <a:ext cx="1437750" cy="2065675"/>
          </a:xfrm>
          <a:prstGeom prst="rect">
            <a:avLst/>
          </a:prstGeom>
          <a:noFill/>
          <a:ln>
            <a:noFill/>
          </a:ln>
        </p:spPr>
      </p:pic>
      <p:pic>
        <p:nvPicPr>
          <p:cNvPr id="549" name="Google Shape;549;p75"/>
          <p:cNvPicPr preferRelativeResize="0"/>
          <p:nvPr/>
        </p:nvPicPr>
        <p:blipFill>
          <a:blip r:embed="rId4">
            <a:alphaModFix/>
          </a:blip>
          <a:stretch>
            <a:fillRect/>
          </a:stretch>
        </p:blipFill>
        <p:spPr>
          <a:xfrm>
            <a:off x="311700" y="3423425"/>
            <a:ext cx="2116250" cy="1430099"/>
          </a:xfrm>
          <a:prstGeom prst="rect">
            <a:avLst/>
          </a:prstGeom>
          <a:noFill/>
          <a:ln>
            <a:noFill/>
          </a:ln>
        </p:spPr>
      </p:pic>
      <p:pic>
        <p:nvPicPr>
          <p:cNvPr id="550" name="Google Shape;550;p75"/>
          <p:cNvPicPr preferRelativeResize="0"/>
          <p:nvPr/>
        </p:nvPicPr>
        <p:blipFill>
          <a:blip r:embed="rId5">
            <a:alphaModFix/>
          </a:blip>
          <a:stretch>
            <a:fillRect/>
          </a:stretch>
        </p:blipFill>
        <p:spPr>
          <a:xfrm>
            <a:off x="3820675" y="3256050"/>
            <a:ext cx="2312699" cy="154142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Simulation</a:t>
            </a:r>
            <a:endParaRPr>
              <a:solidFill>
                <a:srgbClr val="FFD966"/>
              </a:solidFill>
              <a:latin typeface="Comfortaa SemiBold"/>
              <a:ea typeface="Comfortaa SemiBold"/>
              <a:cs typeface="Comfortaa SemiBold"/>
              <a:sym typeface="Comfortaa SemiBold"/>
            </a:endParaRPr>
          </a:p>
        </p:txBody>
      </p:sp>
      <p:sp>
        <p:nvSpPr>
          <p:cNvPr id="556" name="Google Shape;556;p76"/>
          <p:cNvSpPr txBox="1"/>
          <p:nvPr>
            <p:ph idx="1" type="body"/>
          </p:nvPr>
        </p:nvSpPr>
        <p:spPr>
          <a:xfrm>
            <a:off x="311700" y="1381075"/>
            <a:ext cx="5044200" cy="3479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How does it work?</a:t>
            </a:r>
            <a:endParaRPr/>
          </a:p>
          <a:p>
            <a:pPr indent="-342900" lvl="0" marL="457200" rtl="0" algn="l">
              <a:spcBef>
                <a:spcPts val="1200"/>
              </a:spcBef>
              <a:spcAft>
                <a:spcPts val="0"/>
              </a:spcAft>
              <a:buSzPts val="1800"/>
              <a:buChar char="●"/>
            </a:pPr>
            <a:r>
              <a:rPr lang="en" sz="1800"/>
              <a:t>Everything is loaded in as a plugin library</a:t>
            </a:r>
            <a:endParaRPr sz="1800"/>
          </a:p>
          <a:p>
            <a:pPr indent="-317500" lvl="1" marL="914400" rtl="0" algn="l">
              <a:spcBef>
                <a:spcPts val="0"/>
              </a:spcBef>
              <a:spcAft>
                <a:spcPts val="0"/>
              </a:spcAft>
              <a:buSzPts val="1400"/>
              <a:buChar char="○"/>
            </a:pPr>
            <a:r>
              <a:rPr lang="en"/>
              <a:t>User must define the properties in the world</a:t>
            </a:r>
            <a:endParaRPr/>
          </a:p>
          <a:p>
            <a:pPr indent="-342900" lvl="0" marL="457200" rtl="0" algn="l">
              <a:spcBef>
                <a:spcPts val="0"/>
              </a:spcBef>
              <a:spcAft>
                <a:spcPts val="0"/>
              </a:spcAft>
              <a:buSzPts val="1800"/>
              <a:buChar char="●"/>
            </a:pPr>
            <a:r>
              <a:rPr lang="en" sz="1800"/>
              <a:t>Real-time interactions</a:t>
            </a:r>
            <a:endParaRPr sz="1800"/>
          </a:p>
          <a:p>
            <a:pPr indent="-317500" lvl="1" marL="914400" rtl="0" algn="l">
              <a:spcBef>
                <a:spcPts val="0"/>
              </a:spcBef>
              <a:spcAft>
                <a:spcPts val="0"/>
              </a:spcAft>
              <a:buSzPts val="1400"/>
              <a:buChar char="○"/>
            </a:pPr>
            <a:r>
              <a:rPr lang="en"/>
              <a:t>User can control the robot or any sensors in real </a:t>
            </a:r>
            <a:r>
              <a:rPr lang="en"/>
              <a:t>time</a:t>
            </a:r>
            <a:endParaRPr/>
          </a:p>
          <a:p>
            <a:pPr indent="-342900" lvl="0" marL="457200" rtl="0" algn="l">
              <a:spcBef>
                <a:spcPts val="0"/>
              </a:spcBef>
              <a:spcAft>
                <a:spcPts val="0"/>
              </a:spcAft>
              <a:buSzPts val="1800"/>
              <a:buChar char="●"/>
            </a:pPr>
            <a:r>
              <a:rPr lang="en" sz="1800"/>
              <a:t>Integration with ROS</a:t>
            </a:r>
            <a:endParaRPr sz="1800"/>
          </a:p>
          <a:p>
            <a:pPr indent="-317500" lvl="1" marL="914400" rtl="0" algn="l">
              <a:spcBef>
                <a:spcPts val="0"/>
              </a:spcBef>
              <a:spcAft>
                <a:spcPts val="0"/>
              </a:spcAft>
              <a:buSzPts val="1400"/>
              <a:buChar char="○"/>
            </a:pPr>
            <a:r>
              <a:rPr lang="en"/>
              <a:t>Enables </a:t>
            </a:r>
            <a:r>
              <a:rPr lang="en"/>
              <a:t>communication</a:t>
            </a:r>
            <a:r>
              <a:rPr lang="en"/>
              <a:t> between environment and ROS</a:t>
            </a:r>
            <a:endParaRPr/>
          </a:p>
          <a:p>
            <a:pPr indent="-317500" lvl="1" marL="914400" rtl="0" algn="l">
              <a:spcBef>
                <a:spcPts val="0"/>
              </a:spcBef>
              <a:spcAft>
                <a:spcPts val="0"/>
              </a:spcAft>
              <a:buSzPts val="1400"/>
              <a:buChar char="○"/>
            </a:pPr>
            <a:r>
              <a:rPr lang="en"/>
              <a:t>Ignition plugins enable direct interaction with ROS topics and services which allows the user to send/</a:t>
            </a:r>
            <a:r>
              <a:rPr lang="en"/>
              <a:t>receive</a:t>
            </a:r>
            <a:r>
              <a:rPr lang="en"/>
              <a:t> commands to the robot in the simulation and allows user to receive more specific information.</a:t>
            </a:r>
            <a:endParaRPr/>
          </a:p>
        </p:txBody>
      </p:sp>
      <p:pic>
        <p:nvPicPr>
          <p:cNvPr id="557" name="Google Shape;557;p76"/>
          <p:cNvPicPr preferRelativeResize="0"/>
          <p:nvPr/>
        </p:nvPicPr>
        <p:blipFill>
          <a:blip r:embed="rId3">
            <a:alphaModFix/>
          </a:blip>
          <a:stretch>
            <a:fillRect/>
          </a:stretch>
        </p:blipFill>
        <p:spPr>
          <a:xfrm>
            <a:off x="4117950" y="1813852"/>
            <a:ext cx="6019276" cy="26141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77"/>
          <p:cNvPicPr preferRelativeResize="0"/>
          <p:nvPr/>
        </p:nvPicPr>
        <p:blipFill>
          <a:blip r:embed="rId3">
            <a:alphaModFix/>
          </a:blip>
          <a:stretch>
            <a:fillRect/>
          </a:stretch>
        </p:blipFill>
        <p:spPr>
          <a:xfrm>
            <a:off x="4572010" y="1443327"/>
            <a:ext cx="2920169" cy="1655626"/>
          </a:xfrm>
          <a:prstGeom prst="rect">
            <a:avLst/>
          </a:prstGeom>
          <a:noFill/>
          <a:ln>
            <a:noFill/>
          </a:ln>
        </p:spPr>
      </p:pic>
      <p:sp>
        <p:nvSpPr>
          <p:cNvPr id="563" name="Google Shape;563;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Simulation</a:t>
            </a:r>
            <a:endParaRPr>
              <a:solidFill>
                <a:srgbClr val="FFD966"/>
              </a:solidFill>
              <a:latin typeface="Comfortaa SemiBold"/>
              <a:ea typeface="Comfortaa SemiBold"/>
              <a:cs typeface="Comfortaa SemiBold"/>
              <a:sym typeface="Comfortaa SemiBold"/>
            </a:endParaRPr>
          </a:p>
        </p:txBody>
      </p:sp>
      <p:sp>
        <p:nvSpPr>
          <p:cNvPr id="564" name="Google Shape;564;p77"/>
          <p:cNvSpPr txBox="1"/>
          <p:nvPr>
            <p:ph idx="1" type="body"/>
          </p:nvPr>
        </p:nvSpPr>
        <p:spPr>
          <a:xfrm>
            <a:off x="311700" y="1381075"/>
            <a:ext cx="5044200" cy="3479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Plugins/Nodes </a:t>
            </a:r>
            <a:r>
              <a:rPr lang="en"/>
              <a:t>Used</a:t>
            </a:r>
            <a:endParaRPr/>
          </a:p>
          <a:p>
            <a:pPr indent="-342900" lvl="0" marL="457200" rtl="0" algn="l">
              <a:spcBef>
                <a:spcPts val="1200"/>
              </a:spcBef>
              <a:spcAft>
                <a:spcPts val="0"/>
              </a:spcAft>
              <a:buSzPts val="1800"/>
              <a:buChar char="●"/>
            </a:pPr>
            <a:r>
              <a:rPr lang="en" sz="1800"/>
              <a:t>Ignition Gazebo</a:t>
            </a:r>
            <a:endParaRPr sz="1800"/>
          </a:p>
          <a:p>
            <a:pPr indent="-342900" lvl="1" marL="914400" rtl="0" algn="l">
              <a:spcBef>
                <a:spcPts val="0"/>
              </a:spcBef>
              <a:spcAft>
                <a:spcPts val="0"/>
              </a:spcAft>
              <a:buSzPts val="1800"/>
              <a:buChar char="○"/>
            </a:pPr>
            <a:r>
              <a:rPr lang="en" sz="1800"/>
              <a:t>Hydrodynamics System</a:t>
            </a:r>
            <a:endParaRPr sz="1800"/>
          </a:p>
          <a:p>
            <a:pPr indent="-342900" lvl="1" marL="914400" rtl="0" algn="l">
              <a:spcBef>
                <a:spcPts val="0"/>
              </a:spcBef>
              <a:spcAft>
                <a:spcPts val="0"/>
              </a:spcAft>
              <a:buSzPts val="1800"/>
              <a:buChar char="○"/>
            </a:pPr>
            <a:r>
              <a:rPr lang="en" sz="1800"/>
              <a:t>Buoyancy System </a:t>
            </a:r>
            <a:endParaRPr sz="1800"/>
          </a:p>
          <a:p>
            <a:pPr indent="-342900" lvl="1" marL="914400" rtl="0" algn="l">
              <a:spcBef>
                <a:spcPts val="0"/>
              </a:spcBef>
              <a:spcAft>
                <a:spcPts val="0"/>
              </a:spcAft>
              <a:buSzPts val="1800"/>
              <a:buChar char="○"/>
            </a:pPr>
            <a:r>
              <a:rPr lang="en" sz="1800"/>
              <a:t>Camera System</a:t>
            </a:r>
            <a:br>
              <a:rPr lang="en" sz="1800"/>
            </a:br>
            <a:endParaRPr sz="1800"/>
          </a:p>
          <a:p>
            <a:pPr indent="-342900" lvl="0" marL="457200" rtl="0" algn="l">
              <a:spcBef>
                <a:spcPts val="0"/>
              </a:spcBef>
              <a:spcAft>
                <a:spcPts val="0"/>
              </a:spcAft>
              <a:buSzPts val="1800"/>
              <a:buChar char="●"/>
            </a:pPr>
            <a:r>
              <a:rPr lang="en" sz="1800"/>
              <a:t>ROS</a:t>
            </a:r>
            <a:endParaRPr sz="1800"/>
          </a:p>
          <a:p>
            <a:pPr indent="-342900" lvl="1" marL="914400" rtl="0" algn="l">
              <a:spcBef>
                <a:spcPts val="0"/>
              </a:spcBef>
              <a:spcAft>
                <a:spcPts val="0"/>
              </a:spcAft>
              <a:buSzPts val="1800"/>
              <a:buChar char="○"/>
            </a:pPr>
            <a:r>
              <a:rPr lang="en" sz="1800"/>
              <a:t>Camera Node</a:t>
            </a:r>
            <a:endParaRPr sz="1800"/>
          </a:p>
        </p:txBody>
      </p:sp>
      <p:pic>
        <p:nvPicPr>
          <p:cNvPr id="565" name="Google Shape;565;p77"/>
          <p:cNvPicPr preferRelativeResize="0"/>
          <p:nvPr/>
        </p:nvPicPr>
        <p:blipFill/>
        <p:spPr>
          <a:xfrm>
            <a:off x="3405750" y="3420901"/>
            <a:ext cx="2559776" cy="1439874"/>
          </a:xfrm>
          <a:prstGeom prst="rect">
            <a:avLst/>
          </a:prstGeom>
          <a:noFill/>
          <a:ln>
            <a:noFill/>
          </a:ln>
        </p:spPr>
      </p:pic>
      <p:pic>
        <p:nvPicPr>
          <p:cNvPr id="566" name="Google Shape;566;p77"/>
          <p:cNvPicPr preferRelativeResize="0"/>
          <p:nvPr/>
        </p:nvPicPr>
        <p:blipFill>
          <a:blip r:embed="rId4">
            <a:alphaModFix/>
          </a:blip>
          <a:stretch>
            <a:fillRect/>
          </a:stretch>
        </p:blipFill>
        <p:spPr>
          <a:xfrm>
            <a:off x="6120173" y="3363051"/>
            <a:ext cx="2628489" cy="149772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D966"/>
                </a:solidFill>
                <a:latin typeface="Comfortaa SemiBold"/>
                <a:ea typeface="Comfortaa SemiBold"/>
                <a:cs typeface="Comfortaa SemiBold"/>
                <a:sym typeface="Comfortaa SemiBold"/>
              </a:rPr>
              <a:t>Simulation</a:t>
            </a:r>
            <a:endParaRPr>
              <a:solidFill>
                <a:srgbClr val="FFD966"/>
              </a:solidFill>
              <a:latin typeface="Comfortaa SemiBold"/>
              <a:ea typeface="Comfortaa SemiBold"/>
              <a:cs typeface="Comfortaa SemiBold"/>
              <a:sym typeface="Comfortaa SemiBold"/>
            </a:endParaRPr>
          </a:p>
        </p:txBody>
      </p:sp>
      <p:sp>
        <p:nvSpPr>
          <p:cNvPr id="572" name="Google Shape;572;p78"/>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Our Simulation</a:t>
            </a:r>
            <a:r>
              <a:rPr lang="en"/>
              <a:t>:</a:t>
            </a:r>
            <a:endParaRPr/>
          </a:p>
          <a:p>
            <a:pPr indent="0" lvl="0" marL="0" rtl="0" algn="l">
              <a:spcBef>
                <a:spcPts val="1200"/>
              </a:spcBef>
              <a:spcAft>
                <a:spcPts val="1200"/>
              </a:spcAft>
              <a:buNone/>
            </a:pPr>
            <a:r>
              <a:t/>
            </a:r>
            <a:endParaRPr u="sng"/>
          </a:p>
        </p:txBody>
      </p:sp>
      <p:pic>
        <p:nvPicPr>
          <p:cNvPr id="573" name="Google Shape;573;p78"/>
          <p:cNvPicPr preferRelativeResize="0"/>
          <p:nvPr/>
        </p:nvPicPr>
        <p:blipFill>
          <a:blip r:embed="rId3">
            <a:alphaModFix/>
          </a:blip>
          <a:stretch>
            <a:fillRect/>
          </a:stretch>
        </p:blipFill>
        <p:spPr>
          <a:xfrm>
            <a:off x="2477800" y="1631350"/>
            <a:ext cx="4380775" cy="32831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Closing</a:t>
            </a:r>
            <a:endParaRPr/>
          </a:p>
        </p:txBody>
      </p:sp>
      <p:pic>
        <p:nvPicPr>
          <p:cNvPr id="579" name="Google Shape;579;p79"/>
          <p:cNvPicPr preferRelativeResize="0"/>
          <p:nvPr/>
        </p:nvPicPr>
        <p:blipFill>
          <a:blip r:embed="rId3">
            <a:alphaModFix/>
          </a:blip>
          <a:stretch>
            <a:fillRect/>
          </a:stretch>
        </p:blipFill>
        <p:spPr>
          <a:xfrm>
            <a:off x="5907178" y="1111343"/>
            <a:ext cx="2920799" cy="29207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a:t>
            </a:r>
            <a:endParaRPr/>
          </a:p>
        </p:txBody>
      </p:sp>
      <p:sp>
        <p:nvSpPr>
          <p:cNvPr id="585" name="Google Shape;585;p80"/>
          <p:cNvSpPr txBox="1"/>
          <p:nvPr>
            <p:ph idx="1" type="body"/>
          </p:nvPr>
        </p:nvSpPr>
        <p:spPr>
          <a:xfrm>
            <a:off x="311700" y="13810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a:t>Successfully developed a software package for both </a:t>
            </a:r>
            <a:r>
              <a:rPr lang="en"/>
              <a:t>vehicles</a:t>
            </a:r>
            <a:endParaRPr/>
          </a:p>
          <a:p>
            <a:pPr indent="-355600" lvl="0" marL="457200" rtl="0" algn="l">
              <a:spcBef>
                <a:spcPts val="0"/>
              </a:spcBef>
              <a:spcAft>
                <a:spcPts val="0"/>
              </a:spcAft>
              <a:buSzPts val="2000"/>
              <a:buChar char="●"/>
            </a:pPr>
            <a:r>
              <a:rPr lang="en"/>
              <a:t>Developed with modularity in mind so the RoboSubLA team can continue development over the summer</a:t>
            </a:r>
            <a:endParaRPr/>
          </a:p>
          <a:p>
            <a:pPr indent="-355600" lvl="0" marL="457200" rtl="0" algn="l">
              <a:spcBef>
                <a:spcPts val="0"/>
              </a:spcBef>
              <a:spcAft>
                <a:spcPts val="0"/>
              </a:spcAft>
              <a:buSzPts val="2000"/>
              <a:buChar char="●"/>
            </a:pPr>
            <a:r>
              <a:rPr lang="en"/>
              <a:t>Simulated the behavior of autonomous systems, vehicle subsystems, and the competition environment to validate our work</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1"/>
          <p:cNvSpPr txBox="1"/>
          <p:nvPr>
            <p:ph type="ctrTitle"/>
          </p:nvPr>
        </p:nvSpPr>
        <p:spPr>
          <a:xfrm>
            <a:off x="311700" y="-139250"/>
            <a:ext cx="8520600" cy="1260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Thank you!</a:t>
            </a:r>
            <a:endParaRPr/>
          </a:p>
        </p:txBody>
      </p:sp>
      <p:pic>
        <p:nvPicPr>
          <p:cNvPr id="591" name="Google Shape;591;p81"/>
          <p:cNvPicPr preferRelativeResize="0"/>
          <p:nvPr/>
        </p:nvPicPr>
        <p:blipFill>
          <a:blip r:embed="rId3">
            <a:alphaModFix/>
          </a:blip>
          <a:stretch>
            <a:fillRect/>
          </a:stretch>
        </p:blipFill>
        <p:spPr>
          <a:xfrm>
            <a:off x="485153" y="1645143"/>
            <a:ext cx="2920799" cy="2920799"/>
          </a:xfrm>
          <a:prstGeom prst="rect">
            <a:avLst/>
          </a:prstGeom>
          <a:noFill/>
          <a:ln>
            <a:noFill/>
          </a:ln>
        </p:spPr>
      </p:pic>
      <p:sp>
        <p:nvSpPr>
          <p:cNvPr id="592" name="Google Shape;592;p81"/>
          <p:cNvSpPr txBox="1"/>
          <p:nvPr/>
        </p:nvSpPr>
        <p:spPr>
          <a:xfrm>
            <a:off x="3628525" y="1496075"/>
            <a:ext cx="4936500" cy="24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Ubuntu"/>
                <a:ea typeface="Ubuntu"/>
                <a:cs typeface="Ubuntu"/>
                <a:sym typeface="Ubuntu"/>
              </a:rPr>
              <a:t>Special thanks to</a:t>
            </a:r>
            <a:endParaRPr sz="2000">
              <a:solidFill>
                <a:schemeClr val="lt1"/>
              </a:solidFill>
              <a:latin typeface="Ubuntu"/>
              <a:ea typeface="Ubuntu"/>
              <a:cs typeface="Ubuntu"/>
              <a:sym typeface="Ubuntu"/>
            </a:endParaRPr>
          </a:p>
          <a:p>
            <a:pPr indent="0" lvl="0" marL="0" rtl="0" algn="l">
              <a:spcBef>
                <a:spcPts val="0"/>
              </a:spcBef>
              <a:spcAft>
                <a:spcPts val="0"/>
              </a:spcAft>
              <a:buNone/>
            </a:pPr>
            <a:r>
              <a:t/>
            </a:r>
            <a:endParaRPr sz="2000">
              <a:solidFill>
                <a:schemeClr val="lt1"/>
              </a:solidFill>
              <a:latin typeface="Ubuntu"/>
              <a:ea typeface="Ubuntu"/>
              <a:cs typeface="Ubuntu"/>
              <a:sym typeface="Ubuntu"/>
            </a:endParaRPr>
          </a:p>
          <a:p>
            <a:pPr indent="-355600" lvl="0" marL="4572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Prof. Richard Cross</a:t>
            </a:r>
            <a:endParaRPr sz="2000">
              <a:solidFill>
                <a:schemeClr val="lt1"/>
              </a:solidFill>
              <a:latin typeface="Ubuntu"/>
              <a:ea typeface="Ubuntu"/>
              <a:cs typeface="Ubuntu"/>
              <a:sym typeface="Ubuntu"/>
            </a:endParaRPr>
          </a:p>
          <a:p>
            <a:pPr indent="-355600" lvl="0" marL="4572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Dr. Michael Thorburn</a:t>
            </a:r>
            <a:endParaRPr sz="2000">
              <a:solidFill>
                <a:schemeClr val="lt1"/>
              </a:solidFill>
              <a:latin typeface="Ubuntu"/>
              <a:ea typeface="Ubuntu"/>
              <a:cs typeface="Ubuntu"/>
              <a:sym typeface="Ubuntu"/>
            </a:endParaRPr>
          </a:p>
          <a:p>
            <a:pPr indent="-355600" lvl="0" marL="4572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Dr. Mark Tufenkjian</a:t>
            </a:r>
            <a:endParaRPr sz="2000">
              <a:solidFill>
                <a:schemeClr val="lt1"/>
              </a:solidFill>
              <a:latin typeface="Ubuntu"/>
              <a:ea typeface="Ubuntu"/>
              <a:cs typeface="Ubuntu"/>
              <a:sym typeface="Ubuntu"/>
            </a:endParaRPr>
          </a:p>
          <a:p>
            <a:pPr indent="-355600" lvl="0" marL="4572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RoboSubLA team leadership</a:t>
            </a:r>
            <a:endParaRPr sz="2000">
              <a:solidFill>
                <a:schemeClr val="lt1"/>
              </a:solidFill>
              <a:latin typeface="Ubuntu"/>
              <a:ea typeface="Ubuntu"/>
              <a:cs typeface="Ubuntu"/>
              <a:sym typeface="Ubuntu"/>
            </a:endParaRPr>
          </a:p>
          <a:p>
            <a:pPr indent="-355600" lvl="0" marL="457200" rtl="0" algn="l">
              <a:spcBef>
                <a:spcPts val="0"/>
              </a:spcBef>
              <a:spcAft>
                <a:spcPts val="0"/>
              </a:spcAft>
              <a:buClr>
                <a:schemeClr val="lt1"/>
              </a:buClr>
              <a:buSzPts val="2000"/>
              <a:buFont typeface="Ubuntu"/>
              <a:buChar char="●"/>
            </a:pPr>
            <a:r>
              <a:rPr lang="en" sz="2000">
                <a:solidFill>
                  <a:schemeClr val="lt1"/>
                </a:solidFill>
                <a:latin typeface="Ubuntu"/>
                <a:ea typeface="Ubuntu"/>
                <a:cs typeface="Ubuntu"/>
                <a:sym typeface="Ubuntu"/>
              </a:rPr>
              <a:t>Our sponsors and industry partners</a:t>
            </a:r>
            <a:endParaRPr sz="2000">
              <a:solidFill>
                <a:schemeClr val="lt1"/>
              </a:solidFill>
              <a:latin typeface="Ubuntu"/>
              <a:ea typeface="Ubuntu"/>
              <a:cs typeface="Ubuntu"/>
              <a:sym typeface="Ubuntu"/>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RoboSub</a:t>
            </a:r>
            <a:endParaRPr/>
          </a:p>
        </p:txBody>
      </p:sp>
      <p:pic>
        <p:nvPicPr>
          <p:cNvPr id="97" name="Google Shape;97;p19"/>
          <p:cNvPicPr preferRelativeResize="0"/>
          <p:nvPr/>
        </p:nvPicPr>
        <p:blipFill>
          <a:blip r:embed="rId3">
            <a:alphaModFix/>
          </a:blip>
          <a:stretch>
            <a:fillRect/>
          </a:stretch>
        </p:blipFill>
        <p:spPr>
          <a:xfrm>
            <a:off x="1096400" y="1093925"/>
            <a:ext cx="1781753" cy="3820974"/>
          </a:xfrm>
          <a:prstGeom prst="rect">
            <a:avLst/>
          </a:prstGeom>
          <a:noFill/>
          <a:ln cap="flat" cmpd="sng" w="19050">
            <a:solidFill>
              <a:schemeClr val="lt1"/>
            </a:solidFill>
            <a:prstDash val="solid"/>
            <a:round/>
            <a:headEnd len="sm" w="sm" type="none"/>
            <a:tailEnd len="sm" w="sm" type="none"/>
          </a:ln>
        </p:spPr>
      </p:pic>
      <p:pic>
        <p:nvPicPr>
          <p:cNvPr id="98" name="Google Shape;98;p19"/>
          <p:cNvPicPr preferRelativeResize="0"/>
          <p:nvPr/>
        </p:nvPicPr>
        <p:blipFill>
          <a:blip r:embed="rId4">
            <a:alphaModFix/>
          </a:blip>
          <a:stretch>
            <a:fillRect/>
          </a:stretch>
        </p:blipFill>
        <p:spPr>
          <a:xfrm>
            <a:off x="2954353" y="1093925"/>
            <a:ext cx="5093253" cy="3820975"/>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Competition Layout</a:t>
            </a:r>
            <a:endParaRPr/>
          </a:p>
        </p:txBody>
      </p:sp>
      <p:pic>
        <p:nvPicPr>
          <p:cNvPr id="104" name="Google Shape;104;p20"/>
          <p:cNvPicPr preferRelativeResize="0"/>
          <p:nvPr/>
        </p:nvPicPr>
        <p:blipFill>
          <a:blip r:embed="rId3">
            <a:alphaModFix/>
          </a:blip>
          <a:stretch>
            <a:fillRect/>
          </a:stretch>
        </p:blipFill>
        <p:spPr>
          <a:xfrm>
            <a:off x="1191063" y="1093925"/>
            <a:ext cx="6761879" cy="3820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Tasks - Gate, Buoy, Bins, Torpedoes</a:t>
            </a:r>
            <a:endParaRPr/>
          </a:p>
        </p:txBody>
      </p:sp>
      <p:pic>
        <p:nvPicPr>
          <p:cNvPr id="110" name="Google Shape;110;p21"/>
          <p:cNvPicPr preferRelativeResize="0"/>
          <p:nvPr/>
        </p:nvPicPr>
        <p:blipFill>
          <a:blip r:embed="rId3">
            <a:alphaModFix/>
          </a:blip>
          <a:stretch>
            <a:fillRect/>
          </a:stretch>
        </p:blipFill>
        <p:spPr>
          <a:xfrm>
            <a:off x="1102906" y="1086525"/>
            <a:ext cx="3615300" cy="1910480"/>
          </a:xfrm>
          <a:prstGeom prst="rect">
            <a:avLst/>
          </a:prstGeom>
          <a:noFill/>
          <a:ln cap="flat" cmpd="sng" w="19050">
            <a:solidFill>
              <a:schemeClr val="lt1"/>
            </a:solidFill>
            <a:prstDash val="solid"/>
            <a:round/>
            <a:headEnd len="sm" w="sm" type="none"/>
            <a:tailEnd len="sm" w="sm" type="none"/>
          </a:ln>
        </p:spPr>
      </p:pic>
      <p:pic>
        <p:nvPicPr>
          <p:cNvPr id="111" name="Google Shape;111;p21"/>
          <p:cNvPicPr preferRelativeResize="0"/>
          <p:nvPr/>
        </p:nvPicPr>
        <p:blipFill>
          <a:blip r:embed="rId4">
            <a:alphaModFix/>
          </a:blip>
          <a:stretch>
            <a:fillRect/>
          </a:stretch>
        </p:blipFill>
        <p:spPr>
          <a:xfrm>
            <a:off x="4718213" y="1086525"/>
            <a:ext cx="3316026" cy="1736474"/>
          </a:xfrm>
          <a:prstGeom prst="rect">
            <a:avLst/>
          </a:prstGeom>
          <a:noFill/>
          <a:ln cap="flat" cmpd="sng" w="19050">
            <a:solidFill>
              <a:schemeClr val="lt1"/>
            </a:solidFill>
            <a:prstDash val="solid"/>
            <a:round/>
            <a:headEnd len="sm" w="sm" type="none"/>
            <a:tailEnd len="sm" w="sm" type="none"/>
          </a:ln>
        </p:spPr>
      </p:pic>
      <p:pic>
        <p:nvPicPr>
          <p:cNvPr id="112" name="Google Shape;112;p21"/>
          <p:cNvPicPr preferRelativeResize="0"/>
          <p:nvPr/>
        </p:nvPicPr>
        <p:blipFill>
          <a:blip r:embed="rId5">
            <a:alphaModFix/>
          </a:blip>
          <a:stretch>
            <a:fillRect/>
          </a:stretch>
        </p:blipFill>
        <p:spPr>
          <a:xfrm>
            <a:off x="1102913" y="2997025"/>
            <a:ext cx="3615299" cy="1910474"/>
          </a:xfrm>
          <a:prstGeom prst="rect">
            <a:avLst/>
          </a:prstGeom>
          <a:noFill/>
          <a:ln cap="flat" cmpd="sng" w="19050">
            <a:solidFill>
              <a:schemeClr val="lt1"/>
            </a:solidFill>
            <a:prstDash val="solid"/>
            <a:round/>
            <a:headEnd len="sm" w="sm" type="none"/>
            <a:tailEnd len="sm" w="sm" type="none"/>
          </a:ln>
        </p:spPr>
      </p:pic>
      <p:pic>
        <p:nvPicPr>
          <p:cNvPr id="113" name="Google Shape;113;p21"/>
          <p:cNvPicPr preferRelativeResize="0"/>
          <p:nvPr/>
        </p:nvPicPr>
        <p:blipFill>
          <a:blip r:embed="rId6">
            <a:alphaModFix/>
          </a:blip>
          <a:stretch>
            <a:fillRect/>
          </a:stretch>
        </p:blipFill>
        <p:spPr>
          <a:xfrm>
            <a:off x="4725063" y="2823000"/>
            <a:ext cx="3316025" cy="2084500"/>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oboSubL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