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Nunito"/>
      <p:regular r:id="rId42"/>
      <p:bold r:id="rId43"/>
      <p:italic r:id="rId44"/>
      <p:boldItalic r:id="rId45"/>
    </p:embeddedFont>
    <p:embeddedFont>
      <p:font typeface="Maven Pro"/>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Nuni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Nunito-italic.fntdata"/><Relationship Id="rId21" Type="http://schemas.openxmlformats.org/officeDocument/2006/relationships/slide" Target="slides/slide16.xml"/><Relationship Id="rId43" Type="http://schemas.openxmlformats.org/officeDocument/2006/relationships/font" Target="fonts/Nunito-bold.fntdata"/><Relationship Id="rId24" Type="http://schemas.openxmlformats.org/officeDocument/2006/relationships/slide" Target="slides/slide19.xml"/><Relationship Id="rId46" Type="http://schemas.openxmlformats.org/officeDocument/2006/relationships/font" Target="fonts/MavenPro-regular.fntdata"/><Relationship Id="rId23" Type="http://schemas.openxmlformats.org/officeDocument/2006/relationships/slide" Target="slides/slide18.xml"/><Relationship Id="rId45"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MavenPro-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Machine Learning platform for Intelligent Water Systems Management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fa84998cb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fa84998c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Daniel 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d0f414569d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d0f414569d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d12376060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d12376060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ce3382fe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ce3382f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Put this somewhere </a:t>
            </a:r>
            <a:r>
              <a:rPr lang="en"/>
              <a:t>beginning</a:t>
            </a:r>
            <a:r>
              <a:rPr lang="en"/>
              <a:t> middle or end  Daniel 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d00efba71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d00efba71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Kobe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 python </a:t>
            </a:r>
            <a:r>
              <a:rPr lang="en"/>
              <a:t>because</a:t>
            </a:r>
            <a:r>
              <a:rPr lang="en"/>
              <a:t> it is the most popular in the data science and machine learning world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d0f41468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d0f41468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Kobe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fa84998c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6fa84998c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Kobe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mention </a:t>
            </a:r>
            <a:r>
              <a:rPr lang="en" sz="1600">
                <a:solidFill>
                  <a:srgbClr val="660000"/>
                </a:solidFill>
                <a:latin typeface="Nunito"/>
                <a:ea typeface="Nunito"/>
                <a:cs typeface="Nunito"/>
                <a:sym typeface="Nunito"/>
              </a:rPr>
              <a:t>Original Plan was to create a risk rating for buildings</a:t>
            </a:r>
            <a:endParaRPr sz="1600">
              <a:solidFill>
                <a:srgbClr val="660000"/>
              </a:solidFill>
              <a:latin typeface="Nunito"/>
              <a:ea typeface="Nunito"/>
              <a:cs typeface="Nunito"/>
              <a:sym typeface="Nunito"/>
            </a:endParaRPr>
          </a:p>
          <a:p>
            <a:pPr indent="0" lvl="0" marL="0" rtl="0" algn="l">
              <a:spcBef>
                <a:spcPts val="0"/>
              </a:spcBef>
              <a:spcAft>
                <a:spcPts val="0"/>
              </a:spcAft>
              <a:buNone/>
            </a:pPr>
            <a:r>
              <a:rPr lang="en">
                <a:solidFill>
                  <a:schemeClr val="dk1"/>
                </a:solidFill>
              </a:rPr>
              <a:t>But I removed it from slide since it looks out of place. It’s already in previous slide</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d1e3027204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d1e3027204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FFNNs are the simplest types of neural networks. </a:t>
            </a:r>
            <a:endParaRPr/>
          </a:p>
          <a:p>
            <a:pPr indent="0" lvl="0" marL="0" rtl="0" algn="l">
              <a:spcBef>
                <a:spcPts val="0"/>
              </a:spcBef>
              <a:spcAft>
                <a:spcPts val="0"/>
              </a:spcAft>
              <a:buNone/>
            </a:pPr>
            <a:r>
              <a:rPr lang="en"/>
              <a:t>They have been tried and tested for many years over many applications and have been found to be very effective.</a:t>
            </a:r>
            <a:endParaRPr/>
          </a:p>
          <a:p>
            <a:pPr indent="0" lvl="0" marL="0" rtl="0" algn="l">
              <a:spcBef>
                <a:spcPts val="0"/>
              </a:spcBef>
              <a:spcAft>
                <a:spcPts val="0"/>
              </a:spcAft>
              <a:buNone/>
            </a:pPr>
            <a:r>
              <a:rPr lang="en"/>
              <a:t>What makes them so effective is their structure. </a:t>
            </a:r>
            <a:endParaRPr/>
          </a:p>
          <a:p>
            <a:pPr indent="0" lvl="0" marL="0" rtl="0" algn="l">
              <a:spcBef>
                <a:spcPts val="0"/>
              </a:spcBef>
              <a:spcAft>
                <a:spcPts val="0"/>
              </a:spcAft>
              <a:buNone/>
            </a:pPr>
            <a:r>
              <a:rPr lang="en"/>
              <a:t>To summarize it, this type of NN has layers of neurons that are connected by weights.</a:t>
            </a:r>
            <a:endParaRPr/>
          </a:p>
          <a:p>
            <a:pPr indent="0" lvl="0" marL="0" rtl="0" algn="l">
              <a:spcBef>
                <a:spcPts val="0"/>
              </a:spcBef>
              <a:spcAft>
                <a:spcPts val="0"/>
              </a:spcAft>
              <a:buNone/>
            </a:pPr>
            <a:r>
              <a:rPr lang="en"/>
              <a:t>As data is propagated forward, the model changes its weights based off the error it makes when compared to the expected output.</a:t>
            </a:r>
            <a:endParaRPr/>
          </a:p>
          <a:p>
            <a:pPr indent="0" lvl="0" marL="0" rtl="0" algn="l">
              <a:spcBef>
                <a:spcPts val="0"/>
              </a:spcBef>
              <a:spcAft>
                <a:spcPts val="0"/>
              </a:spcAft>
              <a:buNone/>
            </a:pPr>
            <a:r>
              <a:rPr lang="en"/>
              <a:t>This allows the NN to learn on its own, without any external help.</a:t>
            </a:r>
            <a:endParaRPr/>
          </a:p>
          <a:p>
            <a:pPr indent="0" lvl="0" marL="0" rtl="0" algn="l">
              <a:spcBef>
                <a:spcPts val="0"/>
              </a:spcBef>
              <a:spcAft>
                <a:spcPts val="0"/>
              </a:spcAft>
              <a:buNone/>
            </a:pPr>
            <a:r>
              <a:rPr lang="en"/>
              <a:t>We were very </a:t>
            </a:r>
            <a:r>
              <a:rPr lang="en"/>
              <a:t>excited</a:t>
            </a:r>
            <a:r>
              <a:rPr lang="en"/>
              <a:t> to use this </a:t>
            </a:r>
            <a:r>
              <a:rPr lang="en"/>
              <a:t>neural</a:t>
            </a:r>
            <a:r>
              <a:rPr lang="en"/>
              <a:t> network, but we faced some challenges.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6fd043ef5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6fd043ef5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Three challenges in particular affected our NN’s performance. </a:t>
            </a:r>
            <a:endParaRPr/>
          </a:p>
          <a:p>
            <a:pPr indent="0" lvl="0" marL="0" rtl="0" algn="l">
              <a:spcBef>
                <a:spcPts val="0"/>
              </a:spcBef>
              <a:spcAft>
                <a:spcPts val="0"/>
              </a:spcAft>
              <a:buNone/>
            </a:pPr>
            <a:r>
              <a:rPr lang="en"/>
              <a:t>First, we have a small dataset to work with.</a:t>
            </a:r>
            <a:endParaRPr/>
          </a:p>
          <a:p>
            <a:pPr indent="0" lvl="0" marL="0" rtl="0" algn="l">
              <a:spcBef>
                <a:spcPts val="0"/>
              </a:spcBef>
              <a:spcAft>
                <a:spcPts val="0"/>
              </a:spcAft>
              <a:buNone/>
            </a:pPr>
            <a:r>
              <a:rPr lang="en"/>
              <a:t>But to make matters worse, leaks are actually a very rare event.</a:t>
            </a:r>
            <a:endParaRPr/>
          </a:p>
          <a:p>
            <a:pPr indent="0" lvl="0" marL="0" rtl="0" algn="l">
              <a:spcBef>
                <a:spcPts val="0"/>
              </a:spcBef>
              <a:spcAft>
                <a:spcPts val="0"/>
              </a:spcAft>
              <a:buNone/>
            </a:pPr>
            <a:r>
              <a:rPr lang="en"/>
              <a:t>To give you guys an idea of how rare leaks are, for every 1000 times water was used, only 5 of those instances led to a leak.</a:t>
            </a:r>
            <a:endParaRPr/>
          </a:p>
          <a:p>
            <a:pPr indent="0" lvl="0" marL="0" rtl="0" algn="l">
              <a:spcBef>
                <a:spcPts val="0"/>
              </a:spcBef>
              <a:spcAft>
                <a:spcPts val="0"/>
              </a:spcAft>
              <a:buNone/>
            </a:pPr>
            <a:r>
              <a:rPr lang="en"/>
              <a:t>So the data we’re trying to identify is extremely small, and that led us to create new, </a:t>
            </a:r>
            <a:r>
              <a:rPr lang="en"/>
              <a:t>artificial</a:t>
            </a:r>
            <a:r>
              <a:rPr lang="en"/>
              <a:t> data that is similar to current leak data.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d00efba71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d00efba71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our efforts, we could not get a </a:t>
            </a:r>
            <a:r>
              <a:rPr lang="en"/>
              <a:t>neural</a:t>
            </a:r>
            <a:r>
              <a:rPr lang="en"/>
              <a:t> network model to perform well. </a:t>
            </a:r>
            <a:endParaRPr/>
          </a:p>
          <a:p>
            <a:pPr indent="0" lvl="0" marL="0" rtl="0" algn="l">
              <a:spcBef>
                <a:spcPts val="0"/>
              </a:spcBef>
              <a:spcAft>
                <a:spcPts val="0"/>
              </a:spcAft>
              <a:buNone/>
            </a:pPr>
            <a:r>
              <a:rPr lang="en"/>
              <a:t>This was mainly due to the size of the data.</a:t>
            </a:r>
            <a:endParaRPr/>
          </a:p>
          <a:p>
            <a:pPr indent="0" lvl="0" marL="0" rtl="0" algn="l">
              <a:spcBef>
                <a:spcPts val="0"/>
              </a:spcBef>
              <a:spcAft>
                <a:spcPts val="0"/>
              </a:spcAft>
              <a:buNone/>
            </a:pPr>
            <a:r>
              <a:rPr lang="en"/>
              <a:t>It was too small, and our model was underfit. </a:t>
            </a:r>
            <a:endParaRPr/>
          </a:p>
          <a:p>
            <a:pPr indent="0" lvl="0" marL="0" rtl="0" algn="l">
              <a:spcBef>
                <a:spcPts val="0"/>
              </a:spcBef>
              <a:spcAft>
                <a:spcPts val="0"/>
              </a:spcAft>
              <a:buNone/>
            </a:pPr>
            <a:r>
              <a:rPr lang="en"/>
              <a:t>We achieved an average accuracy of 55%, and a maximum of 60%.</a:t>
            </a:r>
            <a:endParaRPr/>
          </a:p>
          <a:p>
            <a:pPr indent="0" lvl="0" marL="0" rtl="0" algn="l">
              <a:spcBef>
                <a:spcPts val="0"/>
              </a:spcBef>
              <a:spcAft>
                <a:spcPts val="0"/>
              </a:spcAft>
              <a:buNone/>
            </a:pPr>
            <a:r>
              <a:rPr lang="en"/>
              <a:t>Furthermore</a:t>
            </a:r>
            <a:r>
              <a:rPr lang="en"/>
              <a:t>, our ROC curve revealed that our models were randomly guessing. </a:t>
            </a:r>
            <a:endParaRPr/>
          </a:p>
          <a:p>
            <a:pPr indent="0" lvl="0" marL="0" rtl="0" algn="l">
              <a:spcBef>
                <a:spcPts val="0"/>
              </a:spcBef>
              <a:spcAft>
                <a:spcPts val="0"/>
              </a:spcAft>
              <a:buNone/>
            </a:pPr>
            <a:r>
              <a:rPr lang="en"/>
              <a:t>The figure on the right shows this random guessing behavior, and in a few minutes it will become clear why this perfect line is bad.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dd8039bf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cdd8039bf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6fa84998c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6fa84998c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because we could not find success with the feed forward neural network, we </a:t>
            </a:r>
            <a:r>
              <a:rPr lang="en"/>
              <a:t>divided</a:t>
            </a:r>
            <a:r>
              <a:rPr lang="en"/>
              <a:t> to try simpler models.</a:t>
            </a:r>
            <a:endParaRPr/>
          </a:p>
          <a:p>
            <a:pPr indent="0" lvl="0" marL="0" rtl="0" algn="l">
              <a:spcBef>
                <a:spcPts val="0"/>
              </a:spcBef>
              <a:spcAft>
                <a:spcPts val="0"/>
              </a:spcAft>
              <a:buNone/>
            </a:pPr>
            <a:r>
              <a:rPr lang="en"/>
              <a:t>Logistic regression gave us the best results.</a:t>
            </a:r>
            <a:endParaRPr/>
          </a:p>
          <a:p>
            <a:pPr indent="0" lvl="0" marL="0" rtl="0" algn="l">
              <a:spcBef>
                <a:spcPts val="0"/>
              </a:spcBef>
              <a:spcAft>
                <a:spcPts val="0"/>
              </a:spcAft>
              <a:buNone/>
            </a:pPr>
            <a:r>
              <a:rPr lang="en"/>
              <a:t>This is a simpler machine learning model that is used for binary classification, such as identifying whether an email is spam or not.</a:t>
            </a:r>
            <a:endParaRPr/>
          </a:p>
          <a:p>
            <a:pPr indent="0" lvl="0" marL="0" rtl="0" algn="l">
              <a:spcBef>
                <a:spcPts val="0"/>
              </a:spcBef>
              <a:spcAft>
                <a:spcPts val="0"/>
              </a:spcAft>
              <a:buNone/>
            </a:pPr>
            <a:r>
              <a:rPr lang="en"/>
              <a:t>It does this by taking inputs, it processes them in training, and runs every output through a function that gives the </a:t>
            </a:r>
            <a:r>
              <a:rPr lang="en"/>
              <a:t>probability</a:t>
            </a:r>
            <a:r>
              <a:rPr lang="en"/>
              <a:t> of the event </a:t>
            </a:r>
            <a:r>
              <a:rPr lang="en"/>
              <a:t>occurring</a:t>
            </a:r>
            <a:r>
              <a:rPr lang="en"/>
              <a:t>. </a:t>
            </a:r>
            <a:endParaRPr/>
          </a:p>
          <a:p>
            <a:pPr indent="0" lvl="0" marL="0" rtl="0" algn="l">
              <a:spcBef>
                <a:spcPts val="0"/>
              </a:spcBef>
              <a:spcAft>
                <a:spcPts val="0"/>
              </a:spcAft>
              <a:buNone/>
            </a:pPr>
            <a:r>
              <a:rPr lang="en"/>
              <a:t>The model makes its classification based off the probability. </a:t>
            </a:r>
            <a:endParaRPr/>
          </a:p>
          <a:p>
            <a:pPr indent="0" lvl="0" marL="0" rtl="0" algn="l">
              <a:spcBef>
                <a:spcPts val="0"/>
              </a:spcBef>
              <a:spcAft>
                <a:spcPts val="0"/>
              </a:spcAft>
              <a:buNone/>
            </a:pPr>
            <a:r>
              <a:rPr lang="en"/>
              <a:t>We hoped that this type of model would better suit our small dataset. </a:t>
            </a:r>
            <a:endParaRPr/>
          </a:p>
          <a:p>
            <a:pPr indent="0" lvl="0" marL="0" rtl="0" algn="l">
              <a:spcBef>
                <a:spcPts val="0"/>
              </a:spcBef>
              <a:spcAft>
                <a:spcPts val="0"/>
              </a:spcAft>
              <a:buNone/>
            </a:pPr>
            <a:r>
              <a:rPr lang="en"/>
              <a:t>I now pass your attention to Gabriel, who will talk more about our application and results.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d00efba71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d00efba71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Gabriel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cdb4498e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cdb4498e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e104b523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ce104b523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gabriel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d00efba71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d00efba71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d0f414689a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d0f414689a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ce104b5238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ce104b5238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 small video to show wha </a:t>
            </a:r>
            <a:r>
              <a:rPr lang="en"/>
              <a:t>the</a:t>
            </a:r>
            <a:r>
              <a:rPr lang="en"/>
              <a:t> front end did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cdb4498e4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cdb4498e4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units for the features this dashboard shows how data put but the dashboard works with the algorithm but one day a user will be able to use extract by a csv file, the reason why we didnt implement it but we do not know what is </a:t>
            </a:r>
            <a:r>
              <a:rPr lang="en"/>
              <a:t>important</a:t>
            </a:r>
            <a:r>
              <a:rPr lang="en"/>
              <a:t>  </a:t>
            </a:r>
            <a:br>
              <a:rPr lang="en"/>
            </a:br>
            <a:r>
              <a:rPr lang="en"/>
              <a:t>So this is a general prototype that can later be personalized by </a:t>
            </a:r>
            <a:r>
              <a:rPr lang="en"/>
              <a:t>whoever</a:t>
            </a:r>
            <a:r>
              <a:rPr lang="en"/>
              <a:t> the new user of the code is. </a:t>
            </a:r>
            <a:br>
              <a:rPr lang="en"/>
            </a:br>
            <a:r>
              <a:rPr lang="en"/>
              <a:t>Flowe chart of how the front end is working with the back end  show code of the pickel?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cdb4498e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cdb4498e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d00efba71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d00efba718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d00efba7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d00efba7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d12376060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d12376060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d1d7dea30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d1d7dea30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cdb4498e4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cdb4498e4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 of what we talked about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d123760604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d123760604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d123760604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d123760604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ce104b5238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ce104b5238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In the next phase of our project, we plan to make big improvements in how we manage and use our data. We'll process large amounts of data more efficiently, use new methods to manage data from different buildings separately, and connect to stronger servers for faster and more reliable performance. We'll also use advanced machine learning to better understand and organize our data, and develop new tools to check and maintain pipes more effectively. These upgrades will make our system much more powerful and ready to handle future challenges in managing building operations.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6fd043ef5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6fd043ef5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cdb4498e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cdb4498e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r>
              <a:rPr lang="en"/>
              <a:t>Talk about how you </a:t>
            </a:r>
            <a:r>
              <a:rPr lang="en"/>
              <a:t>divided</a:t>
            </a:r>
            <a:r>
              <a:rPr lang="en"/>
              <a:t> your work how you </a:t>
            </a:r>
            <a:r>
              <a:rPr lang="en"/>
              <a:t>divided</a:t>
            </a:r>
            <a:r>
              <a:rPr lang="en"/>
              <a:t> the team into three subteams:</a:t>
            </a:r>
            <a:endParaRPr/>
          </a:p>
          <a:p>
            <a:pPr indent="0" lvl="0" marL="0" rtl="0" algn="l">
              <a:spcBef>
                <a:spcPts val="0"/>
              </a:spcBef>
              <a:spcAft>
                <a:spcPts val="0"/>
              </a:spcAft>
              <a:buNone/>
            </a:pPr>
            <a:r>
              <a:rPr lang="en"/>
              <a:t>Front end metrics and algorithms create a flow chart   </a:t>
            </a:r>
            <a:br>
              <a:rPr lang="en"/>
            </a:br>
            <a:r>
              <a:rPr lang="en"/>
              <a:t>Members</a:t>
            </a:r>
            <a:r>
              <a:rPr lang="en"/>
              <a:t> team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d00efba71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d00efba71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Isaac In this presentation we are going to explain what each team did in the order of metrics,algorithm, and frontend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fa84998c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6fa84998c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Isaac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ce104b5238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ce104b5238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image of excel heading of the column names  to show users </a:t>
            </a:r>
            <a:br>
              <a:rPr lang="en"/>
            </a:br>
            <a:r>
              <a:rPr lang="en"/>
              <a:t>Water classify is an algorithm </a:t>
            </a:r>
            <a:endParaRPr/>
          </a:p>
          <a:p>
            <a:pPr indent="0" lvl="0" marL="0" rtl="0" algn="l">
              <a:spcBef>
                <a:spcPts val="0"/>
              </a:spcBef>
              <a:spcAft>
                <a:spcPts val="0"/>
              </a:spcAft>
              <a:buNone/>
            </a:pPr>
            <a:r>
              <a:rPr lang="en"/>
              <a:t>Isaac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ce104b523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ce104b52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talk about how we extract the data, Matthew Kim “gw - gateway”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ce104b523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ce104b523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we added building statics </a:t>
            </a:r>
            <a:r>
              <a:rPr lang="en"/>
              <a:t>because</a:t>
            </a:r>
            <a:r>
              <a:rPr lang="en"/>
              <a:t> it helps determines/impact the events in the </a:t>
            </a:r>
            <a:r>
              <a:rPr lang="en"/>
              <a:t>longevity</a:t>
            </a:r>
            <a:r>
              <a:rPr lang="en"/>
              <a:t> of pipes,</a:t>
            </a:r>
            <a:endParaRPr/>
          </a:p>
          <a:p>
            <a:pPr indent="0" lvl="0" marL="0" rtl="0" algn="l">
              <a:spcBef>
                <a:spcPts val="0"/>
              </a:spcBef>
              <a:spcAft>
                <a:spcPts val="0"/>
              </a:spcAft>
              <a:buNone/>
            </a:pPr>
            <a:r>
              <a:rPr lang="en"/>
              <a:t>Matthew Kim - add our motivation for adding dummy data, because we wanted to include more parameters/metrics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273" name="Shape 273"/>
        <p:cNvGrpSpPr/>
        <p:nvPr/>
      </p:nvGrpSpPr>
      <p:grpSpPr>
        <a:xfrm>
          <a:off x="0" y="0"/>
          <a:ext cx="0" cy="0"/>
          <a:chOff x="0" y="0"/>
          <a:chExt cx="0" cy="0"/>
        </a:xfrm>
      </p:grpSpPr>
      <p:pic>
        <p:nvPicPr>
          <p:cNvPr descr="Picture 7" id="274" name="Google Shape;274;p13"/>
          <p:cNvPicPr preferRelativeResize="0"/>
          <p:nvPr/>
        </p:nvPicPr>
        <p:blipFill rotWithShape="1">
          <a:blip r:embed="rId2">
            <a:alphaModFix/>
          </a:blip>
          <a:srcRect b="0" l="0" r="0" t="0"/>
          <a:stretch/>
        </p:blipFill>
        <p:spPr>
          <a:xfrm>
            <a:off x="80509" y="4720046"/>
            <a:ext cx="320287" cy="340981"/>
          </a:xfrm>
          <a:prstGeom prst="rect">
            <a:avLst/>
          </a:prstGeom>
          <a:noFill/>
          <a:ln>
            <a:noFill/>
          </a:ln>
        </p:spPr>
      </p:pic>
      <p:sp>
        <p:nvSpPr>
          <p:cNvPr id="275" name="Google Shape;275;p13"/>
          <p:cNvSpPr txBox="1"/>
          <p:nvPr/>
        </p:nvSpPr>
        <p:spPr>
          <a:xfrm>
            <a:off x="402969" y="4806163"/>
            <a:ext cx="2581800" cy="184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CAL STATE LA </a:t>
            </a:r>
            <a:r>
              <a:rPr b="0" i="0" lang="en" sz="600" u="none" cap="none" strike="noStrike">
                <a:solidFill>
                  <a:srgbClr val="FCC90A"/>
                </a:solidFill>
                <a:latin typeface="Arial"/>
                <a:ea typeface="Arial"/>
                <a:cs typeface="Arial"/>
                <a:sym typeface="Arial"/>
              </a:rPr>
              <a:t> |   </a:t>
            </a:r>
            <a:r>
              <a:rPr b="0" i="0" lang="en" sz="600" u="none" cap="none" strike="noStrike">
                <a:solidFill>
                  <a:srgbClr val="000000"/>
                </a:solidFill>
                <a:latin typeface="Arial"/>
                <a:ea typeface="Arial"/>
                <a:cs typeface="Arial"/>
                <a:sym typeface="Arial"/>
              </a:rPr>
              <a:t>Department of Computer Science</a:t>
            </a:r>
            <a:endParaRPr b="0" i="0" sz="1400" u="none" cap="none" strike="noStrike">
              <a:solidFill>
                <a:srgbClr val="000000"/>
              </a:solidFill>
              <a:latin typeface="Arial"/>
              <a:ea typeface="Arial"/>
              <a:cs typeface="Arial"/>
              <a:sym typeface="Arial"/>
            </a:endParaRPr>
          </a:p>
        </p:txBody>
      </p:sp>
      <p:sp>
        <p:nvSpPr>
          <p:cNvPr id="276" name="Google Shape;276;p13"/>
          <p:cNvSpPr txBox="1"/>
          <p:nvPr>
            <p:ph type="title"/>
          </p:nvPr>
        </p:nvSpPr>
        <p:spPr>
          <a:xfrm>
            <a:off x="536408" y="237636"/>
            <a:ext cx="8140500" cy="857400"/>
          </a:xfrm>
          <a:prstGeom prst="rect">
            <a:avLst/>
          </a:prstGeom>
          <a:noFill/>
          <a:ln>
            <a:noFill/>
          </a:ln>
        </p:spPr>
        <p:txBody>
          <a:bodyPr anchorCtr="0" anchor="ctr" bIns="45700" lIns="45700" spcFirstLastPara="1" rIns="45700" wrap="square" tIns="45700">
            <a:normAutofit/>
          </a:bodyPr>
          <a:lstStyle>
            <a:lvl1pPr lvl="0" rtl="0" algn="l">
              <a:lnSpc>
                <a:spcPct val="100000"/>
              </a:lnSpc>
              <a:spcBef>
                <a:spcPts val="0"/>
              </a:spcBef>
              <a:spcAft>
                <a:spcPts val="0"/>
              </a:spcAft>
              <a:buClr>
                <a:srgbClr val="000000"/>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277" name="Google Shape;277;p13"/>
          <p:cNvSpPr txBox="1"/>
          <p:nvPr>
            <p:ph idx="1" type="body"/>
          </p:nvPr>
        </p:nvSpPr>
        <p:spPr>
          <a:xfrm>
            <a:off x="536408" y="1177747"/>
            <a:ext cx="8140500" cy="3394500"/>
          </a:xfrm>
          <a:prstGeom prst="rect">
            <a:avLst/>
          </a:prstGeom>
          <a:noFill/>
          <a:ln>
            <a:noFill/>
          </a:ln>
        </p:spPr>
        <p:txBody>
          <a:bodyPr anchorCtr="0" anchor="t" bIns="45700" lIns="45700" spcFirstLastPara="1" rIns="45700" wrap="square" tIns="45700">
            <a:normAutofit/>
          </a:bodyPr>
          <a:lstStyle>
            <a:lvl1pPr indent="-228600" lvl="0" marL="457200" rtl="0" algn="l">
              <a:lnSpc>
                <a:spcPct val="100000"/>
              </a:lnSpc>
              <a:spcBef>
                <a:spcPts val="400"/>
              </a:spcBef>
              <a:spcAft>
                <a:spcPts val="0"/>
              </a:spcAft>
              <a:buClr>
                <a:srgbClr val="000000"/>
              </a:buClr>
              <a:buSzPts val="1800"/>
              <a:buNone/>
              <a:defRPr/>
            </a:lvl1pPr>
            <a:lvl2pPr indent="-342900" lvl="1" marL="914400" rtl="0" algn="l">
              <a:lnSpc>
                <a:spcPct val="100000"/>
              </a:lnSpc>
              <a:spcBef>
                <a:spcPts val="400"/>
              </a:spcBef>
              <a:spcAft>
                <a:spcPts val="0"/>
              </a:spcAft>
              <a:buClr>
                <a:srgbClr val="000000"/>
              </a:buClr>
              <a:buSzPts val="1800"/>
              <a:buChar char="•"/>
              <a:defRPr/>
            </a:lvl2pPr>
            <a:lvl3pPr indent="-342900" lvl="2" marL="1371600" rtl="0" algn="l">
              <a:lnSpc>
                <a:spcPct val="100000"/>
              </a:lnSpc>
              <a:spcBef>
                <a:spcPts val="400"/>
              </a:spcBef>
              <a:spcAft>
                <a:spcPts val="0"/>
              </a:spcAft>
              <a:buClr>
                <a:srgbClr val="000000"/>
              </a:buClr>
              <a:buSzPts val="1800"/>
              <a:buChar char="o"/>
              <a:defRPr/>
            </a:lvl3pPr>
            <a:lvl4pPr indent="-342900" lvl="3" marL="1828800" rtl="0" algn="l">
              <a:lnSpc>
                <a:spcPct val="100000"/>
              </a:lnSpc>
              <a:spcBef>
                <a:spcPts val="400"/>
              </a:spcBef>
              <a:spcAft>
                <a:spcPts val="0"/>
              </a:spcAft>
              <a:buClr>
                <a:srgbClr val="000000"/>
              </a:buClr>
              <a:buSzPts val="1800"/>
              <a:buChar char="–"/>
              <a:defRPr/>
            </a:lvl4pPr>
            <a:lvl5pPr indent="-342900" lvl="4" marL="2286000" rtl="0" algn="l">
              <a:lnSpc>
                <a:spcPct val="100000"/>
              </a:lnSpc>
              <a:spcBef>
                <a:spcPts val="400"/>
              </a:spcBef>
              <a:spcAft>
                <a:spcPts val="0"/>
              </a:spcAft>
              <a:buClr>
                <a:srgbClr val="000000"/>
              </a:buClr>
              <a:buSzPts val="1800"/>
              <a:buChar char="»"/>
              <a:defRPr/>
            </a:lvl5pPr>
            <a:lvl6pPr indent="-342900" lvl="5" marL="2743200" rtl="0" algn="l">
              <a:lnSpc>
                <a:spcPct val="100000"/>
              </a:lnSpc>
              <a:spcBef>
                <a:spcPts val="400"/>
              </a:spcBef>
              <a:spcAft>
                <a:spcPts val="0"/>
              </a:spcAft>
              <a:buClr>
                <a:srgbClr val="000000"/>
              </a:buClr>
              <a:buSzPts val="1800"/>
              <a:buChar char="•"/>
              <a:defRPr/>
            </a:lvl6pPr>
            <a:lvl7pPr indent="-342900" lvl="6" marL="3200400" rtl="0" algn="l">
              <a:lnSpc>
                <a:spcPct val="100000"/>
              </a:lnSpc>
              <a:spcBef>
                <a:spcPts val="400"/>
              </a:spcBef>
              <a:spcAft>
                <a:spcPts val="0"/>
              </a:spcAft>
              <a:buClr>
                <a:srgbClr val="000000"/>
              </a:buClr>
              <a:buSzPts val="1800"/>
              <a:buChar char="•"/>
              <a:defRPr/>
            </a:lvl7pPr>
            <a:lvl8pPr indent="-342900" lvl="7" marL="3657600" rtl="0" algn="l">
              <a:lnSpc>
                <a:spcPct val="100000"/>
              </a:lnSpc>
              <a:spcBef>
                <a:spcPts val="400"/>
              </a:spcBef>
              <a:spcAft>
                <a:spcPts val="0"/>
              </a:spcAft>
              <a:buClr>
                <a:srgbClr val="000000"/>
              </a:buClr>
              <a:buSzPts val="1800"/>
              <a:buChar char="•"/>
              <a:defRPr/>
            </a:lvl8pPr>
            <a:lvl9pPr indent="-342900" lvl="8" marL="4114800" rtl="0" algn="l">
              <a:lnSpc>
                <a:spcPct val="100000"/>
              </a:lnSpc>
              <a:spcBef>
                <a:spcPts val="400"/>
              </a:spcBef>
              <a:spcAft>
                <a:spcPts val="0"/>
              </a:spcAft>
              <a:buClr>
                <a:srgbClr val="000000"/>
              </a:buClr>
              <a:buSzPts val="1800"/>
              <a:buChar char="•"/>
              <a:defRPr/>
            </a:lvl9pPr>
          </a:lstStyle>
          <a:p/>
        </p:txBody>
      </p:sp>
      <p:pic>
        <p:nvPicPr>
          <p:cNvPr descr="Picture 3" id="278" name="Google Shape;278;p13"/>
          <p:cNvPicPr preferRelativeResize="0"/>
          <p:nvPr/>
        </p:nvPicPr>
        <p:blipFill rotWithShape="1">
          <a:blip r:embed="rId3">
            <a:alphaModFix/>
          </a:blip>
          <a:srcRect b="0" l="0" r="0" t="0"/>
          <a:stretch/>
        </p:blipFill>
        <p:spPr>
          <a:xfrm>
            <a:off x="0" y="0"/>
            <a:ext cx="876602" cy="764212"/>
          </a:xfrm>
          <a:prstGeom prst="rect">
            <a:avLst/>
          </a:prstGeom>
          <a:noFill/>
          <a:ln>
            <a:noFill/>
          </a:ln>
        </p:spPr>
      </p:pic>
      <p:grpSp>
        <p:nvGrpSpPr>
          <p:cNvPr id="279" name="Google Shape;279;p13"/>
          <p:cNvGrpSpPr/>
          <p:nvPr/>
        </p:nvGrpSpPr>
        <p:grpSpPr>
          <a:xfrm>
            <a:off x="182307" y="104247"/>
            <a:ext cx="570043" cy="4473636"/>
            <a:chOff x="-36" y="-1"/>
            <a:chExt cx="570043" cy="4473636"/>
          </a:xfrm>
        </p:grpSpPr>
        <p:pic>
          <p:nvPicPr>
            <p:cNvPr descr="Picture 8" id="280" name="Google Shape;280;p13"/>
            <p:cNvPicPr preferRelativeResize="0"/>
            <p:nvPr/>
          </p:nvPicPr>
          <p:blipFill rotWithShape="1">
            <a:blip r:embed="rId4">
              <a:alphaModFix/>
            </a:blip>
            <a:srcRect b="0" l="0" r="0" t="0"/>
            <a:stretch/>
          </p:blipFill>
          <p:spPr>
            <a:xfrm>
              <a:off x="0" y="-1"/>
              <a:ext cx="570007" cy="538524"/>
            </a:xfrm>
            <a:prstGeom prst="rect">
              <a:avLst/>
            </a:prstGeom>
            <a:noFill/>
            <a:ln>
              <a:noFill/>
            </a:ln>
          </p:spPr>
        </p:pic>
        <p:sp>
          <p:nvSpPr>
            <p:cNvPr id="281" name="Google Shape;281;p13"/>
            <p:cNvSpPr/>
            <p:nvPr/>
          </p:nvSpPr>
          <p:spPr>
            <a:xfrm rot="5400000">
              <a:off x="-1984235" y="2434535"/>
              <a:ext cx="4023300" cy="54900"/>
            </a:xfrm>
            <a:prstGeom prst="rect">
              <a:avLst/>
            </a:prstGeom>
            <a:solidFill>
              <a:srgbClr val="FCC90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82" name="Google Shape;282;p13"/>
          <p:cNvSpPr txBox="1"/>
          <p:nvPr>
            <p:ph idx="12" type="sldNum"/>
          </p:nvPr>
        </p:nvSpPr>
        <p:spPr>
          <a:xfrm>
            <a:off x="4419600" y="4627562"/>
            <a:ext cx="2133600" cy="230700"/>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drive.google.com/file/d/1Vm4Mv1VlFXVtZY0NQJ7oVFqvICx657j0/view" TargetMode="Externa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4"/>
          <p:cNvSpPr txBox="1"/>
          <p:nvPr>
            <p:ph type="ctrTitle"/>
          </p:nvPr>
        </p:nvSpPr>
        <p:spPr>
          <a:xfrm>
            <a:off x="311700" y="311025"/>
            <a:ext cx="8520600" cy="1560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500"/>
              <a:t>A Machine Learning Platform for Intelligent Water Management</a:t>
            </a:r>
            <a:endParaRPr sz="3500"/>
          </a:p>
        </p:txBody>
      </p:sp>
      <p:sp>
        <p:nvSpPr>
          <p:cNvPr id="288" name="Google Shape;288;p14"/>
          <p:cNvSpPr txBox="1"/>
          <p:nvPr>
            <p:ph idx="1" type="subTitle"/>
          </p:nvPr>
        </p:nvSpPr>
        <p:spPr>
          <a:xfrm>
            <a:off x="553900" y="2922125"/>
            <a:ext cx="8100600" cy="2052600"/>
          </a:xfrm>
          <a:prstGeom prst="rect">
            <a:avLst/>
          </a:prstGeom>
          <a:ln cap="flat" cmpd="sng" w="9525">
            <a:solidFill>
              <a:schemeClr val="accent1"/>
            </a:solidFill>
            <a:prstDash val="solid"/>
            <a:round/>
            <a:headEnd len="sm" w="sm" type="none"/>
            <a:tailEnd len="sm" w="sm" type="none"/>
          </a:ln>
        </p:spPr>
        <p:txBody>
          <a:bodyPr anchorCtr="0" anchor="t" bIns="91425" lIns="91425" spcFirstLastPara="1" rIns="91425" wrap="square" tIns="91425">
            <a:normAutofit fontScale="25000" lnSpcReduction="10000"/>
          </a:bodyPr>
          <a:lstStyle/>
          <a:p>
            <a:pPr indent="0" lvl="0" marL="0" rtl="0" algn="ctr">
              <a:spcBef>
                <a:spcPts val="0"/>
              </a:spcBef>
              <a:spcAft>
                <a:spcPts val="0"/>
              </a:spcAft>
              <a:buNone/>
            </a:pPr>
            <a:r>
              <a:rPr i="1" lang="en" sz="7723"/>
              <a:t>Team Members: 	</a:t>
            </a:r>
            <a:endParaRPr i="1" sz="7723"/>
          </a:p>
          <a:p>
            <a:pPr indent="0" lvl="0" marL="0" rtl="0" algn="ctr">
              <a:spcBef>
                <a:spcPts val="0"/>
              </a:spcBef>
              <a:spcAft>
                <a:spcPts val="0"/>
              </a:spcAft>
              <a:buNone/>
            </a:pPr>
            <a:r>
              <a:t/>
            </a:r>
            <a:endParaRPr i="1" sz="7723"/>
          </a:p>
          <a:p>
            <a:pPr indent="0" lvl="0" marL="0" rtl="0" algn="l">
              <a:spcBef>
                <a:spcPts val="0"/>
              </a:spcBef>
              <a:spcAft>
                <a:spcPts val="0"/>
              </a:spcAft>
              <a:buNone/>
            </a:pPr>
            <a:r>
              <a:rPr i="1" lang="en" sz="7723"/>
              <a:t>Gabriel Garcia				Daniel Castillo 			Kobe Martinez</a:t>
            </a:r>
            <a:endParaRPr i="1" sz="7723"/>
          </a:p>
          <a:p>
            <a:pPr indent="0" lvl="0" marL="0" rtl="0" algn="l">
              <a:spcBef>
                <a:spcPts val="0"/>
              </a:spcBef>
              <a:spcAft>
                <a:spcPts val="0"/>
              </a:spcAft>
              <a:buNone/>
            </a:pPr>
            <a:r>
              <a:rPr i="1" lang="en" sz="7723"/>
              <a:t>Isaac Mendoza  				Arron Diu 				Daniel </a:t>
            </a:r>
            <a:r>
              <a:rPr i="1" lang="en" sz="7723"/>
              <a:t>Ramirez</a:t>
            </a:r>
            <a:endParaRPr i="1" sz="7723"/>
          </a:p>
          <a:p>
            <a:pPr indent="0" lvl="0" marL="0" rtl="0" algn="l">
              <a:spcBef>
                <a:spcPts val="0"/>
              </a:spcBef>
              <a:spcAft>
                <a:spcPts val="0"/>
              </a:spcAft>
              <a:buNone/>
            </a:pPr>
            <a:r>
              <a:rPr i="1" lang="en" sz="7723"/>
              <a:t>Jimmy Nguyen				Jonathan Tirado 			Andres Vicente</a:t>
            </a:r>
            <a:endParaRPr i="1" sz="7723"/>
          </a:p>
          <a:p>
            <a:pPr indent="0" lvl="0" marL="0" rtl="0" algn="l">
              <a:spcBef>
                <a:spcPts val="0"/>
              </a:spcBef>
              <a:spcAft>
                <a:spcPts val="0"/>
              </a:spcAft>
              <a:buNone/>
            </a:pPr>
            <a:r>
              <a:rPr i="1" lang="en" sz="7723"/>
              <a:t>Matthew Kim</a:t>
            </a:r>
            <a:endParaRPr i="1" sz="7723"/>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289" name="Google Shape;289;p14"/>
          <p:cNvSpPr txBox="1"/>
          <p:nvPr/>
        </p:nvSpPr>
        <p:spPr>
          <a:xfrm>
            <a:off x="553900" y="1871000"/>
            <a:ext cx="4018200" cy="7695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sz="1900">
                <a:solidFill>
                  <a:schemeClr val="lt1"/>
                </a:solidFill>
                <a:latin typeface="Nunito"/>
                <a:ea typeface="Nunito"/>
                <a:cs typeface="Nunito"/>
                <a:sym typeface="Nunito"/>
              </a:rPr>
              <a:t>Liaison: </a:t>
            </a:r>
            <a:endParaRPr i="1" sz="1900">
              <a:solidFill>
                <a:schemeClr val="lt1"/>
              </a:solidFill>
              <a:latin typeface="Nunito"/>
              <a:ea typeface="Nunito"/>
              <a:cs typeface="Nunito"/>
              <a:sym typeface="Nunito"/>
            </a:endParaRPr>
          </a:p>
          <a:p>
            <a:pPr indent="0" lvl="0" marL="0" rtl="0" algn="l">
              <a:spcBef>
                <a:spcPts val="0"/>
              </a:spcBef>
              <a:spcAft>
                <a:spcPts val="0"/>
              </a:spcAft>
              <a:buNone/>
            </a:pPr>
            <a:r>
              <a:rPr i="1" lang="en" sz="1900">
                <a:solidFill>
                  <a:schemeClr val="lt1"/>
                </a:solidFill>
                <a:latin typeface="Nunito"/>
                <a:ea typeface="Nunito"/>
                <a:cs typeface="Nunito"/>
                <a:sym typeface="Nunito"/>
              </a:rPr>
              <a:t>Sanjay Poojary</a:t>
            </a:r>
            <a:endParaRPr i="1" sz="1900">
              <a:solidFill>
                <a:schemeClr val="lt1"/>
              </a:solidFill>
              <a:latin typeface="Nunito"/>
              <a:ea typeface="Nunito"/>
              <a:cs typeface="Nunito"/>
              <a:sym typeface="Nunito"/>
            </a:endParaRPr>
          </a:p>
        </p:txBody>
      </p:sp>
      <p:sp>
        <p:nvSpPr>
          <p:cNvPr id="290" name="Google Shape;290;p14"/>
          <p:cNvSpPr txBox="1"/>
          <p:nvPr/>
        </p:nvSpPr>
        <p:spPr>
          <a:xfrm>
            <a:off x="4572000" y="1871000"/>
            <a:ext cx="4082400" cy="7695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1900">
                <a:solidFill>
                  <a:schemeClr val="lt1"/>
                </a:solidFill>
                <a:latin typeface="Nunito"/>
                <a:ea typeface="Nunito"/>
                <a:cs typeface="Nunito"/>
                <a:sym typeface="Nunito"/>
              </a:rPr>
              <a:t>Senior Design </a:t>
            </a:r>
            <a:r>
              <a:rPr i="1" lang="en" sz="1900">
                <a:solidFill>
                  <a:schemeClr val="lt1"/>
                </a:solidFill>
                <a:latin typeface="Nunito"/>
                <a:ea typeface="Nunito"/>
                <a:cs typeface="Nunito"/>
                <a:sym typeface="Nunito"/>
              </a:rPr>
              <a:t>Advisor</a:t>
            </a:r>
            <a:r>
              <a:rPr i="1" lang="en" sz="1900">
                <a:solidFill>
                  <a:schemeClr val="lt1"/>
                </a:solidFill>
                <a:latin typeface="Nunito"/>
                <a:ea typeface="Nunito"/>
                <a:cs typeface="Nunito"/>
                <a:sym typeface="Nunito"/>
              </a:rPr>
              <a:t>:</a:t>
            </a:r>
            <a:endParaRPr i="1" sz="1900">
              <a:solidFill>
                <a:schemeClr val="lt1"/>
              </a:solidFill>
              <a:latin typeface="Nunito"/>
              <a:ea typeface="Nunito"/>
              <a:cs typeface="Nunito"/>
              <a:sym typeface="Nunito"/>
            </a:endParaRPr>
          </a:p>
          <a:p>
            <a:pPr indent="0" lvl="0" marL="0" rtl="0" algn="l">
              <a:spcBef>
                <a:spcPts val="0"/>
              </a:spcBef>
              <a:spcAft>
                <a:spcPts val="0"/>
              </a:spcAft>
              <a:buNone/>
            </a:pPr>
            <a:r>
              <a:rPr i="1" lang="en" sz="1900">
                <a:solidFill>
                  <a:schemeClr val="lt1"/>
                </a:solidFill>
                <a:latin typeface="Nunito"/>
                <a:ea typeface="Nunito"/>
                <a:cs typeface="Nunito"/>
                <a:sym typeface="Nunito"/>
              </a:rPr>
              <a:t>Manveen Kaur  </a:t>
            </a:r>
            <a:endParaRPr i="1" sz="1900">
              <a:solidFill>
                <a:schemeClr val="lt1"/>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in Data Collection and Sanitization</a:t>
            </a:r>
            <a:endParaRPr/>
          </a:p>
        </p:txBody>
      </p:sp>
      <p:sp>
        <p:nvSpPr>
          <p:cNvPr id="356" name="Google Shape;356;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Flow data from Saya did not report any leaks for the data we used</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Created dummy data</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Not enough Yes leaks compared to No</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Used Smote to extend data</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Building data so far only covered one building</a:t>
            </a:r>
            <a:endParaRPr sz="1600">
              <a:solidFill>
                <a:srgbClr val="660000"/>
              </a:solidFill>
            </a:endParaRPr>
          </a:p>
        </p:txBody>
      </p:sp>
      <p:sp>
        <p:nvSpPr>
          <p:cNvPr id="357" name="Google Shape;357;p23"/>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10 Daniel R</a:t>
            </a:r>
            <a:endParaRPr sz="1300">
              <a:solidFill>
                <a:srgbClr val="660000"/>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Smote: What is it</a:t>
            </a:r>
            <a:endParaRPr/>
          </a:p>
        </p:txBody>
      </p:sp>
      <p:sp>
        <p:nvSpPr>
          <p:cNvPr id="363" name="Google Shape;363;p2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Font typeface="Arial"/>
              <a:buChar char="●"/>
            </a:pPr>
            <a:r>
              <a:rPr lang="en" sz="1600">
                <a:solidFill>
                  <a:srgbClr val="660000"/>
                </a:solidFill>
                <a:highlight>
                  <a:schemeClr val="lt1"/>
                </a:highlight>
                <a:latin typeface="Arial"/>
                <a:ea typeface="Arial"/>
                <a:cs typeface="Arial"/>
                <a:sym typeface="Arial"/>
              </a:rPr>
              <a:t>Artificially extends the data by checking the nearest identical samples near it </a:t>
            </a:r>
            <a:endParaRPr sz="1600">
              <a:solidFill>
                <a:srgbClr val="660000"/>
              </a:solidFill>
              <a:highlight>
                <a:schemeClr val="lt1"/>
              </a:highlight>
              <a:latin typeface="Arial"/>
              <a:ea typeface="Arial"/>
              <a:cs typeface="Arial"/>
              <a:sym typeface="Arial"/>
            </a:endParaRPr>
          </a:p>
          <a:p>
            <a:pPr indent="-330200" lvl="0" marL="457200" rtl="0" algn="l">
              <a:lnSpc>
                <a:spcPct val="200000"/>
              </a:lnSpc>
              <a:spcBef>
                <a:spcPts val="0"/>
              </a:spcBef>
              <a:spcAft>
                <a:spcPts val="0"/>
              </a:spcAft>
              <a:buClr>
                <a:srgbClr val="660000"/>
              </a:buClr>
              <a:buSzPts val="1600"/>
              <a:buFont typeface="Arial"/>
              <a:buChar char="●"/>
            </a:pPr>
            <a:r>
              <a:rPr lang="en" sz="1600">
                <a:solidFill>
                  <a:srgbClr val="660000"/>
                </a:solidFill>
                <a:highlight>
                  <a:schemeClr val="lt1"/>
                </a:highlight>
                <a:latin typeface="Arial"/>
                <a:ea typeface="Arial"/>
                <a:cs typeface="Arial"/>
                <a:sym typeface="Arial"/>
              </a:rPr>
              <a:t>Generates a sample based on the nearest samples.</a:t>
            </a:r>
            <a:endParaRPr sz="1600">
              <a:solidFill>
                <a:srgbClr val="660000"/>
              </a:solidFill>
              <a:highlight>
                <a:schemeClr val="lt1"/>
              </a:highlight>
            </a:endParaRPr>
          </a:p>
        </p:txBody>
      </p:sp>
      <p:sp>
        <p:nvSpPr>
          <p:cNvPr id="364" name="Google Shape;364;p24"/>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11 Daniel R</a:t>
            </a:r>
            <a:endParaRPr sz="1300">
              <a:solidFill>
                <a:srgbClr val="660000"/>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5"/>
          <p:cNvSpPr txBox="1"/>
          <p:nvPr>
            <p:ph type="title"/>
          </p:nvPr>
        </p:nvSpPr>
        <p:spPr>
          <a:xfrm>
            <a:off x="1274225" y="5320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Smote</a:t>
            </a:r>
            <a:endParaRPr/>
          </a:p>
        </p:txBody>
      </p:sp>
      <p:pic>
        <p:nvPicPr>
          <p:cNvPr id="370" name="Google Shape;370;p25"/>
          <p:cNvPicPr preferRelativeResize="0"/>
          <p:nvPr/>
        </p:nvPicPr>
        <p:blipFill>
          <a:blip r:embed="rId3">
            <a:alphaModFix/>
          </a:blip>
          <a:stretch>
            <a:fillRect/>
          </a:stretch>
        </p:blipFill>
        <p:spPr>
          <a:xfrm>
            <a:off x="697200" y="1076525"/>
            <a:ext cx="8343349" cy="3743675"/>
          </a:xfrm>
          <a:prstGeom prst="rect">
            <a:avLst/>
          </a:prstGeom>
          <a:noFill/>
          <a:ln>
            <a:noFill/>
          </a:ln>
        </p:spPr>
      </p:pic>
      <p:sp>
        <p:nvSpPr>
          <p:cNvPr id="371" name="Google Shape;371;p25"/>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12 Daniel R</a:t>
            </a:r>
            <a:endParaRPr sz="1300">
              <a:solidFill>
                <a:srgbClr val="660000"/>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26"/>
          <p:cNvPicPr preferRelativeResize="0"/>
          <p:nvPr/>
        </p:nvPicPr>
        <p:blipFill>
          <a:blip r:embed="rId3">
            <a:alphaModFix/>
          </a:blip>
          <a:stretch>
            <a:fillRect/>
          </a:stretch>
        </p:blipFill>
        <p:spPr>
          <a:xfrm>
            <a:off x="195175" y="314475"/>
            <a:ext cx="8839204" cy="4514554"/>
          </a:xfrm>
          <a:prstGeom prst="rect">
            <a:avLst/>
          </a:prstGeom>
          <a:noFill/>
          <a:ln>
            <a:noFill/>
          </a:ln>
        </p:spPr>
      </p:pic>
      <p:sp>
        <p:nvSpPr>
          <p:cNvPr id="377" name="Google Shape;377;p26"/>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13 Daniel R</a:t>
            </a:r>
            <a:endParaRPr sz="1300">
              <a:solidFill>
                <a:srgbClr val="660000"/>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Algorithms</a:t>
            </a:r>
            <a:r>
              <a:rPr lang="en"/>
              <a:t> Team</a:t>
            </a:r>
            <a:endParaRPr/>
          </a:p>
        </p:txBody>
      </p:sp>
      <p:sp>
        <p:nvSpPr>
          <p:cNvPr id="383" name="Google Shape;383;p27"/>
          <p:cNvSpPr txBox="1"/>
          <p:nvPr>
            <p:ph idx="1" type="body"/>
          </p:nvPr>
        </p:nvSpPr>
        <p:spPr>
          <a:xfrm>
            <a:off x="2253450" y="1982675"/>
            <a:ext cx="5080500" cy="2541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150">
                <a:solidFill>
                  <a:srgbClr val="660000"/>
                </a:solidFill>
              </a:rPr>
              <a:t>Members:</a:t>
            </a:r>
            <a:r>
              <a:rPr lang="en" sz="2150">
                <a:solidFill>
                  <a:srgbClr val="660000"/>
                </a:solidFill>
              </a:rPr>
              <a:t> </a:t>
            </a:r>
            <a:endParaRPr sz="2150">
              <a:solidFill>
                <a:srgbClr val="660000"/>
              </a:solidFill>
            </a:endParaRPr>
          </a:p>
          <a:p>
            <a:pPr indent="0" lvl="0" marL="0" rtl="0" algn="l">
              <a:spcBef>
                <a:spcPts val="1200"/>
              </a:spcBef>
              <a:spcAft>
                <a:spcPts val="0"/>
              </a:spcAft>
              <a:buNone/>
            </a:pPr>
            <a:r>
              <a:rPr lang="en" sz="2150">
                <a:solidFill>
                  <a:srgbClr val="660000"/>
                </a:solidFill>
              </a:rPr>
              <a:t>Daniel Castillo, Gabriel Garcia, Kobe Martinez</a:t>
            </a:r>
            <a:endParaRPr b="1" sz="2150">
              <a:solidFill>
                <a:srgbClr val="660000"/>
              </a:solidFill>
            </a:endParaRPr>
          </a:p>
          <a:p>
            <a:pPr indent="0" lvl="0" marL="0" rtl="0" algn="l">
              <a:spcBef>
                <a:spcPts val="1200"/>
              </a:spcBef>
              <a:spcAft>
                <a:spcPts val="0"/>
              </a:spcAft>
              <a:buNone/>
            </a:pPr>
            <a:r>
              <a:rPr b="1" lang="en" sz="2150">
                <a:solidFill>
                  <a:srgbClr val="660000"/>
                </a:solidFill>
              </a:rPr>
              <a:t>Languages</a:t>
            </a:r>
            <a:r>
              <a:rPr lang="en" sz="2150">
                <a:solidFill>
                  <a:srgbClr val="660000"/>
                </a:solidFill>
              </a:rPr>
              <a:t>: Python</a:t>
            </a:r>
            <a:endParaRPr sz="2150">
              <a:solidFill>
                <a:srgbClr val="660000"/>
              </a:solidFill>
            </a:endParaRPr>
          </a:p>
          <a:p>
            <a:pPr indent="0" lvl="0" marL="0" rtl="0" algn="l">
              <a:spcBef>
                <a:spcPts val="1200"/>
              </a:spcBef>
              <a:spcAft>
                <a:spcPts val="0"/>
              </a:spcAft>
              <a:buNone/>
            </a:pPr>
            <a:r>
              <a:rPr b="1" lang="en" sz="2150">
                <a:solidFill>
                  <a:srgbClr val="660000"/>
                </a:solidFill>
              </a:rPr>
              <a:t>Libraries</a:t>
            </a:r>
            <a:r>
              <a:rPr lang="en" sz="2150">
                <a:solidFill>
                  <a:srgbClr val="660000"/>
                </a:solidFill>
              </a:rPr>
              <a:t>: numpy - pandas -  sklearn - imblearn.over_sampling - matplotlib</a:t>
            </a:r>
            <a:endParaRPr sz="2150">
              <a:solidFill>
                <a:srgbClr val="660000"/>
              </a:solidFill>
            </a:endParaRPr>
          </a:p>
          <a:p>
            <a:pPr indent="0" lvl="0" marL="0" rtl="0" algn="l">
              <a:spcBef>
                <a:spcPts val="1200"/>
              </a:spcBef>
              <a:spcAft>
                <a:spcPts val="0"/>
              </a:spcAft>
              <a:buNone/>
            </a:pPr>
            <a:r>
              <a:t/>
            </a:r>
            <a:endParaRPr sz="1600">
              <a:solidFill>
                <a:srgbClr val="660000"/>
              </a:solidFill>
            </a:endParaRPr>
          </a:p>
          <a:p>
            <a:pPr indent="0" lvl="0" marL="0" rtl="0" algn="l">
              <a:spcBef>
                <a:spcPts val="1200"/>
              </a:spcBef>
              <a:spcAft>
                <a:spcPts val="1200"/>
              </a:spcAft>
              <a:buNone/>
            </a:pPr>
            <a:r>
              <a:t/>
            </a:r>
            <a:endParaRPr sz="1600">
              <a:solidFill>
                <a:srgbClr val="660000"/>
              </a:solidFill>
            </a:endParaRPr>
          </a:p>
        </p:txBody>
      </p:sp>
      <p:pic>
        <p:nvPicPr>
          <p:cNvPr id="384" name="Google Shape;384;p27"/>
          <p:cNvPicPr preferRelativeResize="0"/>
          <p:nvPr/>
        </p:nvPicPr>
        <p:blipFill rotWithShape="1">
          <a:blip r:embed="rId3">
            <a:alphaModFix/>
          </a:blip>
          <a:srcRect b="-19070" l="6730" r="-6730" t="19070"/>
          <a:stretch/>
        </p:blipFill>
        <p:spPr>
          <a:xfrm>
            <a:off x="5223300" y="386125"/>
            <a:ext cx="3364701" cy="1424200"/>
          </a:xfrm>
          <a:prstGeom prst="rect">
            <a:avLst/>
          </a:prstGeom>
          <a:noFill/>
          <a:ln>
            <a:noFill/>
          </a:ln>
        </p:spPr>
      </p:pic>
      <p:pic>
        <p:nvPicPr>
          <p:cNvPr id="385" name="Google Shape;385;p27"/>
          <p:cNvPicPr preferRelativeResize="0"/>
          <p:nvPr/>
        </p:nvPicPr>
        <p:blipFill>
          <a:blip r:embed="rId4">
            <a:alphaModFix/>
          </a:blip>
          <a:stretch>
            <a:fillRect/>
          </a:stretch>
        </p:blipFill>
        <p:spPr>
          <a:xfrm>
            <a:off x="4747462" y="3928287"/>
            <a:ext cx="2749325" cy="1215225"/>
          </a:xfrm>
          <a:prstGeom prst="rect">
            <a:avLst/>
          </a:prstGeom>
          <a:noFill/>
          <a:ln>
            <a:noFill/>
          </a:ln>
        </p:spPr>
      </p:pic>
      <p:pic>
        <p:nvPicPr>
          <p:cNvPr id="386" name="Google Shape;386;p27"/>
          <p:cNvPicPr preferRelativeResize="0"/>
          <p:nvPr/>
        </p:nvPicPr>
        <p:blipFill>
          <a:blip r:embed="rId5">
            <a:alphaModFix/>
          </a:blip>
          <a:stretch>
            <a:fillRect/>
          </a:stretch>
        </p:blipFill>
        <p:spPr>
          <a:xfrm>
            <a:off x="7153488" y="1597875"/>
            <a:ext cx="1819275" cy="2514600"/>
          </a:xfrm>
          <a:prstGeom prst="rect">
            <a:avLst/>
          </a:prstGeom>
          <a:noFill/>
          <a:ln>
            <a:noFill/>
          </a:ln>
        </p:spPr>
      </p:pic>
      <p:pic>
        <p:nvPicPr>
          <p:cNvPr id="387" name="Google Shape;387;p27"/>
          <p:cNvPicPr preferRelativeResize="0"/>
          <p:nvPr/>
        </p:nvPicPr>
        <p:blipFill>
          <a:blip r:embed="rId6">
            <a:alphaModFix/>
          </a:blip>
          <a:stretch>
            <a:fillRect/>
          </a:stretch>
        </p:blipFill>
        <p:spPr>
          <a:xfrm>
            <a:off x="-12" y="1810325"/>
            <a:ext cx="2143125" cy="2143125"/>
          </a:xfrm>
          <a:prstGeom prst="rect">
            <a:avLst/>
          </a:prstGeom>
          <a:noFill/>
          <a:ln>
            <a:noFill/>
          </a:ln>
        </p:spPr>
      </p:pic>
      <p:sp>
        <p:nvSpPr>
          <p:cNvPr id="388" name="Google Shape;388;p27"/>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14 Kobe</a:t>
            </a:r>
            <a:endParaRPr sz="1300">
              <a:solidFill>
                <a:srgbClr val="660000"/>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Original Plan</a:t>
            </a:r>
            <a:endParaRPr/>
          </a:p>
        </p:txBody>
      </p:sp>
      <p:sp>
        <p:nvSpPr>
          <p:cNvPr id="394" name="Google Shape;394;p28"/>
          <p:cNvSpPr txBox="1"/>
          <p:nvPr>
            <p:ph idx="1" type="body"/>
          </p:nvPr>
        </p:nvSpPr>
        <p:spPr>
          <a:xfrm>
            <a:off x="768600" y="1597875"/>
            <a:ext cx="7400400" cy="2994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660000"/>
              </a:buClr>
              <a:buSzPts val="1800"/>
              <a:buChar char="●"/>
            </a:pPr>
            <a:r>
              <a:rPr lang="en" sz="1800">
                <a:solidFill>
                  <a:srgbClr val="660000"/>
                </a:solidFill>
              </a:rPr>
              <a:t>Assign a risk factor to a building based on </a:t>
            </a:r>
            <a:r>
              <a:rPr lang="en" sz="1800">
                <a:solidFill>
                  <a:srgbClr val="660000"/>
                </a:solidFill>
              </a:rPr>
              <a:t>predictions</a:t>
            </a:r>
            <a:r>
              <a:rPr lang="en" sz="1800">
                <a:solidFill>
                  <a:srgbClr val="660000"/>
                </a:solidFill>
              </a:rPr>
              <a:t> of water leaks </a:t>
            </a:r>
            <a:endParaRPr sz="1800">
              <a:solidFill>
                <a:srgbClr val="660000"/>
              </a:solidFill>
            </a:endParaRPr>
          </a:p>
          <a:p>
            <a:pPr indent="-342900" lvl="1" marL="914400" rtl="0" algn="l">
              <a:spcBef>
                <a:spcPts val="0"/>
              </a:spcBef>
              <a:spcAft>
                <a:spcPts val="0"/>
              </a:spcAft>
              <a:buClr>
                <a:srgbClr val="660000"/>
              </a:buClr>
              <a:buSzPts val="1800"/>
              <a:buChar char="○"/>
            </a:pPr>
            <a:r>
              <a:rPr lang="en" sz="1800">
                <a:solidFill>
                  <a:srgbClr val="660000"/>
                </a:solidFill>
              </a:rPr>
              <a:t>Linear Regression and </a:t>
            </a:r>
            <a:r>
              <a:rPr lang="en" sz="1800">
                <a:solidFill>
                  <a:srgbClr val="660000"/>
                </a:solidFill>
              </a:rPr>
              <a:t>Feed-Forward Neural Networks</a:t>
            </a:r>
            <a:endParaRPr sz="1800">
              <a:solidFill>
                <a:srgbClr val="660000"/>
              </a:solidFill>
            </a:endParaRPr>
          </a:p>
          <a:p>
            <a:pPr indent="-342900" lvl="1" marL="914400" rtl="0" algn="l">
              <a:spcBef>
                <a:spcPts val="0"/>
              </a:spcBef>
              <a:spcAft>
                <a:spcPts val="0"/>
              </a:spcAft>
              <a:buClr>
                <a:srgbClr val="660000"/>
              </a:buClr>
              <a:buSzPts val="1800"/>
              <a:buChar char="○"/>
            </a:pPr>
            <a:r>
              <a:rPr lang="en" sz="1800">
                <a:solidFill>
                  <a:srgbClr val="660000"/>
                </a:solidFill>
              </a:rPr>
              <a:t>Risk factor </a:t>
            </a:r>
            <a:r>
              <a:rPr lang="en" sz="1800">
                <a:solidFill>
                  <a:srgbClr val="660000"/>
                </a:solidFill>
              </a:rPr>
              <a:t>range</a:t>
            </a:r>
            <a:r>
              <a:rPr lang="en" sz="1800">
                <a:solidFill>
                  <a:srgbClr val="660000"/>
                </a:solidFill>
              </a:rPr>
              <a:t> from 1-10 </a:t>
            </a:r>
            <a:endParaRPr sz="1800">
              <a:solidFill>
                <a:srgbClr val="660000"/>
              </a:solidFill>
            </a:endParaRPr>
          </a:p>
          <a:p>
            <a:pPr indent="-342900" lvl="0" marL="457200" rtl="0" algn="l">
              <a:spcBef>
                <a:spcPts val="0"/>
              </a:spcBef>
              <a:spcAft>
                <a:spcPts val="0"/>
              </a:spcAft>
              <a:buClr>
                <a:srgbClr val="660000"/>
              </a:buClr>
              <a:buSzPts val="1800"/>
              <a:buChar char="●"/>
            </a:pPr>
            <a:r>
              <a:rPr lang="en" sz="1800">
                <a:solidFill>
                  <a:srgbClr val="660000"/>
                </a:solidFill>
              </a:rPr>
              <a:t>Linear Regression supported our approach since it provides numerical output </a:t>
            </a:r>
            <a:endParaRPr sz="1800">
              <a:solidFill>
                <a:srgbClr val="660000"/>
              </a:solidFill>
            </a:endParaRPr>
          </a:p>
          <a:p>
            <a:pPr indent="-342900" lvl="0" marL="457200" rtl="0" algn="l">
              <a:spcBef>
                <a:spcPts val="0"/>
              </a:spcBef>
              <a:spcAft>
                <a:spcPts val="0"/>
              </a:spcAft>
              <a:buClr>
                <a:srgbClr val="660000"/>
              </a:buClr>
              <a:buSzPts val="1800"/>
              <a:buChar char="●"/>
            </a:pPr>
            <a:r>
              <a:rPr lang="en" sz="1800">
                <a:solidFill>
                  <a:srgbClr val="660000"/>
                </a:solidFill>
              </a:rPr>
              <a:t>Obstacle: </a:t>
            </a:r>
            <a:r>
              <a:rPr lang="en" sz="1800">
                <a:solidFill>
                  <a:srgbClr val="660000"/>
                </a:solidFill>
              </a:rPr>
              <a:t>Couldn't</a:t>
            </a:r>
            <a:r>
              <a:rPr lang="en" sz="1800">
                <a:solidFill>
                  <a:srgbClr val="660000"/>
                </a:solidFill>
              </a:rPr>
              <a:t> clearly define a risk scale</a:t>
            </a:r>
            <a:endParaRPr sz="1800">
              <a:solidFill>
                <a:srgbClr val="660000"/>
              </a:solidFill>
            </a:endParaRPr>
          </a:p>
          <a:p>
            <a:pPr indent="-342900" lvl="1" marL="914400" rtl="0" algn="l">
              <a:spcBef>
                <a:spcPts val="0"/>
              </a:spcBef>
              <a:spcAft>
                <a:spcPts val="0"/>
              </a:spcAft>
              <a:buClr>
                <a:srgbClr val="660000"/>
              </a:buClr>
              <a:buSzPts val="1800"/>
              <a:buChar char="○"/>
            </a:pPr>
            <a:r>
              <a:rPr lang="en" sz="1800">
                <a:solidFill>
                  <a:srgbClr val="660000"/>
                </a:solidFill>
              </a:rPr>
              <a:t>Too many variables in the real world to take into account</a:t>
            </a:r>
            <a:endParaRPr sz="1800">
              <a:solidFill>
                <a:srgbClr val="660000"/>
              </a:solidFill>
            </a:endParaRPr>
          </a:p>
          <a:p>
            <a:pPr indent="0" lvl="0" marL="457200" rtl="0" algn="l">
              <a:spcBef>
                <a:spcPts val="1200"/>
              </a:spcBef>
              <a:spcAft>
                <a:spcPts val="1200"/>
              </a:spcAft>
              <a:buNone/>
            </a:pPr>
            <a:r>
              <a:t/>
            </a:r>
            <a:endParaRPr sz="1800">
              <a:solidFill>
                <a:srgbClr val="660000"/>
              </a:solidFill>
            </a:endParaRPr>
          </a:p>
        </p:txBody>
      </p:sp>
      <p:sp>
        <p:nvSpPr>
          <p:cNvPr id="395" name="Google Shape;395;p28"/>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15 Kobe</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Regression -&gt; Classification</a:t>
            </a:r>
            <a:endParaRPr/>
          </a:p>
        </p:txBody>
      </p:sp>
      <p:sp>
        <p:nvSpPr>
          <p:cNvPr id="401" name="Google Shape;401;p29"/>
          <p:cNvSpPr txBox="1"/>
          <p:nvPr>
            <p:ph idx="1" type="body"/>
          </p:nvPr>
        </p:nvSpPr>
        <p:spPr>
          <a:xfrm>
            <a:off x="1503325" y="1990050"/>
            <a:ext cx="6721800" cy="2541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600">
                <a:solidFill>
                  <a:srgbClr val="660000"/>
                </a:solidFill>
              </a:rPr>
              <a:t>Alternate path from Regression models: </a:t>
            </a:r>
            <a:endParaRPr sz="1600">
              <a:solidFill>
                <a:srgbClr val="660000"/>
              </a:solidFill>
            </a:endParaRPr>
          </a:p>
          <a:p>
            <a:pPr indent="-330200" lvl="0" marL="457200" rtl="0" algn="l">
              <a:lnSpc>
                <a:spcPct val="150000"/>
              </a:lnSpc>
              <a:spcBef>
                <a:spcPts val="1200"/>
              </a:spcBef>
              <a:spcAft>
                <a:spcPts val="0"/>
              </a:spcAft>
              <a:buClr>
                <a:srgbClr val="660000"/>
              </a:buClr>
              <a:buSzPts val="1600"/>
              <a:buChar char="●"/>
            </a:pPr>
            <a:r>
              <a:rPr lang="en" sz="1600">
                <a:solidFill>
                  <a:srgbClr val="660000"/>
                </a:solidFill>
              </a:rPr>
              <a:t>Display whether or not a leak will occur</a:t>
            </a:r>
            <a:endParaRPr sz="1600">
              <a:solidFill>
                <a:srgbClr val="660000"/>
              </a:solidFill>
            </a:endParaRPr>
          </a:p>
          <a:p>
            <a:pPr indent="-330200" lvl="0" marL="457200" rtl="0" algn="l">
              <a:lnSpc>
                <a:spcPct val="150000"/>
              </a:lnSpc>
              <a:spcBef>
                <a:spcPts val="0"/>
              </a:spcBef>
              <a:spcAft>
                <a:spcPts val="0"/>
              </a:spcAft>
              <a:buClr>
                <a:srgbClr val="660000"/>
              </a:buClr>
              <a:buSzPts val="1600"/>
              <a:buChar char="●"/>
            </a:pPr>
            <a:r>
              <a:rPr lang="en" sz="1600">
                <a:solidFill>
                  <a:srgbClr val="660000"/>
                </a:solidFill>
              </a:rPr>
              <a:t>No longer need numerical output</a:t>
            </a:r>
            <a:endParaRPr sz="1600">
              <a:solidFill>
                <a:srgbClr val="660000"/>
              </a:solidFill>
            </a:endParaRPr>
          </a:p>
          <a:p>
            <a:pPr indent="-330200" lvl="1" marL="914400" rtl="0" algn="l">
              <a:lnSpc>
                <a:spcPct val="150000"/>
              </a:lnSpc>
              <a:spcBef>
                <a:spcPts val="0"/>
              </a:spcBef>
              <a:spcAft>
                <a:spcPts val="0"/>
              </a:spcAft>
              <a:buClr>
                <a:srgbClr val="660000"/>
              </a:buClr>
              <a:buSzPts val="1600"/>
              <a:buChar char="○"/>
            </a:pPr>
            <a:r>
              <a:rPr lang="en" sz="1600">
                <a:solidFill>
                  <a:srgbClr val="660000"/>
                </a:solidFill>
              </a:rPr>
              <a:t>Discard regression models</a:t>
            </a:r>
            <a:endParaRPr sz="1600">
              <a:solidFill>
                <a:srgbClr val="660000"/>
              </a:solidFill>
            </a:endParaRPr>
          </a:p>
          <a:p>
            <a:pPr indent="-330200" lvl="0" marL="457200" rtl="0" algn="l">
              <a:lnSpc>
                <a:spcPct val="150000"/>
              </a:lnSpc>
              <a:spcBef>
                <a:spcPts val="0"/>
              </a:spcBef>
              <a:spcAft>
                <a:spcPts val="0"/>
              </a:spcAft>
              <a:buClr>
                <a:srgbClr val="660000"/>
              </a:buClr>
              <a:buSzPts val="1600"/>
              <a:buChar char="●"/>
            </a:pPr>
            <a:r>
              <a:rPr lang="en" sz="1600">
                <a:solidFill>
                  <a:srgbClr val="660000"/>
                </a:solidFill>
              </a:rPr>
              <a:t>Continued with Feed-forward NN and Logistic Regression</a:t>
            </a:r>
            <a:endParaRPr sz="1600">
              <a:solidFill>
                <a:srgbClr val="660000"/>
              </a:solidFill>
            </a:endParaRPr>
          </a:p>
          <a:p>
            <a:pPr indent="-330200" lvl="1" marL="914400" rtl="0" algn="l">
              <a:lnSpc>
                <a:spcPct val="150000"/>
              </a:lnSpc>
              <a:spcBef>
                <a:spcPts val="0"/>
              </a:spcBef>
              <a:spcAft>
                <a:spcPts val="0"/>
              </a:spcAft>
              <a:buClr>
                <a:srgbClr val="660000"/>
              </a:buClr>
              <a:buSzPts val="1600"/>
              <a:buChar char="○"/>
            </a:pPr>
            <a:r>
              <a:rPr lang="en" sz="1600">
                <a:solidFill>
                  <a:srgbClr val="660000"/>
                </a:solidFill>
              </a:rPr>
              <a:t>Classification</a:t>
            </a:r>
            <a:endParaRPr sz="1600">
              <a:solidFill>
                <a:srgbClr val="660000"/>
              </a:solidFill>
            </a:endParaRPr>
          </a:p>
          <a:p>
            <a:pPr indent="0" lvl="0" marL="0" rtl="0" algn="l">
              <a:spcBef>
                <a:spcPts val="1200"/>
              </a:spcBef>
              <a:spcAft>
                <a:spcPts val="0"/>
              </a:spcAft>
              <a:buNone/>
            </a:pPr>
            <a:r>
              <a:t/>
            </a:r>
            <a:endParaRPr sz="1600">
              <a:solidFill>
                <a:srgbClr val="660000"/>
              </a:solidFill>
            </a:endParaRPr>
          </a:p>
          <a:p>
            <a:pPr indent="0" lvl="0" marL="457200" marR="0" rtl="0" algn="l">
              <a:lnSpc>
                <a:spcPct val="115000"/>
              </a:lnSpc>
              <a:spcBef>
                <a:spcPts val="1200"/>
              </a:spcBef>
              <a:spcAft>
                <a:spcPts val="1200"/>
              </a:spcAft>
              <a:buNone/>
            </a:pPr>
            <a:r>
              <a:rPr lang="en" sz="1600">
                <a:solidFill>
                  <a:srgbClr val="660000"/>
                </a:solidFill>
              </a:rPr>
              <a:t> </a:t>
            </a:r>
            <a:endParaRPr sz="1600"/>
          </a:p>
        </p:txBody>
      </p:sp>
      <p:sp>
        <p:nvSpPr>
          <p:cNvPr id="402" name="Google Shape;402;p29"/>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16 Kobe</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Feed-</a:t>
            </a:r>
            <a:r>
              <a:rPr lang="en"/>
              <a:t>forward</a:t>
            </a:r>
            <a:r>
              <a:rPr lang="en"/>
              <a:t> Neural Network</a:t>
            </a:r>
            <a:endParaRPr/>
          </a:p>
        </p:txBody>
      </p:sp>
      <p:sp>
        <p:nvSpPr>
          <p:cNvPr id="408" name="Google Shape;408;p30"/>
          <p:cNvSpPr txBox="1"/>
          <p:nvPr>
            <p:ph idx="1" type="body"/>
          </p:nvPr>
        </p:nvSpPr>
        <p:spPr>
          <a:xfrm>
            <a:off x="1303800" y="1990050"/>
            <a:ext cx="41304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660000"/>
              </a:buClr>
              <a:buSzPts val="1600"/>
              <a:buChar char="●"/>
            </a:pPr>
            <a:r>
              <a:rPr lang="en" sz="1600">
                <a:solidFill>
                  <a:srgbClr val="660000"/>
                </a:solidFill>
              </a:rPr>
              <a:t>Tried and tested in many applications</a:t>
            </a:r>
            <a:endParaRPr sz="1600">
              <a:solidFill>
                <a:srgbClr val="660000"/>
              </a:solidFill>
            </a:endParaRPr>
          </a:p>
          <a:p>
            <a:pPr indent="-330200" lvl="1" marL="914400" rtl="0" algn="l">
              <a:spcBef>
                <a:spcPts val="0"/>
              </a:spcBef>
              <a:spcAft>
                <a:spcPts val="0"/>
              </a:spcAft>
              <a:buClr>
                <a:srgbClr val="660000"/>
              </a:buClr>
              <a:buSzPts val="1600"/>
              <a:buChar char="○"/>
            </a:pPr>
            <a:r>
              <a:rPr lang="en" sz="1600">
                <a:solidFill>
                  <a:srgbClr val="660000"/>
                </a:solidFill>
              </a:rPr>
              <a:t>Very effective</a:t>
            </a:r>
            <a:endParaRPr sz="1600">
              <a:solidFill>
                <a:srgbClr val="660000"/>
              </a:solidFill>
            </a:endParaRPr>
          </a:p>
          <a:p>
            <a:pPr indent="-330200" lvl="0" marL="457200" rtl="0" algn="l">
              <a:spcBef>
                <a:spcPts val="0"/>
              </a:spcBef>
              <a:spcAft>
                <a:spcPts val="0"/>
              </a:spcAft>
              <a:buClr>
                <a:srgbClr val="660000"/>
              </a:buClr>
              <a:buSzPts val="1600"/>
              <a:buChar char="●"/>
            </a:pPr>
            <a:r>
              <a:rPr lang="en" sz="1600">
                <a:solidFill>
                  <a:srgbClr val="660000"/>
                </a:solidFill>
              </a:rPr>
              <a:t>As data is processed in training</a:t>
            </a:r>
            <a:endParaRPr sz="1600">
              <a:solidFill>
                <a:srgbClr val="660000"/>
              </a:solidFill>
            </a:endParaRPr>
          </a:p>
          <a:p>
            <a:pPr indent="-330200" lvl="1" marL="914400" rtl="0" algn="l">
              <a:spcBef>
                <a:spcPts val="0"/>
              </a:spcBef>
              <a:spcAft>
                <a:spcPts val="0"/>
              </a:spcAft>
              <a:buClr>
                <a:srgbClr val="660000"/>
              </a:buClr>
              <a:buSzPts val="1600"/>
              <a:buChar char="○"/>
            </a:pPr>
            <a:r>
              <a:rPr lang="en" sz="1600">
                <a:solidFill>
                  <a:srgbClr val="660000"/>
                </a:solidFill>
              </a:rPr>
              <a:t>Weight of each connection changes </a:t>
            </a:r>
            <a:endParaRPr sz="1600">
              <a:solidFill>
                <a:srgbClr val="660000"/>
              </a:solidFill>
            </a:endParaRPr>
          </a:p>
          <a:p>
            <a:pPr indent="-330200" lvl="1" marL="914400" rtl="0" algn="l">
              <a:spcBef>
                <a:spcPts val="0"/>
              </a:spcBef>
              <a:spcAft>
                <a:spcPts val="0"/>
              </a:spcAft>
              <a:buClr>
                <a:srgbClr val="660000"/>
              </a:buClr>
              <a:buSzPts val="1600"/>
              <a:buChar char="○"/>
            </a:pPr>
            <a:r>
              <a:rPr lang="en" sz="1600">
                <a:solidFill>
                  <a:srgbClr val="660000"/>
                </a:solidFill>
              </a:rPr>
              <a:t>Changes based on error of the expected result</a:t>
            </a:r>
            <a:endParaRPr sz="1600">
              <a:solidFill>
                <a:srgbClr val="660000"/>
              </a:solidFill>
            </a:endParaRPr>
          </a:p>
          <a:p>
            <a:pPr indent="-330200" lvl="1" marL="914400" rtl="0" algn="l">
              <a:spcBef>
                <a:spcPts val="0"/>
              </a:spcBef>
              <a:spcAft>
                <a:spcPts val="0"/>
              </a:spcAft>
              <a:buClr>
                <a:srgbClr val="660000"/>
              </a:buClr>
              <a:buSzPts val="1600"/>
              <a:buChar char="○"/>
            </a:pPr>
            <a:r>
              <a:rPr lang="en" sz="1600">
                <a:solidFill>
                  <a:srgbClr val="660000"/>
                </a:solidFill>
              </a:rPr>
              <a:t>Learns on its own</a:t>
            </a:r>
            <a:endParaRPr sz="1600">
              <a:solidFill>
                <a:srgbClr val="660000"/>
              </a:solidFill>
            </a:endParaRPr>
          </a:p>
        </p:txBody>
      </p:sp>
      <p:pic>
        <p:nvPicPr>
          <p:cNvPr id="409" name="Google Shape;409;p30"/>
          <p:cNvPicPr preferRelativeResize="0"/>
          <p:nvPr/>
        </p:nvPicPr>
        <p:blipFill>
          <a:blip r:embed="rId3">
            <a:alphaModFix/>
          </a:blip>
          <a:stretch>
            <a:fillRect/>
          </a:stretch>
        </p:blipFill>
        <p:spPr>
          <a:xfrm>
            <a:off x="5287900" y="1990050"/>
            <a:ext cx="3856099" cy="2086950"/>
          </a:xfrm>
          <a:prstGeom prst="rect">
            <a:avLst/>
          </a:prstGeom>
          <a:noFill/>
          <a:ln>
            <a:noFill/>
          </a:ln>
        </p:spPr>
      </p:pic>
      <p:sp>
        <p:nvSpPr>
          <p:cNvPr id="410" name="Google Shape;410;p30"/>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17 Daniel</a:t>
            </a:r>
            <a:endParaRPr sz="1300">
              <a:solidFill>
                <a:srgbClr val="6600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Challenges</a:t>
            </a:r>
            <a:endParaRPr/>
          </a:p>
        </p:txBody>
      </p:sp>
      <p:sp>
        <p:nvSpPr>
          <p:cNvPr id="416" name="Google Shape;416;p31"/>
          <p:cNvSpPr txBox="1"/>
          <p:nvPr>
            <p:ph idx="1" type="body"/>
          </p:nvPr>
        </p:nvSpPr>
        <p:spPr>
          <a:xfrm>
            <a:off x="1303800" y="1990050"/>
            <a:ext cx="7030500" cy="2799600"/>
          </a:xfrm>
          <a:prstGeom prst="rect">
            <a:avLst/>
          </a:prstGeom>
        </p:spPr>
        <p:txBody>
          <a:bodyPr anchorCtr="0" anchor="t" bIns="91425" lIns="91425" spcFirstLastPara="1" rIns="91425" wrap="square" tIns="91425">
            <a:normAutofit lnSpcReduction="20000"/>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Small dataset</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Leaks are a rare event</a:t>
            </a:r>
            <a:endParaRPr sz="1600">
              <a:solidFill>
                <a:srgbClr val="660000"/>
              </a:solidFill>
            </a:endParaRPr>
          </a:p>
          <a:p>
            <a:pPr indent="-330200" lvl="1" marL="914400" rtl="0" algn="l">
              <a:lnSpc>
                <a:spcPct val="200000"/>
              </a:lnSpc>
              <a:spcBef>
                <a:spcPts val="0"/>
              </a:spcBef>
              <a:spcAft>
                <a:spcPts val="0"/>
              </a:spcAft>
              <a:buClr>
                <a:srgbClr val="660000"/>
              </a:buClr>
              <a:buSzPts val="1600"/>
              <a:buChar char="○"/>
            </a:pPr>
            <a:r>
              <a:rPr lang="en" sz="1600">
                <a:solidFill>
                  <a:srgbClr val="660000"/>
                </a:solidFill>
              </a:rPr>
              <a:t>Less than 5 leaks per 1000 samples</a:t>
            </a:r>
            <a:endParaRPr sz="1600">
              <a:solidFill>
                <a:srgbClr val="660000"/>
              </a:solidFill>
            </a:endParaRPr>
          </a:p>
          <a:p>
            <a:pPr indent="-330200" lvl="1" marL="914400" rtl="0" algn="l">
              <a:lnSpc>
                <a:spcPct val="200000"/>
              </a:lnSpc>
              <a:spcBef>
                <a:spcPts val="0"/>
              </a:spcBef>
              <a:spcAft>
                <a:spcPts val="0"/>
              </a:spcAft>
              <a:buClr>
                <a:srgbClr val="660000"/>
              </a:buClr>
              <a:buSzPts val="1600"/>
              <a:buChar char="○"/>
            </a:pPr>
            <a:r>
              <a:rPr lang="en" sz="1600">
                <a:solidFill>
                  <a:srgbClr val="660000"/>
                </a:solidFill>
              </a:rPr>
              <a:t>Makes the problem worse</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Need to make new, artificial data</a:t>
            </a:r>
            <a:endParaRPr sz="1600">
              <a:solidFill>
                <a:srgbClr val="660000"/>
              </a:solidFill>
            </a:endParaRPr>
          </a:p>
          <a:p>
            <a:pPr indent="0" lvl="0" marL="0" rtl="0" algn="l">
              <a:spcBef>
                <a:spcPts val="1200"/>
              </a:spcBef>
              <a:spcAft>
                <a:spcPts val="1200"/>
              </a:spcAft>
              <a:buNone/>
            </a:pPr>
            <a:r>
              <a:t/>
            </a:r>
            <a:endParaRPr sz="1600">
              <a:solidFill>
                <a:srgbClr val="660000"/>
              </a:solidFill>
            </a:endParaRPr>
          </a:p>
        </p:txBody>
      </p:sp>
      <p:sp>
        <p:nvSpPr>
          <p:cNvPr id="417" name="Google Shape;417;p31"/>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18 Daniel</a:t>
            </a:r>
            <a:endParaRPr sz="1300">
              <a:solidFill>
                <a:srgbClr val="660000"/>
              </a:solidFill>
              <a:latin typeface="Nunito"/>
              <a:ea typeface="Nunito"/>
              <a:cs typeface="Nunito"/>
              <a:sym typeface="Nunito"/>
            </a:endParaRPr>
          </a:p>
        </p:txBody>
      </p:sp>
      <p:pic>
        <p:nvPicPr>
          <p:cNvPr id="418" name="Google Shape;418;p31"/>
          <p:cNvPicPr preferRelativeResize="0"/>
          <p:nvPr/>
        </p:nvPicPr>
        <p:blipFill>
          <a:blip r:embed="rId3">
            <a:alphaModFix/>
          </a:blip>
          <a:stretch>
            <a:fillRect/>
          </a:stretch>
        </p:blipFill>
        <p:spPr>
          <a:xfrm>
            <a:off x="5011303" y="975200"/>
            <a:ext cx="2841576" cy="17256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Lessons and Results</a:t>
            </a:r>
            <a:endParaRPr/>
          </a:p>
        </p:txBody>
      </p:sp>
      <p:sp>
        <p:nvSpPr>
          <p:cNvPr id="424" name="Google Shape;424;p3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322580" lvl="0" marL="457200" rtl="0" algn="l">
              <a:lnSpc>
                <a:spcPct val="200000"/>
              </a:lnSpc>
              <a:spcBef>
                <a:spcPts val="0"/>
              </a:spcBef>
              <a:spcAft>
                <a:spcPts val="0"/>
              </a:spcAft>
              <a:buClr>
                <a:srgbClr val="660000"/>
              </a:buClr>
              <a:buSzPct val="100000"/>
              <a:buChar char="●"/>
            </a:pPr>
            <a:r>
              <a:rPr lang="en" sz="1600">
                <a:solidFill>
                  <a:srgbClr val="660000"/>
                </a:solidFill>
              </a:rPr>
              <a:t>Neural networks require a large amount of data</a:t>
            </a:r>
            <a:endParaRPr sz="1600">
              <a:solidFill>
                <a:srgbClr val="660000"/>
              </a:solidFill>
            </a:endParaRPr>
          </a:p>
          <a:p>
            <a:pPr indent="-322580" lvl="1" marL="914400" rtl="0" algn="l">
              <a:lnSpc>
                <a:spcPct val="200000"/>
              </a:lnSpc>
              <a:spcBef>
                <a:spcPts val="0"/>
              </a:spcBef>
              <a:spcAft>
                <a:spcPts val="0"/>
              </a:spcAft>
              <a:buClr>
                <a:srgbClr val="660000"/>
              </a:buClr>
              <a:buSzPct val="100000"/>
              <a:buChar char="○"/>
            </a:pPr>
            <a:r>
              <a:rPr lang="en" sz="1600">
                <a:solidFill>
                  <a:srgbClr val="660000"/>
                </a:solidFill>
              </a:rPr>
              <a:t>Model doesn’t learn without data</a:t>
            </a:r>
            <a:endParaRPr sz="1600">
              <a:solidFill>
                <a:srgbClr val="660000"/>
              </a:solidFill>
            </a:endParaRPr>
          </a:p>
          <a:p>
            <a:pPr indent="-322580" lvl="0" marL="457200" rtl="0" algn="l">
              <a:lnSpc>
                <a:spcPct val="200000"/>
              </a:lnSpc>
              <a:spcBef>
                <a:spcPts val="0"/>
              </a:spcBef>
              <a:spcAft>
                <a:spcPts val="0"/>
              </a:spcAft>
              <a:buClr>
                <a:srgbClr val="660000"/>
              </a:buClr>
              <a:buSzPct val="100000"/>
              <a:buChar char="●"/>
            </a:pPr>
            <a:r>
              <a:rPr lang="en" sz="1600">
                <a:solidFill>
                  <a:srgbClr val="660000"/>
                </a:solidFill>
              </a:rPr>
              <a:t>Our neural network models were underfit</a:t>
            </a:r>
            <a:endParaRPr sz="1600">
              <a:solidFill>
                <a:srgbClr val="660000"/>
              </a:solidFill>
            </a:endParaRPr>
          </a:p>
          <a:p>
            <a:pPr indent="-322580" lvl="0" marL="457200" rtl="0" algn="l">
              <a:lnSpc>
                <a:spcPct val="200000"/>
              </a:lnSpc>
              <a:spcBef>
                <a:spcPts val="0"/>
              </a:spcBef>
              <a:spcAft>
                <a:spcPts val="0"/>
              </a:spcAft>
              <a:buClr>
                <a:srgbClr val="660000"/>
              </a:buClr>
              <a:buSzPct val="100000"/>
              <a:buChar char="●"/>
            </a:pPr>
            <a:r>
              <a:rPr lang="en" sz="1600">
                <a:solidFill>
                  <a:srgbClr val="660000"/>
                </a:solidFill>
              </a:rPr>
              <a:t>Average accuracy of 55%</a:t>
            </a:r>
            <a:endParaRPr sz="1600">
              <a:solidFill>
                <a:srgbClr val="660000"/>
              </a:solidFill>
            </a:endParaRPr>
          </a:p>
          <a:p>
            <a:pPr indent="-322580" lvl="1" marL="914400" rtl="0" algn="l">
              <a:lnSpc>
                <a:spcPct val="200000"/>
              </a:lnSpc>
              <a:spcBef>
                <a:spcPts val="0"/>
              </a:spcBef>
              <a:spcAft>
                <a:spcPts val="0"/>
              </a:spcAft>
              <a:buClr>
                <a:srgbClr val="660000"/>
              </a:buClr>
              <a:buSzPct val="100000"/>
              <a:buChar char="○"/>
            </a:pPr>
            <a:r>
              <a:rPr lang="en" sz="1600">
                <a:solidFill>
                  <a:srgbClr val="660000"/>
                </a:solidFill>
              </a:rPr>
              <a:t>Max 60%</a:t>
            </a:r>
            <a:endParaRPr sz="1600">
              <a:solidFill>
                <a:srgbClr val="660000"/>
              </a:solidFill>
            </a:endParaRPr>
          </a:p>
          <a:p>
            <a:pPr indent="-322580" lvl="0" marL="457200" rtl="0" algn="l">
              <a:lnSpc>
                <a:spcPct val="200000"/>
              </a:lnSpc>
              <a:spcBef>
                <a:spcPts val="0"/>
              </a:spcBef>
              <a:spcAft>
                <a:spcPts val="0"/>
              </a:spcAft>
              <a:buClr>
                <a:srgbClr val="660000"/>
              </a:buClr>
              <a:buSzPct val="100000"/>
              <a:buChar char="●"/>
            </a:pPr>
            <a:r>
              <a:rPr lang="en" sz="1600">
                <a:solidFill>
                  <a:srgbClr val="660000"/>
                </a:solidFill>
              </a:rPr>
              <a:t>ROC curve reveals random guessing</a:t>
            </a:r>
            <a:endParaRPr sz="1600">
              <a:solidFill>
                <a:srgbClr val="660000"/>
              </a:solidFill>
            </a:endParaRPr>
          </a:p>
        </p:txBody>
      </p:sp>
      <p:sp>
        <p:nvSpPr>
          <p:cNvPr id="425" name="Google Shape;425;p32"/>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19 Daniel</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pic>
        <p:nvPicPr>
          <p:cNvPr id="426" name="Google Shape;426;p32"/>
          <p:cNvPicPr preferRelativeResize="0"/>
          <p:nvPr/>
        </p:nvPicPr>
        <p:blipFill>
          <a:blip r:embed="rId3">
            <a:alphaModFix/>
          </a:blip>
          <a:stretch>
            <a:fillRect/>
          </a:stretch>
        </p:blipFill>
        <p:spPr>
          <a:xfrm>
            <a:off x="5407202" y="2319575"/>
            <a:ext cx="3622901" cy="277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Saya.Life</a:t>
            </a:r>
            <a:endParaRPr/>
          </a:p>
        </p:txBody>
      </p:sp>
      <p:sp>
        <p:nvSpPr>
          <p:cNvPr id="296" name="Google Shape;296;p15"/>
          <p:cNvSpPr txBox="1"/>
          <p:nvPr>
            <p:ph idx="1" type="body"/>
          </p:nvPr>
        </p:nvSpPr>
        <p:spPr>
          <a:xfrm>
            <a:off x="1303800" y="1597875"/>
            <a:ext cx="7030500" cy="2933700"/>
          </a:xfrm>
          <a:prstGeom prst="rect">
            <a:avLst/>
          </a:prstGeom>
        </p:spPr>
        <p:txBody>
          <a:bodyPr anchorCtr="0" anchor="t" bIns="91425" lIns="91425" spcFirstLastPara="1" rIns="91425" wrap="square" tIns="91425">
            <a:normAutofit/>
          </a:bodyPr>
          <a:lstStyle/>
          <a:p>
            <a:pPr indent="-330200" lvl="0" marL="457200" rtl="0" algn="l">
              <a:lnSpc>
                <a:spcPct val="125000"/>
              </a:lnSpc>
              <a:spcBef>
                <a:spcPts val="0"/>
              </a:spcBef>
              <a:spcAft>
                <a:spcPts val="0"/>
              </a:spcAft>
              <a:buClr>
                <a:srgbClr val="660000"/>
              </a:buClr>
              <a:buSzPts val="1600"/>
              <a:buChar char="●"/>
            </a:pPr>
            <a:r>
              <a:rPr lang="en" sz="1600">
                <a:solidFill>
                  <a:srgbClr val="660000"/>
                </a:solidFill>
              </a:rPr>
              <a:t>Saya.Life (Saya) is a company that specializes in water monitoring and leak detection systems for commercial or personal properties.</a:t>
            </a:r>
            <a:endParaRPr sz="1600">
              <a:solidFill>
                <a:srgbClr val="660000"/>
              </a:solidFill>
            </a:endParaRPr>
          </a:p>
          <a:p>
            <a:pPr indent="0" lvl="0" marL="457200" rtl="0" algn="l">
              <a:lnSpc>
                <a:spcPct val="125000"/>
              </a:lnSpc>
              <a:spcBef>
                <a:spcPts val="0"/>
              </a:spcBef>
              <a:spcAft>
                <a:spcPts val="0"/>
              </a:spcAft>
              <a:buNone/>
            </a:pPr>
            <a:r>
              <a:t/>
            </a:r>
            <a:endParaRPr sz="1600">
              <a:solidFill>
                <a:srgbClr val="660000"/>
              </a:solidFill>
            </a:endParaRPr>
          </a:p>
          <a:p>
            <a:pPr indent="0" lvl="0" marL="0" rtl="0" algn="l">
              <a:lnSpc>
                <a:spcPct val="125000"/>
              </a:lnSpc>
              <a:spcBef>
                <a:spcPts val="0"/>
              </a:spcBef>
              <a:spcAft>
                <a:spcPts val="0"/>
              </a:spcAft>
              <a:buNone/>
            </a:pPr>
            <a:r>
              <a:t/>
            </a:r>
            <a:endParaRPr sz="1600"/>
          </a:p>
        </p:txBody>
      </p:sp>
      <p:sp>
        <p:nvSpPr>
          <p:cNvPr id="297" name="Google Shape;297;p15"/>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 Jimmy</a:t>
            </a:r>
            <a:endParaRPr sz="1300">
              <a:solidFill>
                <a:srgbClr val="660000"/>
              </a:solidFill>
              <a:latin typeface="Nunito"/>
              <a:ea typeface="Nunito"/>
              <a:cs typeface="Nunito"/>
              <a:sym typeface="Nunito"/>
            </a:endParaRPr>
          </a:p>
        </p:txBody>
      </p:sp>
      <p:pic>
        <p:nvPicPr>
          <p:cNvPr id="298" name="Google Shape;298;p15"/>
          <p:cNvPicPr preferRelativeResize="0"/>
          <p:nvPr/>
        </p:nvPicPr>
        <p:blipFill>
          <a:blip r:embed="rId3">
            <a:alphaModFix/>
          </a:blip>
          <a:stretch>
            <a:fillRect/>
          </a:stretch>
        </p:blipFill>
        <p:spPr>
          <a:xfrm>
            <a:off x="2057400" y="2275326"/>
            <a:ext cx="4529126" cy="23429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Logistic Regression</a:t>
            </a:r>
            <a:endParaRPr/>
          </a:p>
        </p:txBody>
      </p:sp>
      <p:pic>
        <p:nvPicPr>
          <p:cNvPr id="432" name="Google Shape;432;p33"/>
          <p:cNvPicPr preferRelativeResize="0"/>
          <p:nvPr/>
        </p:nvPicPr>
        <p:blipFill>
          <a:blip r:embed="rId3">
            <a:alphaModFix/>
          </a:blip>
          <a:stretch>
            <a:fillRect/>
          </a:stretch>
        </p:blipFill>
        <p:spPr>
          <a:xfrm>
            <a:off x="1530425" y="2357650"/>
            <a:ext cx="5266394" cy="2633225"/>
          </a:xfrm>
          <a:prstGeom prst="rect">
            <a:avLst/>
          </a:prstGeom>
          <a:noFill/>
          <a:ln>
            <a:noFill/>
          </a:ln>
        </p:spPr>
      </p:pic>
      <p:sp>
        <p:nvSpPr>
          <p:cNvPr id="433" name="Google Shape;433;p33"/>
          <p:cNvSpPr txBox="1"/>
          <p:nvPr/>
        </p:nvSpPr>
        <p:spPr>
          <a:xfrm>
            <a:off x="1468425" y="1521550"/>
            <a:ext cx="6058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Nunito"/>
                <a:ea typeface="Nunito"/>
                <a:cs typeface="Nunito"/>
                <a:sym typeface="Nunito"/>
              </a:rPr>
              <a:t>A simpler ML model used for binary classification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E.g. Identifying whether an email is spam or not</a:t>
            </a:r>
            <a:endParaRPr sz="1600">
              <a:solidFill>
                <a:schemeClr val="dk2"/>
              </a:solidFill>
              <a:latin typeface="Nunito"/>
              <a:ea typeface="Nunito"/>
              <a:cs typeface="Nunito"/>
              <a:sym typeface="Nunito"/>
            </a:endParaRPr>
          </a:p>
        </p:txBody>
      </p:sp>
      <p:sp>
        <p:nvSpPr>
          <p:cNvPr id="434" name="Google Shape;434;p33"/>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20</a:t>
            </a:r>
            <a:r>
              <a:rPr lang="en" sz="1300">
                <a:solidFill>
                  <a:srgbClr val="660000"/>
                </a:solidFill>
                <a:latin typeface="Nunito"/>
                <a:ea typeface="Nunito"/>
                <a:cs typeface="Nunito"/>
                <a:sym typeface="Nunito"/>
              </a:rPr>
              <a:t> Daniel</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used</a:t>
            </a:r>
            <a:endParaRPr/>
          </a:p>
        </p:txBody>
      </p:sp>
      <p:pic>
        <p:nvPicPr>
          <p:cNvPr id="440" name="Google Shape;440;p34"/>
          <p:cNvPicPr preferRelativeResize="0"/>
          <p:nvPr/>
        </p:nvPicPr>
        <p:blipFill>
          <a:blip r:embed="rId3">
            <a:alphaModFix/>
          </a:blip>
          <a:stretch>
            <a:fillRect/>
          </a:stretch>
        </p:blipFill>
        <p:spPr>
          <a:xfrm>
            <a:off x="1460300" y="1370975"/>
            <a:ext cx="5543550" cy="1057275"/>
          </a:xfrm>
          <a:prstGeom prst="rect">
            <a:avLst/>
          </a:prstGeom>
          <a:noFill/>
          <a:ln>
            <a:noFill/>
          </a:ln>
        </p:spPr>
      </p:pic>
      <p:pic>
        <p:nvPicPr>
          <p:cNvPr id="441" name="Google Shape;441;p34"/>
          <p:cNvPicPr preferRelativeResize="0"/>
          <p:nvPr/>
        </p:nvPicPr>
        <p:blipFill>
          <a:blip r:embed="rId4">
            <a:alphaModFix/>
          </a:blip>
          <a:stretch>
            <a:fillRect/>
          </a:stretch>
        </p:blipFill>
        <p:spPr>
          <a:xfrm>
            <a:off x="1460302" y="2479977"/>
            <a:ext cx="4863775" cy="2437402"/>
          </a:xfrm>
          <a:prstGeom prst="rect">
            <a:avLst/>
          </a:prstGeom>
          <a:noFill/>
          <a:ln>
            <a:noFill/>
          </a:ln>
        </p:spPr>
      </p:pic>
      <p:sp>
        <p:nvSpPr>
          <p:cNvPr id="442" name="Google Shape;442;p34"/>
          <p:cNvSpPr txBox="1"/>
          <p:nvPr/>
        </p:nvSpPr>
        <p:spPr>
          <a:xfrm>
            <a:off x="6534425" y="2781875"/>
            <a:ext cx="42000" cy="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443" name="Google Shape;443;p34"/>
          <p:cNvSpPr txBox="1"/>
          <p:nvPr/>
        </p:nvSpPr>
        <p:spPr>
          <a:xfrm>
            <a:off x="6324075" y="2428250"/>
            <a:ext cx="2364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444" name="Google Shape;444;p34"/>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21 Gabriel</a:t>
            </a:r>
            <a:endParaRPr sz="1300">
              <a:solidFill>
                <a:srgbClr val="660000"/>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5"/>
          <p:cNvSpPr txBox="1"/>
          <p:nvPr>
            <p:ph type="title"/>
          </p:nvPr>
        </p:nvSpPr>
        <p:spPr>
          <a:xfrm>
            <a:off x="1308250" y="502175"/>
            <a:ext cx="7030500" cy="85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Application</a:t>
            </a:r>
            <a:endParaRPr/>
          </a:p>
          <a:p>
            <a:pPr indent="0" lvl="0" marL="0" rtl="0" algn="l">
              <a:lnSpc>
                <a:spcPct val="115000"/>
              </a:lnSpc>
              <a:spcBef>
                <a:spcPts val="0"/>
              </a:spcBef>
              <a:spcAft>
                <a:spcPts val="0"/>
              </a:spcAft>
              <a:buNone/>
            </a:pPr>
            <a:r>
              <a:rPr i="1" lang="en" sz="1522">
                <a:latin typeface="Nunito"/>
                <a:ea typeface="Nunito"/>
                <a:cs typeface="Nunito"/>
                <a:sym typeface="Nunito"/>
              </a:rPr>
              <a:t>Logistic Regression </a:t>
            </a:r>
            <a:endParaRPr i="1" sz="1522">
              <a:latin typeface="Nunito"/>
              <a:ea typeface="Nunito"/>
              <a:cs typeface="Nunito"/>
              <a:sym typeface="Nunito"/>
            </a:endParaRPr>
          </a:p>
          <a:p>
            <a:pPr indent="0" lvl="0" marL="0" rtl="0" algn="l">
              <a:spcBef>
                <a:spcPts val="1200"/>
              </a:spcBef>
              <a:spcAft>
                <a:spcPts val="0"/>
              </a:spcAft>
              <a:buNone/>
            </a:pPr>
            <a:r>
              <a:t/>
            </a:r>
            <a:endParaRPr/>
          </a:p>
        </p:txBody>
      </p:sp>
      <p:sp>
        <p:nvSpPr>
          <p:cNvPr id="450" name="Google Shape;450;p35"/>
          <p:cNvSpPr txBox="1"/>
          <p:nvPr>
            <p:ph idx="1" type="body"/>
          </p:nvPr>
        </p:nvSpPr>
        <p:spPr>
          <a:xfrm>
            <a:off x="1008250" y="1357175"/>
            <a:ext cx="7630500" cy="3161400"/>
          </a:xfrm>
          <a:prstGeom prst="rect">
            <a:avLst/>
          </a:prstGeom>
        </p:spPr>
        <p:txBody>
          <a:bodyPr anchorCtr="0" anchor="t" bIns="91425" lIns="91425" spcFirstLastPara="1" rIns="91425" wrap="square" tIns="91425">
            <a:normAutofit lnSpcReduction="20000"/>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Logistic Regression uses the past data (features)</a:t>
            </a:r>
            <a:br>
              <a:rPr lang="en" sz="1600">
                <a:solidFill>
                  <a:srgbClr val="660000"/>
                </a:solidFill>
              </a:rPr>
            </a:br>
            <a:r>
              <a:rPr lang="en" sz="1600">
                <a:solidFill>
                  <a:srgbClr val="660000"/>
                </a:solidFill>
              </a:rPr>
              <a:t>and calculates to determine if the building has a</a:t>
            </a:r>
            <a:br>
              <a:rPr lang="en" sz="1600">
                <a:solidFill>
                  <a:srgbClr val="660000"/>
                </a:solidFill>
              </a:rPr>
            </a:br>
            <a:r>
              <a:rPr lang="en" sz="1600">
                <a:solidFill>
                  <a:srgbClr val="660000"/>
                </a:solidFill>
              </a:rPr>
              <a:t> leak. </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Checked the accuracy by testing the trained model</a:t>
            </a:r>
            <a:br>
              <a:rPr lang="en" sz="1600">
                <a:solidFill>
                  <a:srgbClr val="660000"/>
                </a:solidFill>
              </a:rPr>
            </a:br>
            <a:r>
              <a:rPr lang="en" sz="1600">
                <a:solidFill>
                  <a:srgbClr val="660000"/>
                </a:solidFill>
              </a:rPr>
              <a:t>with the testing data and checking if the label produced</a:t>
            </a:r>
            <a:br>
              <a:rPr lang="en" sz="1600">
                <a:solidFill>
                  <a:srgbClr val="660000"/>
                </a:solidFill>
              </a:rPr>
            </a:br>
            <a:r>
              <a:rPr lang="en" sz="1600">
                <a:solidFill>
                  <a:srgbClr val="660000"/>
                </a:solidFill>
              </a:rPr>
              <a:t>was the same</a:t>
            </a:r>
            <a:endParaRPr sz="1600">
              <a:solidFill>
                <a:srgbClr val="660000"/>
              </a:solidFill>
            </a:endParaRPr>
          </a:p>
          <a:p>
            <a:pPr indent="0" lvl="0" marL="0" rtl="0" algn="l">
              <a:spcBef>
                <a:spcPts val="1200"/>
              </a:spcBef>
              <a:spcAft>
                <a:spcPts val="1200"/>
              </a:spcAft>
              <a:buNone/>
            </a:pPr>
            <a:r>
              <a:t/>
            </a:r>
            <a:endParaRPr>
              <a:solidFill>
                <a:schemeClr val="dk1"/>
              </a:solidFill>
            </a:endParaRPr>
          </a:p>
        </p:txBody>
      </p:sp>
      <p:sp>
        <p:nvSpPr>
          <p:cNvPr id="451" name="Google Shape;451;p35"/>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22 Gabriel</a:t>
            </a:r>
            <a:endParaRPr sz="1300">
              <a:solidFill>
                <a:srgbClr val="660000"/>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Logistic Regression ROC</a:t>
            </a:r>
            <a:endParaRPr/>
          </a:p>
        </p:txBody>
      </p:sp>
      <p:sp>
        <p:nvSpPr>
          <p:cNvPr id="457" name="Google Shape;457;p36"/>
          <p:cNvSpPr txBox="1"/>
          <p:nvPr/>
        </p:nvSpPr>
        <p:spPr>
          <a:xfrm>
            <a:off x="5626525" y="4530225"/>
            <a:ext cx="23154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5B0F00"/>
                </a:solidFill>
                <a:latin typeface="Nunito"/>
                <a:ea typeface="Nunito"/>
                <a:cs typeface="Nunito"/>
                <a:sym typeface="Nunito"/>
              </a:rPr>
              <a:t>AUC Curve: 90%</a:t>
            </a:r>
            <a:endParaRPr sz="1600">
              <a:solidFill>
                <a:srgbClr val="5B0F00"/>
              </a:solidFill>
              <a:latin typeface="Nunito"/>
              <a:ea typeface="Nunito"/>
              <a:cs typeface="Nunito"/>
              <a:sym typeface="Nunito"/>
            </a:endParaRPr>
          </a:p>
          <a:p>
            <a:pPr indent="0" lvl="0" marL="0" rtl="0" algn="ctr">
              <a:spcBef>
                <a:spcPts val="0"/>
              </a:spcBef>
              <a:spcAft>
                <a:spcPts val="0"/>
              </a:spcAft>
              <a:buNone/>
            </a:pPr>
            <a:r>
              <a:rPr lang="en" sz="1600">
                <a:solidFill>
                  <a:srgbClr val="5B0F00"/>
                </a:solidFill>
                <a:latin typeface="Nunito"/>
                <a:ea typeface="Nunito"/>
                <a:cs typeface="Nunito"/>
                <a:sym typeface="Nunito"/>
              </a:rPr>
              <a:t>Accuracy: 94%</a:t>
            </a:r>
            <a:endParaRPr sz="1600">
              <a:solidFill>
                <a:srgbClr val="5B0F00"/>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p:txBody>
      </p:sp>
      <p:pic>
        <p:nvPicPr>
          <p:cNvPr id="458" name="Google Shape;458;p36"/>
          <p:cNvPicPr preferRelativeResize="0"/>
          <p:nvPr/>
        </p:nvPicPr>
        <p:blipFill>
          <a:blip r:embed="rId3">
            <a:alphaModFix/>
          </a:blip>
          <a:stretch>
            <a:fillRect/>
          </a:stretch>
        </p:blipFill>
        <p:spPr>
          <a:xfrm>
            <a:off x="4682713" y="1528775"/>
            <a:ext cx="3740268" cy="3001450"/>
          </a:xfrm>
          <a:prstGeom prst="rect">
            <a:avLst/>
          </a:prstGeom>
          <a:noFill/>
          <a:ln>
            <a:noFill/>
          </a:ln>
        </p:spPr>
      </p:pic>
      <p:sp>
        <p:nvSpPr>
          <p:cNvPr id="459" name="Google Shape;459;p36"/>
          <p:cNvSpPr txBox="1"/>
          <p:nvPr/>
        </p:nvSpPr>
        <p:spPr>
          <a:xfrm>
            <a:off x="372275" y="1451625"/>
            <a:ext cx="3946200" cy="25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5B0F00"/>
                </a:solidFill>
                <a:latin typeface="Nunito"/>
                <a:ea typeface="Nunito"/>
                <a:cs typeface="Nunito"/>
                <a:sym typeface="Nunito"/>
              </a:rPr>
              <a:t>True positive rate is the amount of yes that were guessed correctly</a:t>
            </a:r>
            <a:endParaRPr sz="1600">
              <a:solidFill>
                <a:srgbClr val="5B0F00"/>
              </a:solidFill>
              <a:latin typeface="Nunito"/>
              <a:ea typeface="Nunito"/>
              <a:cs typeface="Nunito"/>
              <a:sym typeface="Nunito"/>
            </a:endParaRPr>
          </a:p>
          <a:p>
            <a:pPr indent="0" lvl="0" marL="0" rtl="0" algn="l">
              <a:spcBef>
                <a:spcPts val="0"/>
              </a:spcBef>
              <a:spcAft>
                <a:spcPts val="0"/>
              </a:spcAft>
              <a:buNone/>
            </a:pPr>
            <a:br>
              <a:rPr lang="en" sz="1600">
                <a:solidFill>
                  <a:srgbClr val="5B0F00"/>
                </a:solidFill>
                <a:latin typeface="Nunito"/>
                <a:ea typeface="Nunito"/>
                <a:cs typeface="Nunito"/>
                <a:sym typeface="Nunito"/>
              </a:rPr>
            </a:br>
            <a:r>
              <a:rPr lang="en" sz="1600">
                <a:solidFill>
                  <a:srgbClr val="5B0F00"/>
                </a:solidFill>
                <a:latin typeface="Nunito"/>
                <a:ea typeface="Nunito"/>
                <a:cs typeface="Nunito"/>
                <a:sym typeface="Nunito"/>
              </a:rPr>
              <a:t>False positive rate is the amount of yes that were guessed wrongly</a:t>
            </a:r>
            <a:endParaRPr sz="1600">
              <a:solidFill>
                <a:srgbClr val="5B0F00"/>
              </a:solidFill>
              <a:latin typeface="Nunito"/>
              <a:ea typeface="Nunito"/>
              <a:cs typeface="Nunito"/>
              <a:sym typeface="Nunito"/>
            </a:endParaRPr>
          </a:p>
          <a:p>
            <a:pPr indent="0" lvl="0" marL="0" rtl="0" algn="l">
              <a:spcBef>
                <a:spcPts val="0"/>
              </a:spcBef>
              <a:spcAft>
                <a:spcPts val="0"/>
              </a:spcAft>
              <a:buNone/>
            </a:pPr>
            <a:br>
              <a:rPr lang="en" sz="1600">
                <a:solidFill>
                  <a:srgbClr val="5B0F00"/>
                </a:solidFill>
                <a:latin typeface="Nunito"/>
                <a:ea typeface="Nunito"/>
                <a:cs typeface="Nunito"/>
                <a:sym typeface="Nunito"/>
              </a:rPr>
            </a:br>
            <a:r>
              <a:rPr lang="en" sz="1600">
                <a:solidFill>
                  <a:srgbClr val="5B0F00"/>
                </a:solidFill>
                <a:latin typeface="Nunito"/>
                <a:ea typeface="Nunito"/>
                <a:cs typeface="Nunito"/>
                <a:sym typeface="Nunito"/>
              </a:rPr>
              <a:t>Accuracy is the rate of correct guesses</a:t>
            </a:r>
            <a:endParaRPr sz="1600">
              <a:solidFill>
                <a:srgbClr val="5B0F00"/>
              </a:solidFill>
              <a:latin typeface="Nunito"/>
              <a:ea typeface="Nunito"/>
              <a:cs typeface="Nunito"/>
              <a:sym typeface="Nunito"/>
            </a:endParaRPr>
          </a:p>
          <a:p>
            <a:pPr indent="0" lvl="0" marL="0" rtl="0" algn="l">
              <a:spcBef>
                <a:spcPts val="0"/>
              </a:spcBef>
              <a:spcAft>
                <a:spcPts val="0"/>
              </a:spcAft>
              <a:buNone/>
            </a:pPr>
            <a:r>
              <a:t/>
            </a:r>
            <a:endParaRPr sz="1600">
              <a:solidFill>
                <a:srgbClr val="5B0F00"/>
              </a:solidFill>
              <a:latin typeface="Nunito"/>
              <a:ea typeface="Nunito"/>
              <a:cs typeface="Nunito"/>
              <a:sym typeface="Nunito"/>
            </a:endParaRPr>
          </a:p>
          <a:p>
            <a:pPr indent="0" lvl="0" marL="0" rtl="0" algn="l">
              <a:spcBef>
                <a:spcPts val="0"/>
              </a:spcBef>
              <a:spcAft>
                <a:spcPts val="0"/>
              </a:spcAft>
              <a:buNone/>
            </a:pPr>
            <a:r>
              <a:rPr lang="en" sz="1600">
                <a:solidFill>
                  <a:srgbClr val="5B0F00"/>
                </a:solidFill>
                <a:latin typeface="Nunito"/>
                <a:ea typeface="Nunito"/>
                <a:cs typeface="Nunito"/>
                <a:sym typeface="Nunito"/>
              </a:rPr>
              <a:t>The Area under the Curve (AUC): higher number indicates excellent classification while lower represents poor performance</a:t>
            </a:r>
            <a:endParaRPr sz="1600">
              <a:solidFill>
                <a:srgbClr val="5B0F00"/>
              </a:solidFill>
              <a:latin typeface="Nunito"/>
              <a:ea typeface="Nunito"/>
              <a:cs typeface="Nunito"/>
              <a:sym typeface="Nunito"/>
            </a:endParaRPr>
          </a:p>
        </p:txBody>
      </p:sp>
      <p:sp>
        <p:nvSpPr>
          <p:cNvPr id="460" name="Google Shape;460;p36"/>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23 Gabriel</a:t>
            </a:r>
            <a:endParaRPr sz="1300">
              <a:solidFill>
                <a:srgbClr val="660000"/>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 end team</a:t>
            </a:r>
            <a:endParaRPr/>
          </a:p>
        </p:txBody>
      </p:sp>
      <p:pic>
        <p:nvPicPr>
          <p:cNvPr id="466" name="Google Shape;466;p37"/>
          <p:cNvPicPr preferRelativeResize="0"/>
          <p:nvPr/>
        </p:nvPicPr>
        <p:blipFill>
          <a:blip r:embed="rId3">
            <a:alphaModFix/>
          </a:blip>
          <a:stretch>
            <a:fillRect/>
          </a:stretch>
        </p:blipFill>
        <p:spPr>
          <a:xfrm>
            <a:off x="1655075" y="1826250"/>
            <a:ext cx="5532176" cy="3317250"/>
          </a:xfrm>
          <a:prstGeom prst="rect">
            <a:avLst/>
          </a:prstGeom>
          <a:noFill/>
          <a:ln>
            <a:noFill/>
          </a:ln>
        </p:spPr>
      </p:pic>
      <p:sp>
        <p:nvSpPr>
          <p:cNvPr id="467" name="Google Shape;467;p37"/>
          <p:cNvSpPr txBox="1"/>
          <p:nvPr>
            <p:ph idx="1" type="body"/>
          </p:nvPr>
        </p:nvSpPr>
        <p:spPr>
          <a:xfrm>
            <a:off x="708500" y="1826250"/>
            <a:ext cx="83298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000">
                <a:solidFill>
                  <a:srgbClr val="660000"/>
                </a:solidFill>
              </a:rPr>
              <a:t>Members: </a:t>
            </a:r>
            <a:r>
              <a:rPr lang="en" sz="2000">
                <a:solidFill>
                  <a:srgbClr val="660000"/>
                </a:solidFill>
              </a:rPr>
              <a:t>Andres Vicente, </a:t>
            </a:r>
            <a:r>
              <a:rPr lang="en" sz="2000">
                <a:solidFill>
                  <a:srgbClr val="660000"/>
                </a:solidFill>
              </a:rPr>
              <a:t>Arron</a:t>
            </a:r>
            <a:r>
              <a:rPr lang="en" sz="2000">
                <a:solidFill>
                  <a:srgbClr val="660000"/>
                </a:solidFill>
              </a:rPr>
              <a:t> Diu, Jonathan Tirado, Jimmy Nguyen</a:t>
            </a:r>
            <a:endParaRPr sz="2000">
              <a:solidFill>
                <a:srgbClr val="660000"/>
              </a:solidFill>
            </a:endParaRPr>
          </a:p>
        </p:txBody>
      </p:sp>
      <p:sp>
        <p:nvSpPr>
          <p:cNvPr id="468" name="Google Shape;468;p37"/>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24 Arron</a:t>
            </a:r>
            <a:endParaRPr sz="1300">
              <a:solidFill>
                <a:srgbClr val="660000"/>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Languages and Libraries</a:t>
            </a:r>
            <a:endParaRPr/>
          </a:p>
        </p:txBody>
      </p:sp>
      <p:pic>
        <p:nvPicPr>
          <p:cNvPr id="474" name="Google Shape;474;p38"/>
          <p:cNvPicPr preferRelativeResize="0"/>
          <p:nvPr/>
        </p:nvPicPr>
        <p:blipFill>
          <a:blip r:embed="rId3">
            <a:alphaModFix/>
          </a:blip>
          <a:stretch>
            <a:fillRect/>
          </a:stretch>
        </p:blipFill>
        <p:spPr>
          <a:xfrm>
            <a:off x="268100" y="3156438"/>
            <a:ext cx="1954450" cy="1708700"/>
          </a:xfrm>
          <a:prstGeom prst="rect">
            <a:avLst/>
          </a:prstGeom>
          <a:noFill/>
          <a:ln>
            <a:noFill/>
          </a:ln>
        </p:spPr>
      </p:pic>
      <p:sp>
        <p:nvSpPr>
          <p:cNvPr id="475" name="Google Shape;475;p38"/>
          <p:cNvSpPr txBox="1"/>
          <p:nvPr>
            <p:ph idx="1" type="body"/>
          </p:nvPr>
        </p:nvSpPr>
        <p:spPr>
          <a:xfrm>
            <a:off x="654150" y="1652275"/>
            <a:ext cx="83298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660000"/>
                </a:solidFill>
              </a:rPr>
              <a:t>User interface</a:t>
            </a:r>
            <a:r>
              <a:rPr lang="en" sz="1600">
                <a:solidFill>
                  <a:srgbClr val="660000"/>
                </a:solidFill>
              </a:rPr>
              <a:t>: HTML, CSS, Javascript, Bootstrap</a:t>
            </a:r>
            <a:endParaRPr sz="1600">
              <a:solidFill>
                <a:srgbClr val="660000"/>
              </a:solidFill>
            </a:endParaRPr>
          </a:p>
          <a:p>
            <a:pPr indent="0" lvl="0" marL="0" rtl="0" algn="l">
              <a:spcBef>
                <a:spcPts val="1200"/>
              </a:spcBef>
              <a:spcAft>
                <a:spcPts val="1200"/>
              </a:spcAft>
              <a:buNone/>
            </a:pPr>
            <a:r>
              <a:rPr b="1" lang="en" sz="1600">
                <a:solidFill>
                  <a:srgbClr val="660000"/>
                </a:solidFill>
              </a:rPr>
              <a:t>Back-end</a:t>
            </a:r>
            <a:r>
              <a:rPr lang="en" sz="1600">
                <a:solidFill>
                  <a:srgbClr val="660000"/>
                </a:solidFill>
              </a:rPr>
              <a:t>: Python, Flask, Pickle, and Numpy</a:t>
            </a:r>
            <a:endParaRPr sz="1600">
              <a:solidFill>
                <a:srgbClr val="660000"/>
              </a:solidFill>
            </a:endParaRPr>
          </a:p>
        </p:txBody>
      </p:sp>
      <p:pic>
        <p:nvPicPr>
          <p:cNvPr id="476" name="Google Shape;476;p38"/>
          <p:cNvPicPr preferRelativeResize="0"/>
          <p:nvPr/>
        </p:nvPicPr>
        <p:blipFill>
          <a:blip r:embed="rId4">
            <a:alphaModFix/>
          </a:blip>
          <a:stretch>
            <a:fillRect/>
          </a:stretch>
        </p:blipFill>
        <p:spPr>
          <a:xfrm>
            <a:off x="6135225" y="2377875"/>
            <a:ext cx="3128400" cy="2765625"/>
          </a:xfrm>
          <a:prstGeom prst="rect">
            <a:avLst/>
          </a:prstGeom>
          <a:noFill/>
          <a:ln>
            <a:noFill/>
          </a:ln>
        </p:spPr>
      </p:pic>
      <p:pic>
        <p:nvPicPr>
          <p:cNvPr id="477" name="Google Shape;477;p38"/>
          <p:cNvPicPr preferRelativeResize="0"/>
          <p:nvPr/>
        </p:nvPicPr>
        <p:blipFill>
          <a:blip r:embed="rId5">
            <a:alphaModFix/>
          </a:blip>
          <a:stretch>
            <a:fillRect/>
          </a:stretch>
        </p:blipFill>
        <p:spPr>
          <a:xfrm>
            <a:off x="4842200" y="3200900"/>
            <a:ext cx="1619776" cy="1619776"/>
          </a:xfrm>
          <a:prstGeom prst="rect">
            <a:avLst/>
          </a:prstGeom>
          <a:noFill/>
          <a:ln>
            <a:noFill/>
          </a:ln>
        </p:spPr>
      </p:pic>
      <p:pic>
        <p:nvPicPr>
          <p:cNvPr id="478" name="Google Shape;478;p38"/>
          <p:cNvPicPr preferRelativeResize="0"/>
          <p:nvPr/>
        </p:nvPicPr>
        <p:blipFill>
          <a:blip r:embed="rId6">
            <a:alphaModFix/>
          </a:blip>
          <a:stretch>
            <a:fillRect/>
          </a:stretch>
        </p:blipFill>
        <p:spPr>
          <a:xfrm>
            <a:off x="2222550" y="3371530"/>
            <a:ext cx="2619650" cy="1278532"/>
          </a:xfrm>
          <a:prstGeom prst="rect">
            <a:avLst/>
          </a:prstGeom>
          <a:noFill/>
          <a:ln>
            <a:noFill/>
          </a:ln>
        </p:spPr>
      </p:pic>
      <p:sp>
        <p:nvSpPr>
          <p:cNvPr id="479" name="Google Shape;479;p38"/>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25 Arron</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User Interface</a:t>
            </a:r>
            <a:endParaRPr/>
          </a:p>
        </p:txBody>
      </p:sp>
      <p:sp>
        <p:nvSpPr>
          <p:cNvPr id="485" name="Google Shape;485;p39"/>
          <p:cNvSpPr txBox="1"/>
          <p:nvPr>
            <p:ph idx="1" type="body"/>
          </p:nvPr>
        </p:nvSpPr>
        <p:spPr>
          <a:xfrm>
            <a:off x="1303800" y="1990050"/>
            <a:ext cx="7289100" cy="254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Designed an intuitive user interface for data input</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Integrated with our machine learning server for efficient data processing</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Enabled swift transmission of user input and retrieval of accurate results</a:t>
            </a:r>
            <a:endParaRPr sz="1600">
              <a:solidFill>
                <a:srgbClr val="660000"/>
              </a:solidFill>
            </a:endParaRPr>
          </a:p>
        </p:txBody>
      </p:sp>
      <p:sp>
        <p:nvSpPr>
          <p:cNvPr id="486" name="Google Shape;486;p39"/>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26 Arron</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Dashboard</a:t>
            </a:r>
            <a:endParaRPr/>
          </a:p>
        </p:txBody>
      </p:sp>
      <p:sp>
        <p:nvSpPr>
          <p:cNvPr id="492" name="Google Shape;492;p40"/>
          <p:cNvSpPr txBox="1"/>
          <p:nvPr>
            <p:ph idx="1" type="body"/>
          </p:nvPr>
        </p:nvSpPr>
        <p:spPr>
          <a:xfrm>
            <a:off x="904725" y="1990050"/>
            <a:ext cx="4654200" cy="308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Efficiently gathers and organizes user input</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Sends POST request to back-end server</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Displays result</a:t>
            </a:r>
            <a:endParaRPr sz="1600">
              <a:solidFill>
                <a:srgbClr val="660000"/>
              </a:solidFill>
            </a:endParaRPr>
          </a:p>
        </p:txBody>
      </p:sp>
      <p:pic>
        <p:nvPicPr>
          <p:cNvPr id="493" name="Google Shape;493;p40"/>
          <p:cNvPicPr preferRelativeResize="0"/>
          <p:nvPr/>
        </p:nvPicPr>
        <p:blipFill>
          <a:blip r:embed="rId3">
            <a:alphaModFix/>
          </a:blip>
          <a:stretch>
            <a:fillRect/>
          </a:stretch>
        </p:blipFill>
        <p:spPr>
          <a:xfrm>
            <a:off x="5721975" y="698400"/>
            <a:ext cx="2990425" cy="4188399"/>
          </a:xfrm>
          <a:prstGeom prst="rect">
            <a:avLst/>
          </a:prstGeom>
          <a:noFill/>
          <a:ln>
            <a:noFill/>
          </a:ln>
        </p:spPr>
      </p:pic>
      <p:sp>
        <p:nvSpPr>
          <p:cNvPr id="494" name="Google Shape;494;p40"/>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27 Jonathan</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a:t>
            </a:r>
            <a:endParaRPr/>
          </a:p>
        </p:txBody>
      </p:sp>
      <p:sp>
        <p:nvSpPr>
          <p:cNvPr id="500" name="Google Shape;500;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When a POST request is made, the server will handle the input data and forward it to the machine learning algorithm.</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Server will receive the algorithm's result and send a response to the front-end.</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The result will be displayed on the dashboard for user viewing.</a:t>
            </a:r>
            <a:endParaRPr sz="1600">
              <a:solidFill>
                <a:srgbClr val="660000"/>
              </a:solidFill>
            </a:endParaRPr>
          </a:p>
        </p:txBody>
      </p:sp>
      <p:sp>
        <p:nvSpPr>
          <p:cNvPr id="501" name="Google Shape;501;p41"/>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28 Jonathan</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UI Diagram</a:t>
            </a:r>
            <a:endParaRPr/>
          </a:p>
        </p:txBody>
      </p:sp>
      <p:pic>
        <p:nvPicPr>
          <p:cNvPr id="507" name="Google Shape;507;p42"/>
          <p:cNvPicPr preferRelativeResize="0"/>
          <p:nvPr/>
        </p:nvPicPr>
        <p:blipFill>
          <a:blip r:embed="rId3">
            <a:alphaModFix/>
          </a:blip>
          <a:stretch>
            <a:fillRect/>
          </a:stretch>
        </p:blipFill>
        <p:spPr>
          <a:xfrm>
            <a:off x="1577125" y="1841700"/>
            <a:ext cx="6579725" cy="2914099"/>
          </a:xfrm>
          <a:prstGeom prst="rect">
            <a:avLst/>
          </a:prstGeom>
          <a:noFill/>
          <a:ln>
            <a:noFill/>
          </a:ln>
        </p:spPr>
      </p:pic>
      <p:sp>
        <p:nvSpPr>
          <p:cNvPr id="508" name="Google Shape;508;p42"/>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29 Jonathan</a:t>
            </a:r>
            <a:endParaRPr sz="1300">
              <a:solidFill>
                <a:srgbClr val="660000"/>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Saya.Life</a:t>
            </a:r>
            <a:endParaRPr/>
          </a:p>
        </p:txBody>
      </p:sp>
      <p:sp>
        <p:nvSpPr>
          <p:cNvPr id="304" name="Google Shape;304;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lnSpc>
                <a:spcPct val="125000"/>
              </a:lnSpc>
              <a:spcBef>
                <a:spcPts val="0"/>
              </a:spcBef>
              <a:spcAft>
                <a:spcPts val="0"/>
              </a:spcAft>
              <a:buClr>
                <a:srgbClr val="660000"/>
              </a:buClr>
              <a:buSzPts val="1600"/>
              <a:buChar char="●"/>
            </a:pPr>
            <a:r>
              <a:rPr lang="en" sz="1600">
                <a:solidFill>
                  <a:srgbClr val="660000"/>
                </a:solidFill>
              </a:rPr>
              <a:t>Saya wishes to extend its service by using water data to predict and prevent significant building damage from pipe leaks.</a:t>
            </a:r>
            <a:endParaRPr sz="1600">
              <a:solidFill>
                <a:srgbClr val="660000"/>
              </a:solidFill>
            </a:endParaRPr>
          </a:p>
          <a:p>
            <a:pPr indent="0" lvl="0" marL="457200" rtl="0" algn="l">
              <a:lnSpc>
                <a:spcPct val="125000"/>
              </a:lnSpc>
              <a:spcBef>
                <a:spcPts val="0"/>
              </a:spcBef>
              <a:spcAft>
                <a:spcPts val="0"/>
              </a:spcAft>
              <a:buNone/>
            </a:pPr>
            <a:r>
              <a:t/>
            </a:r>
            <a:endParaRPr sz="1600">
              <a:solidFill>
                <a:srgbClr val="660000"/>
              </a:solidFill>
            </a:endParaRPr>
          </a:p>
          <a:p>
            <a:pPr indent="-330200" lvl="0" marL="457200" rtl="0" algn="l">
              <a:lnSpc>
                <a:spcPct val="125000"/>
              </a:lnSpc>
              <a:spcBef>
                <a:spcPts val="0"/>
              </a:spcBef>
              <a:spcAft>
                <a:spcPts val="0"/>
              </a:spcAft>
              <a:buClr>
                <a:srgbClr val="660000"/>
              </a:buClr>
              <a:buSzPts val="1600"/>
              <a:buChar char="●"/>
            </a:pPr>
            <a:r>
              <a:rPr lang="en" sz="1600">
                <a:solidFill>
                  <a:srgbClr val="660000"/>
                </a:solidFill>
              </a:rPr>
              <a:t>They have tasked us to write software that can produce a dynamic report that lists a building’s risk of a water leak.</a:t>
            </a:r>
            <a:endParaRPr/>
          </a:p>
        </p:txBody>
      </p:sp>
      <p:sp>
        <p:nvSpPr>
          <p:cNvPr id="305" name="Google Shape;305;p16"/>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 Jimmy</a:t>
            </a:r>
            <a:endParaRPr sz="1300">
              <a:solidFill>
                <a:srgbClr val="660000"/>
              </a:solidFill>
              <a:latin typeface="Nunito"/>
              <a:ea typeface="Nunito"/>
              <a:cs typeface="Nunito"/>
              <a:sym typeface="Nunito"/>
            </a:endParaRPr>
          </a:p>
        </p:txBody>
      </p:sp>
      <p:pic>
        <p:nvPicPr>
          <p:cNvPr id="306" name="Google Shape;306;p16"/>
          <p:cNvPicPr preferRelativeResize="0"/>
          <p:nvPr/>
        </p:nvPicPr>
        <p:blipFill rotWithShape="1">
          <a:blip r:embed="rId3">
            <a:alphaModFix/>
          </a:blip>
          <a:srcRect b="0" l="0" r="46305" t="0"/>
          <a:stretch/>
        </p:blipFill>
        <p:spPr>
          <a:xfrm>
            <a:off x="6607600" y="3939825"/>
            <a:ext cx="2113601" cy="849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Demo Video</a:t>
            </a:r>
            <a:endParaRPr/>
          </a:p>
        </p:txBody>
      </p:sp>
      <p:sp>
        <p:nvSpPr>
          <p:cNvPr id="514" name="Google Shape;514;p4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515" name="Google Shape;515;p43" title="Upload_to_Dropbox_and_2_more_pages_-_Personal_-_Microsoft_Edge_2024-05-01_22-08-20.mp4">
            <a:hlinkClick r:id="rId3"/>
          </p:cNvPr>
          <p:cNvPicPr preferRelativeResize="0"/>
          <p:nvPr/>
        </p:nvPicPr>
        <p:blipFill>
          <a:blip r:embed="rId4">
            <a:alphaModFix/>
          </a:blip>
          <a:stretch>
            <a:fillRect/>
          </a:stretch>
        </p:blipFill>
        <p:spPr>
          <a:xfrm>
            <a:off x="1303800" y="1597875"/>
            <a:ext cx="5464325" cy="3008600"/>
          </a:xfrm>
          <a:prstGeom prst="rect">
            <a:avLst/>
          </a:prstGeom>
          <a:noFill/>
          <a:ln>
            <a:noFill/>
          </a:ln>
        </p:spPr>
      </p:pic>
      <p:sp>
        <p:nvSpPr>
          <p:cNvPr id="516" name="Google Shape;516;p43"/>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30</a:t>
            </a:r>
            <a:r>
              <a:rPr lang="en" sz="1300">
                <a:solidFill>
                  <a:srgbClr val="660000"/>
                </a:solidFill>
                <a:latin typeface="Nunito"/>
                <a:ea typeface="Nunito"/>
                <a:cs typeface="Nunito"/>
                <a:sym typeface="Nunito"/>
              </a:rPr>
              <a:t> Jonathan</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Incorporate to Saya website</a:t>
            </a:r>
            <a:endParaRPr/>
          </a:p>
        </p:txBody>
      </p:sp>
      <p:sp>
        <p:nvSpPr>
          <p:cNvPr id="522" name="Google Shape;522;p4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Fit into current existing web structure</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Adjust style sheet so it can fit seamlessly with their current design</a:t>
            </a:r>
            <a:endParaRPr sz="1600">
              <a:solidFill>
                <a:srgbClr val="660000"/>
              </a:solidFill>
            </a:endParaRPr>
          </a:p>
        </p:txBody>
      </p:sp>
      <p:sp>
        <p:nvSpPr>
          <p:cNvPr id="523" name="Google Shape;523;p44"/>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31 Jonathan</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a:p>
            <a:pPr indent="0" lvl="0" marL="0" rtl="0" algn="l">
              <a:spcBef>
                <a:spcPts val="0"/>
              </a:spcBef>
              <a:spcAft>
                <a:spcPts val="0"/>
              </a:spcAft>
              <a:buNone/>
            </a:pPr>
            <a:r>
              <a:t/>
            </a:r>
            <a:endParaRPr sz="1300">
              <a:solidFill>
                <a:srgbClr val="660000"/>
              </a:solidFill>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Data Management</a:t>
            </a:r>
            <a:endParaRPr/>
          </a:p>
        </p:txBody>
      </p:sp>
      <p:sp>
        <p:nvSpPr>
          <p:cNvPr id="529" name="Google Shape;529;p45"/>
          <p:cNvSpPr txBox="1"/>
          <p:nvPr>
            <p:ph idx="1" type="body"/>
          </p:nvPr>
        </p:nvSpPr>
        <p:spPr>
          <a:xfrm>
            <a:off x="1303800" y="1597875"/>
            <a:ext cx="6572400" cy="34053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SzPts val="688"/>
              <a:buNone/>
            </a:pPr>
            <a:r>
              <a:rPr lang="en" sz="1600">
                <a:solidFill>
                  <a:srgbClr val="660000"/>
                </a:solidFill>
              </a:rPr>
              <a:t>Data Management:</a:t>
            </a:r>
            <a:endParaRPr sz="1600">
              <a:solidFill>
                <a:srgbClr val="660000"/>
              </a:solidFill>
            </a:endParaRPr>
          </a:p>
          <a:p>
            <a:pPr indent="-330200" lvl="0" marL="457200" rtl="0" algn="l">
              <a:lnSpc>
                <a:spcPct val="200000"/>
              </a:lnSpc>
              <a:spcBef>
                <a:spcPts val="1200"/>
              </a:spcBef>
              <a:spcAft>
                <a:spcPts val="0"/>
              </a:spcAft>
              <a:buClr>
                <a:srgbClr val="660000"/>
              </a:buClr>
              <a:buSzPts val="1600"/>
              <a:buChar char="●"/>
            </a:pPr>
            <a:r>
              <a:rPr lang="en" sz="1600">
                <a:solidFill>
                  <a:srgbClr val="660000"/>
                </a:solidFill>
              </a:rPr>
              <a:t>Sanitized the data as well as created our own dummy data</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Created artificial building data for one building</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Used Smote to artificially </a:t>
            </a:r>
            <a:r>
              <a:rPr lang="en" sz="1600">
                <a:solidFill>
                  <a:srgbClr val="660000"/>
                </a:solidFill>
              </a:rPr>
              <a:t>extend</a:t>
            </a:r>
            <a:r>
              <a:rPr lang="en" sz="1600">
                <a:solidFill>
                  <a:srgbClr val="660000"/>
                </a:solidFill>
              </a:rPr>
              <a:t> </a:t>
            </a:r>
            <a:r>
              <a:rPr lang="en" sz="1600">
                <a:solidFill>
                  <a:srgbClr val="660000"/>
                </a:solidFill>
              </a:rPr>
              <a:t>the data</a:t>
            </a:r>
            <a:endParaRPr sz="1600">
              <a:solidFill>
                <a:srgbClr val="660000"/>
              </a:solidFill>
            </a:endParaRPr>
          </a:p>
          <a:p>
            <a:pPr indent="0" lvl="0" marL="457200" rtl="0" algn="l">
              <a:lnSpc>
                <a:spcPct val="105000"/>
              </a:lnSpc>
              <a:spcBef>
                <a:spcPts val="1200"/>
              </a:spcBef>
              <a:spcAft>
                <a:spcPts val="1200"/>
              </a:spcAft>
              <a:buNone/>
            </a:pPr>
            <a:r>
              <a:t/>
            </a:r>
            <a:endParaRPr sz="1000">
              <a:solidFill>
                <a:srgbClr val="660000"/>
              </a:solidFill>
            </a:endParaRPr>
          </a:p>
        </p:txBody>
      </p:sp>
      <p:sp>
        <p:nvSpPr>
          <p:cNvPr id="530" name="Google Shape;530;p45"/>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32 Andres</a:t>
            </a:r>
            <a:endParaRPr sz="1300">
              <a:solidFill>
                <a:srgbClr val="660000"/>
              </a:solidFill>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Machine Learning</a:t>
            </a:r>
            <a:endParaRPr/>
          </a:p>
          <a:p>
            <a:pPr indent="0" lvl="0" marL="0" rtl="0" algn="l">
              <a:spcBef>
                <a:spcPts val="0"/>
              </a:spcBef>
              <a:spcAft>
                <a:spcPts val="0"/>
              </a:spcAft>
              <a:buNone/>
            </a:pPr>
            <a:r>
              <a:t/>
            </a:r>
            <a:endParaRPr/>
          </a:p>
        </p:txBody>
      </p:sp>
      <p:sp>
        <p:nvSpPr>
          <p:cNvPr id="536" name="Google Shape;536;p46"/>
          <p:cNvSpPr txBox="1"/>
          <p:nvPr>
            <p:ph idx="1" type="body"/>
          </p:nvPr>
        </p:nvSpPr>
        <p:spPr>
          <a:xfrm>
            <a:off x="1303800" y="1597875"/>
            <a:ext cx="7030500" cy="3159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rgbClr val="000000"/>
              </a:buClr>
              <a:buSzPts val="688"/>
              <a:buFont typeface="Arial"/>
              <a:buNone/>
            </a:pPr>
            <a:r>
              <a:rPr lang="en" sz="1600">
                <a:solidFill>
                  <a:srgbClr val="660000"/>
                </a:solidFill>
              </a:rPr>
              <a:t>Machine Learning: </a:t>
            </a:r>
            <a:endParaRPr sz="1600">
              <a:solidFill>
                <a:srgbClr val="660000"/>
              </a:solidFill>
            </a:endParaRPr>
          </a:p>
          <a:p>
            <a:pPr indent="-330200" lvl="0" marL="457200" rtl="0" algn="l">
              <a:lnSpc>
                <a:spcPct val="200000"/>
              </a:lnSpc>
              <a:spcBef>
                <a:spcPts val="1200"/>
              </a:spcBef>
              <a:spcAft>
                <a:spcPts val="0"/>
              </a:spcAft>
              <a:buClr>
                <a:srgbClr val="660000"/>
              </a:buClr>
              <a:buSzPts val="1600"/>
              <a:buChar char="●"/>
            </a:pPr>
            <a:r>
              <a:rPr lang="en" sz="1600">
                <a:solidFill>
                  <a:srgbClr val="660000"/>
                </a:solidFill>
              </a:rPr>
              <a:t>Our previous attempt in linear regression was changed to logistic regression because the changes of classification which lead to a success results for logistic.</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Feed-Forward Neural Network had tons of problems that we could not successfully run with a rate higher than 50% for the AUC curve. </a:t>
            </a:r>
            <a:endParaRPr sz="1600"/>
          </a:p>
        </p:txBody>
      </p:sp>
      <p:sp>
        <p:nvSpPr>
          <p:cNvPr id="537" name="Google Shape;537;p46"/>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33 </a:t>
            </a:r>
            <a:r>
              <a:rPr lang="en" sz="1300">
                <a:solidFill>
                  <a:srgbClr val="660000"/>
                </a:solidFill>
                <a:latin typeface="Nunito"/>
                <a:ea typeface="Nunito"/>
                <a:cs typeface="Nunito"/>
                <a:sym typeface="Nunito"/>
              </a:rPr>
              <a:t>Andres</a:t>
            </a:r>
            <a:endParaRPr sz="1300">
              <a:solidFill>
                <a:srgbClr val="660000"/>
              </a:solidFill>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Front-End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3" name="Google Shape;543;p4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marR="0" rtl="0" algn="l">
              <a:lnSpc>
                <a:spcPct val="200000"/>
              </a:lnSpc>
              <a:spcBef>
                <a:spcPts val="0"/>
              </a:spcBef>
              <a:spcAft>
                <a:spcPts val="0"/>
              </a:spcAft>
              <a:buClr>
                <a:srgbClr val="660000"/>
              </a:buClr>
              <a:buSzPts val="1600"/>
              <a:buChar char="●"/>
            </a:pPr>
            <a:r>
              <a:rPr lang="en" sz="1600">
                <a:solidFill>
                  <a:srgbClr val="660000"/>
                </a:solidFill>
              </a:rPr>
              <a:t>Created a dashboard</a:t>
            </a:r>
            <a:endParaRPr sz="1600">
              <a:solidFill>
                <a:srgbClr val="660000"/>
              </a:solidFill>
            </a:endParaRPr>
          </a:p>
          <a:p>
            <a:pPr indent="-330200" lvl="0" marL="457200" marR="0" rtl="0" algn="l">
              <a:lnSpc>
                <a:spcPct val="200000"/>
              </a:lnSpc>
              <a:spcBef>
                <a:spcPts val="0"/>
              </a:spcBef>
              <a:spcAft>
                <a:spcPts val="0"/>
              </a:spcAft>
              <a:buClr>
                <a:srgbClr val="660000"/>
              </a:buClr>
              <a:buSzPts val="1600"/>
              <a:buChar char="●"/>
            </a:pPr>
            <a:r>
              <a:rPr lang="en" sz="1600">
                <a:solidFill>
                  <a:srgbClr val="660000"/>
                </a:solidFill>
              </a:rPr>
              <a:t>Successfully display prediction</a:t>
            </a:r>
            <a:endParaRPr sz="1600"/>
          </a:p>
        </p:txBody>
      </p:sp>
      <p:sp>
        <p:nvSpPr>
          <p:cNvPr id="544" name="Google Shape;544;p47"/>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34 </a:t>
            </a:r>
            <a:r>
              <a:rPr lang="en" sz="1300">
                <a:solidFill>
                  <a:srgbClr val="660000"/>
                </a:solidFill>
                <a:latin typeface="Nunito"/>
                <a:ea typeface="Nunito"/>
                <a:cs typeface="Nunito"/>
                <a:sym typeface="Nunito"/>
              </a:rPr>
              <a:t>Andres</a:t>
            </a:r>
            <a:endParaRPr sz="1300">
              <a:solidFill>
                <a:srgbClr val="660000"/>
              </a:solidFill>
              <a:latin typeface="Nunito"/>
              <a:ea typeface="Nunito"/>
              <a:cs typeface="Nunito"/>
              <a:sym typeface="Nuni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Recommendations for Future Work </a:t>
            </a:r>
            <a:endParaRPr/>
          </a:p>
        </p:txBody>
      </p:sp>
      <p:sp>
        <p:nvSpPr>
          <p:cNvPr id="550" name="Google Shape;550;p4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Clr>
                <a:srgbClr val="660000"/>
              </a:buClr>
              <a:buSzPts val="1600"/>
              <a:buChar char="●"/>
            </a:pPr>
            <a:r>
              <a:rPr lang="en" sz="1600">
                <a:solidFill>
                  <a:srgbClr val="660000"/>
                </a:solidFill>
              </a:rPr>
              <a:t>Large</a:t>
            </a:r>
            <a:r>
              <a:rPr lang="en" sz="1600">
                <a:solidFill>
                  <a:srgbClr val="660000"/>
                </a:solidFill>
              </a:rPr>
              <a:t> d</a:t>
            </a:r>
            <a:r>
              <a:rPr lang="en" sz="1600">
                <a:solidFill>
                  <a:srgbClr val="660000"/>
                </a:solidFill>
              </a:rPr>
              <a:t>ata</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Have a way to differentiate multiple buildings</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Connecting to servers</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Improve data classification</a:t>
            </a:r>
            <a:endParaRPr sz="1600">
              <a:solidFill>
                <a:srgbClr val="660000"/>
              </a:solidFill>
            </a:endParaRPr>
          </a:p>
          <a:p>
            <a:pPr indent="-330200" lvl="0" marL="457200" rtl="0" algn="l">
              <a:lnSpc>
                <a:spcPct val="200000"/>
              </a:lnSpc>
              <a:spcBef>
                <a:spcPts val="0"/>
              </a:spcBef>
              <a:spcAft>
                <a:spcPts val="0"/>
              </a:spcAft>
              <a:buClr>
                <a:srgbClr val="660000"/>
              </a:buClr>
              <a:buSzPts val="1600"/>
              <a:buChar char="●"/>
            </a:pPr>
            <a:r>
              <a:rPr lang="en" sz="1600">
                <a:solidFill>
                  <a:srgbClr val="660000"/>
                </a:solidFill>
              </a:rPr>
              <a:t>Way to determine pipe features</a:t>
            </a:r>
            <a:endParaRPr sz="1600">
              <a:solidFill>
                <a:srgbClr val="660000"/>
              </a:solidFill>
            </a:endParaRPr>
          </a:p>
        </p:txBody>
      </p:sp>
      <p:sp>
        <p:nvSpPr>
          <p:cNvPr id="551" name="Google Shape;551;p48"/>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35 </a:t>
            </a:r>
            <a:r>
              <a:rPr lang="en" sz="1300">
                <a:solidFill>
                  <a:srgbClr val="660000"/>
                </a:solidFill>
                <a:latin typeface="Nunito"/>
                <a:ea typeface="Nunito"/>
                <a:cs typeface="Nunito"/>
                <a:sym typeface="Nunito"/>
              </a:rPr>
              <a:t>Andres</a:t>
            </a:r>
            <a:endParaRPr sz="1300">
              <a:solidFill>
                <a:srgbClr val="660000"/>
              </a:solidFill>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9"/>
          <p:cNvSpPr txBox="1"/>
          <p:nvPr>
            <p:ph type="title"/>
          </p:nvPr>
        </p:nvSpPr>
        <p:spPr>
          <a:xfrm>
            <a:off x="1884598" y="1302867"/>
            <a:ext cx="4781400" cy="2126100"/>
          </a:xfrm>
          <a:prstGeom prst="rect">
            <a:avLst/>
          </a:prstGeom>
          <a:noFill/>
          <a:ln>
            <a:noFill/>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000000"/>
              </a:buClr>
              <a:buSzPts val="2400"/>
              <a:buFont typeface="Arial"/>
              <a:buNone/>
            </a:pPr>
            <a:r>
              <a:rPr lang="en" sz="4400"/>
              <a:t>Thank you!</a:t>
            </a:r>
            <a:endParaRPr sz="4400"/>
          </a:p>
          <a:p>
            <a:pPr indent="0" lvl="0" marL="0" rtl="0" algn="ctr">
              <a:lnSpc>
                <a:spcPct val="100000"/>
              </a:lnSpc>
              <a:spcBef>
                <a:spcPts val="0"/>
              </a:spcBef>
              <a:spcAft>
                <a:spcPts val="0"/>
              </a:spcAft>
              <a:buClr>
                <a:srgbClr val="000000"/>
              </a:buClr>
              <a:buSzPts val="2400"/>
              <a:buFont typeface="Arial"/>
              <a:buNone/>
            </a:pPr>
            <a:r>
              <a:rPr lang="en" sz="4400"/>
              <a:t>Any q</a:t>
            </a:r>
            <a:r>
              <a:rPr lang="en" sz="4400" cap="none">
                <a:latin typeface="Arial"/>
                <a:ea typeface="Arial"/>
                <a:cs typeface="Arial"/>
                <a:sym typeface="Arial"/>
              </a:rPr>
              <a:t>uestions?</a:t>
            </a:r>
            <a:endParaRPr sz="4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Objective</a:t>
            </a:r>
            <a:endParaRPr/>
          </a:p>
        </p:txBody>
      </p:sp>
      <p:sp>
        <p:nvSpPr>
          <p:cNvPr id="312" name="Google Shape;312;p17"/>
          <p:cNvSpPr txBox="1"/>
          <p:nvPr>
            <p:ph idx="1" type="body"/>
          </p:nvPr>
        </p:nvSpPr>
        <p:spPr>
          <a:xfrm>
            <a:off x="1303800" y="1597875"/>
            <a:ext cx="7030500" cy="2933700"/>
          </a:xfrm>
          <a:prstGeom prst="rect">
            <a:avLst/>
          </a:prstGeom>
        </p:spPr>
        <p:txBody>
          <a:bodyPr anchorCtr="0" anchor="t" bIns="91425" lIns="91425" spcFirstLastPara="1" rIns="91425" wrap="square" tIns="91425">
            <a:normAutofit lnSpcReduction="10000"/>
          </a:bodyPr>
          <a:lstStyle/>
          <a:p>
            <a:pPr indent="-330200" lvl="0" marL="457200" rtl="0" algn="l">
              <a:lnSpc>
                <a:spcPct val="150000"/>
              </a:lnSpc>
              <a:spcBef>
                <a:spcPts val="0"/>
              </a:spcBef>
              <a:spcAft>
                <a:spcPts val="0"/>
              </a:spcAft>
              <a:buClr>
                <a:srgbClr val="660000"/>
              </a:buClr>
              <a:buSzPts val="1600"/>
              <a:buChar char="●"/>
            </a:pPr>
            <a:r>
              <a:rPr lang="en" sz="1600">
                <a:solidFill>
                  <a:srgbClr val="660000"/>
                </a:solidFill>
              </a:rPr>
              <a:t>Create a Machine Learning (ML) algorithm to determine whether a building is a safe investment for insurance companies by using building metrics and water flow data and applying:</a:t>
            </a:r>
            <a:endParaRPr sz="1600">
              <a:solidFill>
                <a:srgbClr val="660000"/>
              </a:solidFill>
            </a:endParaRPr>
          </a:p>
          <a:p>
            <a:pPr indent="-330200" lvl="1" marL="914400" rtl="0" algn="l">
              <a:lnSpc>
                <a:spcPct val="150000"/>
              </a:lnSpc>
              <a:spcBef>
                <a:spcPts val="0"/>
              </a:spcBef>
              <a:spcAft>
                <a:spcPts val="0"/>
              </a:spcAft>
              <a:buClr>
                <a:srgbClr val="660000"/>
              </a:buClr>
              <a:buSzPts val="1600"/>
              <a:buChar char="○"/>
            </a:pPr>
            <a:r>
              <a:rPr lang="en" sz="1600">
                <a:solidFill>
                  <a:srgbClr val="660000"/>
                </a:solidFill>
              </a:rPr>
              <a:t>Logistic Regression</a:t>
            </a:r>
            <a:endParaRPr sz="1600">
              <a:solidFill>
                <a:srgbClr val="660000"/>
              </a:solidFill>
            </a:endParaRPr>
          </a:p>
          <a:p>
            <a:pPr indent="-330200" lvl="1" marL="914400" rtl="0" algn="l">
              <a:lnSpc>
                <a:spcPct val="150000"/>
              </a:lnSpc>
              <a:spcBef>
                <a:spcPts val="0"/>
              </a:spcBef>
              <a:spcAft>
                <a:spcPts val="0"/>
              </a:spcAft>
              <a:buClr>
                <a:srgbClr val="660000"/>
              </a:buClr>
              <a:buSzPts val="1600"/>
              <a:buChar char="○"/>
            </a:pPr>
            <a:r>
              <a:rPr lang="en" sz="1600">
                <a:solidFill>
                  <a:srgbClr val="660000"/>
                </a:solidFill>
              </a:rPr>
              <a:t>Forward-Feed Neural Network</a:t>
            </a:r>
            <a:endParaRPr sz="1600">
              <a:solidFill>
                <a:srgbClr val="660000"/>
              </a:solidFill>
            </a:endParaRPr>
          </a:p>
          <a:p>
            <a:pPr indent="-330200" lvl="0" marL="457200" rtl="0" algn="l">
              <a:lnSpc>
                <a:spcPct val="150000"/>
              </a:lnSpc>
              <a:spcBef>
                <a:spcPts val="0"/>
              </a:spcBef>
              <a:spcAft>
                <a:spcPts val="0"/>
              </a:spcAft>
              <a:buClr>
                <a:srgbClr val="660000"/>
              </a:buClr>
              <a:buSzPts val="1600"/>
              <a:buChar char="●"/>
            </a:pPr>
            <a:r>
              <a:rPr lang="en" sz="1600">
                <a:solidFill>
                  <a:srgbClr val="660000"/>
                </a:solidFill>
              </a:rPr>
              <a:t>Create a web-based dashboard that connects with the ML algorithms and displays the likelihood of leaks in a building</a:t>
            </a:r>
            <a:endParaRPr sz="1600">
              <a:solidFill>
                <a:srgbClr val="660000"/>
              </a:solidFill>
            </a:endParaRPr>
          </a:p>
          <a:p>
            <a:pPr indent="-317500" lvl="0" marL="457200" rtl="0" algn="l">
              <a:lnSpc>
                <a:spcPct val="150000"/>
              </a:lnSpc>
              <a:spcBef>
                <a:spcPts val="0"/>
              </a:spcBef>
              <a:spcAft>
                <a:spcPts val="0"/>
              </a:spcAft>
              <a:buClr>
                <a:srgbClr val="660000"/>
              </a:buClr>
              <a:buSzPts val="1400"/>
              <a:buChar char="●"/>
            </a:pPr>
            <a:r>
              <a:rPr lang="en" sz="1600">
                <a:solidFill>
                  <a:srgbClr val="660000"/>
                </a:solidFill>
              </a:rPr>
              <a:t>Raw data provided by Saya.Life and extended artificially for testing.</a:t>
            </a:r>
            <a:r>
              <a:rPr lang="en" sz="1400">
                <a:solidFill>
                  <a:srgbClr val="660000"/>
                </a:solidFill>
              </a:rPr>
              <a:t> </a:t>
            </a:r>
            <a:endParaRPr sz="1400">
              <a:solidFill>
                <a:srgbClr val="660000"/>
              </a:solidFill>
            </a:endParaRPr>
          </a:p>
        </p:txBody>
      </p:sp>
      <p:sp>
        <p:nvSpPr>
          <p:cNvPr id="313" name="Google Shape;313;p17"/>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4 Isaac</a:t>
            </a:r>
            <a:endParaRPr sz="1300">
              <a:solidFill>
                <a:srgbClr val="660000"/>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18"/>
          <p:cNvPicPr preferRelativeResize="0"/>
          <p:nvPr/>
        </p:nvPicPr>
        <p:blipFill>
          <a:blip r:embed="rId3">
            <a:alphaModFix/>
          </a:blip>
          <a:stretch>
            <a:fillRect/>
          </a:stretch>
        </p:blipFill>
        <p:spPr>
          <a:xfrm>
            <a:off x="2259650" y="585513"/>
            <a:ext cx="5409624" cy="4421575"/>
          </a:xfrm>
          <a:prstGeom prst="rect">
            <a:avLst/>
          </a:prstGeom>
          <a:noFill/>
          <a:ln>
            <a:noFill/>
          </a:ln>
        </p:spPr>
      </p:pic>
      <p:sp>
        <p:nvSpPr>
          <p:cNvPr id="319" name="Google Shape;319;p18"/>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5 </a:t>
            </a:r>
            <a:r>
              <a:rPr lang="en" sz="1300">
                <a:solidFill>
                  <a:srgbClr val="660000"/>
                </a:solidFill>
                <a:latin typeface="Nunito"/>
                <a:ea typeface="Nunito"/>
                <a:cs typeface="Nunito"/>
                <a:sym typeface="Nunito"/>
              </a:rPr>
              <a:t>Isaac</a:t>
            </a:r>
            <a:endParaRPr sz="1300">
              <a:solidFill>
                <a:srgbClr val="660000"/>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Management Team</a:t>
            </a:r>
            <a:endParaRPr/>
          </a:p>
        </p:txBody>
      </p:sp>
      <p:sp>
        <p:nvSpPr>
          <p:cNvPr id="325" name="Google Shape;325;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660000"/>
                </a:solidFill>
              </a:rPr>
              <a:t>Members: Isaac Mendoza, Matthew Kim, </a:t>
            </a:r>
            <a:endParaRPr sz="2000">
              <a:solidFill>
                <a:srgbClr val="660000"/>
              </a:solidFill>
            </a:endParaRPr>
          </a:p>
          <a:p>
            <a:pPr indent="0" lvl="0" marL="914400" rtl="0" algn="l">
              <a:spcBef>
                <a:spcPts val="1200"/>
              </a:spcBef>
              <a:spcAft>
                <a:spcPts val="0"/>
              </a:spcAft>
              <a:buNone/>
            </a:pPr>
            <a:r>
              <a:rPr lang="en" sz="2000">
                <a:solidFill>
                  <a:srgbClr val="660000"/>
                </a:solidFill>
              </a:rPr>
              <a:t>    Daniel Ramirez</a:t>
            </a:r>
            <a:endParaRPr sz="2000">
              <a:solidFill>
                <a:srgbClr val="660000"/>
              </a:solidFill>
            </a:endParaRPr>
          </a:p>
          <a:p>
            <a:pPr indent="0" lvl="0" marL="0" rtl="0" algn="l">
              <a:spcBef>
                <a:spcPts val="1200"/>
              </a:spcBef>
              <a:spcAft>
                <a:spcPts val="0"/>
              </a:spcAft>
              <a:buNone/>
            </a:pPr>
            <a:r>
              <a:rPr lang="en" sz="2000">
                <a:solidFill>
                  <a:srgbClr val="660000"/>
                </a:solidFill>
              </a:rPr>
              <a:t>Programs used: Excel, Jupyter Notebook</a:t>
            </a:r>
            <a:endParaRPr sz="2000">
              <a:solidFill>
                <a:srgbClr val="660000"/>
              </a:solidFill>
            </a:endParaRPr>
          </a:p>
          <a:p>
            <a:pPr indent="0" lvl="0" marL="0" rtl="0" algn="l">
              <a:spcBef>
                <a:spcPts val="1200"/>
              </a:spcBef>
              <a:spcAft>
                <a:spcPts val="1200"/>
              </a:spcAft>
              <a:buNone/>
            </a:pPr>
            <a:r>
              <a:rPr lang="en" sz="2000">
                <a:solidFill>
                  <a:srgbClr val="660000"/>
                </a:solidFill>
              </a:rPr>
              <a:t>Libraries used: Smote</a:t>
            </a:r>
            <a:endParaRPr sz="2000">
              <a:solidFill>
                <a:srgbClr val="660000"/>
              </a:solidFill>
            </a:endParaRPr>
          </a:p>
        </p:txBody>
      </p:sp>
      <p:pic>
        <p:nvPicPr>
          <p:cNvPr id="326" name="Google Shape;326;p19"/>
          <p:cNvPicPr preferRelativeResize="0"/>
          <p:nvPr/>
        </p:nvPicPr>
        <p:blipFill>
          <a:blip r:embed="rId3">
            <a:alphaModFix/>
          </a:blip>
          <a:stretch>
            <a:fillRect/>
          </a:stretch>
        </p:blipFill>
        <p:spPr>
          <a:xfrm>
            <a:off x="6543725" y="698000"/>
            <a:ext cx="1963374" cy="1908801"/>
          </a:xfrm>
          <a:prstGeom prst="rect">
            <a:avLst/>
          </a:prstGeom>
          <a:noFill/>
          <a:ln>
            <a:noFill/>
          </a:ln>
        </p:spPr>
      </p:pic>
      <p:sp>
        <p:nvSpPr>
          <p:cNvPr id="327" name="Google Shape;327;p19"/>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6 </a:t>
            </a:r>
            <a:r>
              <a:rPr lang="en" sz="1300">
                <a:solidFill>
                  <a:srgbClr val="660000"/>
                </a:solidFill>
                <a:latin typeface="Nunito"/>
                <a:ea typeface="Nunito"/>
                <a:cs typeface="Nunito"/>
                <a:sym typeface="Nunito"/>
              </a:rPr>
              <a:t>Isaac</a:t>
            </a:r>
            <a:endParaRPr sz="1300">
              <a:solidFill>
                <a:srgbClr val="66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Saya Data</a:t>
            </a:r>
            <a:endParaRPr/>
          </a:p>
        </p:txBody>
      </p:sp>
      <p:sp>
        <p:nvSpPr>
          <p:cNvPr id="333" name="Google Shape;333;p20"/>
          <p:cNvSpPr txBox="1"/>
          <p:nvPr>
            <p:ph idx="1" type="body"/>
          </p:nvPr>
        </p:nvSpPr>
        <p:spPr>
          <a:xfrm>
            <a:off x="1303800" y="1365475"/>
            <a:ext cx="7030500" cy="3166200"/>
          </a:xfrm>
          <a:prstGeom prst="rect">
            <a:avLst/>
          </a:prstGeom>
        </p:spPr>
        <p:txBody>
          <a:bodyPr anchorCtr="0" anchor="t" bIns="91425" lIns="91425" spcFirstLastPara="1" rIns="91425" wrap="square" tIns="91425">
            <a:normAutofit/>
          </a:bodyPr>
          <a:lstStyle/>
          <a:p>
            <a:pPr indent="0" lvl="0" marL="0" rtl="0" algn="l">
              <a:lnSpc>
                <a:spcPct val="115000"/>
              </a:lnSpc>
              <a:spcBef>
                <a:spcPts val="400"/>
              </a:spcBef>
              <a:spcAft>
                <a:spcPts val="0"/>
              </a:spcAft>
              <a:buNone/>
            </a:pPr>
            <a:r>
              <a:rPr lang="en" sz="1600">
                <a:solidFill>
                  <a:srgbClr val="660000"/>
                </a:solidFill>
              </a:rPr>
              <a:t>Data taken from Saya sensors</a:t>
            </a:r>
            <a:endParaRPr sz="1600">
              <a:solidFill>
                <a:srgbClr val="660000"/>
              </a:solidFill>
            </a:endParaRPr>
          </a:p>
          <a:p>
            <a:pPr indent="-336550" lvl="0" marL="457200" rtl="0" algn="l">
              <a:lnSpc>
                <a:spcPct val="115000"/>
              </a:lnSpc>
              <a:spcBef>
                <a:spcPts val="400"/>
              </a:spcBef>
              <a:spcAft>
                <a:spcPts val="0"/>
              </a:spcAft>
              <a:buClr>
                <a:srgbClr val="660000"/>
              </a:buClr>
              <a:buSzPts val="1700"/>
              <a:buFont typeface="Nunito"/>
              <a:buChar char="●"/>
            </a:pPr>
            <a:r>
              <a:rPr lang="en" sz="1600">
                <a:solidFill>
                  <a:srgbClr val="660000"/>
                </a:solidFill>
              </a:rPr>
              <a:t>Spans over exactly one year</a:t>
            </a:r>
            <a:endParaRPr sz="1600">
              <a:solidFill>
                <a:srgbClr val="660000"/>
              </a:solidFill>
            </a:endParaRPr>
          </a:p>
          <a:p>
            <a:pPr indent="0" lvl="0" marL="0" rtl="0" algn="l">
              <a:lnSpc>
                <a:spcPct val="115000"/>
              </a:lnSpc>
              <a:spcBef>
                <a:spcPts val="400"/>
              </a:spcBef>
              <a:spcAft>
                <a:spcPts val="0"/>
              </a:spcAft>
              <a:buNone/>
            </a:pPr>
            <a:r>
              <a:rPr lang="en" sz="1600">
                <a:solidFill>
                  <a:srgbClr val="660000"/>
                </a:solidFill>
              </a:rPr>
              <a:t>Water Classify(provided with Sayalife dataset)</a:t>
            </a:r>
            <a:endParaRPr sz="1600">
              <a:solidFill>
                <a:srgbClr val="660000"/>
              </a:solidFill>
            </a:endParaRPr>
          </a:p>
          <a:p>
            <a:pPr indent="-336550" lvl="0" marL="457200" rtl="0" algn="l">
              <a:lnSpc>
                <a:spcPct val="115000"/>
              </a:lnSpc>
              <a:spcBef>
                <a:spcPts val="400"/>
              </a:spcBef>
              <a:spcAft>
                <a:spcPts val="0"/>
              </a:spcAft>
              <a:buClr>
                <a:srgbClr val="660000"/>
              </a:buClr>
              <a:buSzPts val="1700"/>
              <a:buFont typeface="Nunito"/>
              <a:buChar char="●"/>
            </a:pPr>
            <a:r>
              <a:rPr lang="en" sz="1600">
                <a:solidFill>
                  <a:srgbClr val="660000"/>
                </a:solidFill>
              </a:rPr>
              <a:t>Algorithm that </a:t>
            </a:r>
            <a:r>
              <a:rPr lang="en" sz="1600">
                <a:solidFill>
                  <a:srgbClr val="660000"/>
                </a:solidFill>
              </a:rPr>
              <a:t>classifies water type</a:t>
            </a:r>
            <a:endParaRPr sz="1600">
              <a:solidFill>
                <a:srgbClr val="660000"/>
              </a:solidFill>
            </a:endParaRPr>
          </a:p>
          <a:p>
            <a:pPr indent="-336550" lvl="0" marL="457200" rtl="0" algn="l">
              <a:lnSpc>
                <a:spcPct val="115000"/>
              </a:lnSpc>
              <a:spcBef>
                <a:spcPts val="0"/>
              </a:spcBef>
              <a:spcAft>
                <a:spcPts val="0"/>
              </a:spcAft>
              <a:buClr>
                <a:srgbClr val="660000"/>
              </a:buClr>
              <a:buSzPts val="1700"/>
              <a:buFont typeface="Nunito"/>
              <a:buChar char="●"/>
            </a:pPr>
            <a:r>
              <a:rPr lang="en" sz="1600">
                <a:solidFill>
                  <a:srgbClr val="660000"/>
                </a:solidFill>
              </a:rPr>
              <a:t>based on flow rate,volume,duration</a:t>
            </a:r>
            <a:endParaRPr sz="1600">
              <a:solidFill>
                <a:srgbClr val="660000"/>
              </a:solidFill>
            </a:endParaRPr>
          </a:p>
          <a:p>
            <a:pPr indent="-336550" lvl="0" marL="457200" rtl="0" algn="l">
              <a:lnSpc>
                <a:spcPct val="115000"/>
              </a:lnSpc>
              <a:spcBef>
                <a:spcPts val="0"/>
              </a:spcBef>
              <a:spcAft>
                <a:spcPts val="0"/>
              </a:spcAft>
              <a:buClr>
                <a:srgbClr val="660000"/>
              </a:buClr>
              <a:buSzPts val="1700"/>
              <a:buFont typeface="Nunito"/>
              <a:buChar char="●"/>
            </a:pPr>
            <a:r>
              <a:rPr lang="en" sz="1600">
                <a:solidFill>
                  <a:srgbClr val="660000"/>
                </a:solidFill>
              </a:rPr>
              <a:t>Ranges from low,medium,high, and unclassified</a:t>
            </a:r>
            <a:endParaRPr sz="1600">
              <a:solidFill>
                <a:srgbClr val="660000"/>
              </a:solidFill>
            </a:endParaRPr>
          </a:p>
          <a:p>
            <a:pPr indent="0" lvl="0" marL="0" rtl="0" algn="l">
              <a:lnSpc>
                <a:spcPct val="115000"/>
              </a:lnSpc>
              <a:spcBef>
                <a:spcPts val="400"/>
              </a:spcBef>
              <a:spcAft>
                <a:spcPts val="0"/>
              </a:spcAft>
              <a:buNone/>
            </a:pPr>
            <a:r>
              <a:rPr lang="en" sz="1600">
                <a:solidFill>
                  <a:srgbClr val="660000"/>
                </a:solidFill>
              </a:rPr>
              <a:t>Meter Number (non user identifiable)</a:t>
            </a:r>
            <a:endParaRPr sz="1600">
              <a:solidFill>
                <a:srgbClr val="660000"/>
              </a:solidFill>
            </a:endParaRPr>
          </a:p>
          <a:p>
            <a:pPr indent="-336550" lvl="0" marL="457200" rtl="0" algn="l">
              <a:lnSpc>
                <a:spcPct val="115000"/>
              </a:lnSpc>
              <a:spcBef>
                <a:spcPts val="400"/>
              </a:spcBef>
              <a:spcAft>
                <a:spcPts val="0"/>
              </a:spcAft>
              <a:buClr>
                <a:srgbClr val="660000"/>
              </a:buClr>
              <a:buSzPts val="1700"/>
              <a:buFont typeface="Nunito"/>
              <a:buChar char="●"/>
            </a:pPr>
            <a:r>
              <a:rPr lang="en" sz="1600">
                <a:solidFill>
                  <a:srgbClr val="660000"/>
                </a:solidFill>
              </a:rPr>
              <a:t>Each sensor is attached to a specific pipe</a:t>
            </a:r>
            <a:endParaRPr sz="1600">
              <a:solidFill>
                <a:srgbClr val="660000"/>
              </a:solidFill>
            </a:endParaRPr>
          </a:p>
          <a:p>
            <a:pPr indent="-336550" lvl="0" marL="457200" rtl="0" algn="l">
              <a:lnSpc>
                <a:spcPct val="115000"/>
              </a:lnSpc>
              <a:spcBef>
                <a:spcPts val="0"/>
              </a:spcBef>
              <a:spcAft>
                <a:spcPts val="0"/>
              </a:spcAft>
              <a:buClr>
                <a:srgbClr val="660000"/>
              </a:buClr>
              <a:buSzPts val="1700"/>
              <a:buFont typeface="Nunito"/>
              <a:buChar char="●"/>
            </a:pPr>
            <a:r>
              <a:rPr lang="en" sz="1600">
                <a:solidFill>
                  <a:srgbClr val="660000"/>
                </a:solidFill>
              </a:rPr>
              <a:t>Meter number determines pipe and location</a:t>
            </a:r>
            <a:endParaRPr sz="1200">
              <a:solidFill>
                <a:srgbClr val="660000"/>
              </a:solidFill>
            </a:endParaRPr>
          </a:p>
        </p:txBody>
      </p:sp>
      <p:sp>
        <p:nvSpPr>
          <p:cNvPr id="334" name="Google Shape;334;p20"/>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7 </a:t>
            </a:r>
            <a:r>
              <a:rPr lang="en" sz="1300">
                <a:solidFill>
                  <a:srgbClr val="660000"/>
                </a:solidFill>
                <a:latin typeface="Nunito"/>
                <a:ea typeface="Nunito"/>
                <a:cs typeface="Nunito"/>
                <a:sym typeface="Nunito"/>
              </a:rPr>
              <a:t>Isaac</a:t>
            </a:r>
            <a:endParaRPr sz="1300">
              <a:solidFill>
                <a:srgbClr val="660000"/>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sanitization:Flow Data</a:t>
            </a:r>
            <a:endParaRPr/>
          </a:p>
        </p:txBody>
      </p:sp>
      <p:sp>
        <p:nvSpPr>
          <p:cNvPr id="340" name="Google Shape;340;p21"/>
          <p:cNvSpPr txBox="1"/>
          <p:nvPr>
            <p:ph idx="1" type="body"/>
          </p:nvPr>
        </p:nvSpPr>
        <p:spPr>
          <a:xfrm>
            <a:off x="1247738" y="3342550"/>
            <a:ext cx="6965100" cy="16959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660000"/>
              </a:buClr>
              <a:buSzPts val="1500"/>
              <a:buChar char="●"/>
            </a:pPr>
            <a:r>
              <a:rPr lang="en" sz="1500">
                <a:solidFill>
                  <a:srgbClr val="660000"/>
                </a:solidFill>
              </a:rPr>
              <a:t>We used Saya data to determine whether leak </a:t>
            </a:r>
            <a:r>
              <a:rPr lang="en" sz="1500">
                <a:solidFill>
                  <a:srgbClr val="660000"/>
                </a:solidFill>
              </a:rPr>
              <a:t>occurred based on:</a:t>
            </a:r>
            <a:endParaRPr sz="1500">
              <a:solidFill>
                <a:srgbClr val="660000"/>
              </a:solidFill>
            </a:endParaRPr>
          </a:p>
          <a:p>
            <a:pPr indent="-311150" lvl="1" marL="914400" rtl="0" algn="l">
              <a:lnSpc>
                <a:spcPct val="150000"/>
              </a:lnSpc>
              <a:spcBef>
                <a:spcPts val="0"/>
              </a:spcBef>
              <a:spcAft>
                <a:spcPts val="0"/>
              </a:spcAft>
              <a:buClr>
                <a:srgbClr val="660000"/>
              </a:buClr>
              <a:buSzPts val="1300"/>
              <a:buChar char="○"/>
            </a:pPr>
            <a:r>
              <a:rPr lang="en" sz="1300">
                <a:solidFill>
                  <a:srgbClr val="660000"/>
                </a:solidFill>
              </a:rPr>
              <a:t>Water classification: Determines the type of flow</a:t>
            </a:r>
            <a:endParaRPr sz="1300">
              <a:solidFill>
                <a:srgbClr val="660000"/>
              </a:solidFill>
            </a:endParaRPr>
          </a:p>
          <a:p>
            <a:pPr indent="-311150" lvl="1" marL="914400" rtl="0" algn="l">
              <a:lnSpc>
                <a:spcPct val="150000"/>
              </a:lnSpc>
              <a:spcBef>
                <a:spcPts val="0"/>
              </a:spcBef>
              <a:spcAft>
                <a:spcPts val="0"/>
              </a:spcAft>
              <a:buClr>
                <a:srgbClr val="660000"/>
              </a:buClr>
              <a:buSzPts val="1300"/>
              <a:buChar char="○"/>
            </a:pPr>
            <a:r>
              <a:rPr lang="en" sz="1300">
                <a:solidFill>
                  <a:srgbClr val="660000"/>
                </a:solidFill>
              </a:rPr>
              <a:t>Volume: How much water was used</a:t>
            </a:r>
            <a:endParaRPr sz="1300">
              <a:solidFill>
                <a:srgbClr val="660000"/>
              </a:solidFill>
            </a:endParaRPr>
          </a:p>
          <a:p>
            <a:pPr indent="-311150" lvl="1" marL="914400" rtl="0" algn="l">
              <a:lnSpc>
                <a:spcPct val="150000"/>
              </a:lnSpc>
              <a:spcBef>
                <a:spcPts val="0"/>
              </a:spcBef>
              <a:spcAft>
                <a:spcPts val="0"/>
              </a:spcAft>
              <a:buClr>
                <a:srgbClr val="660000"/>
              </a:buClr>
              <a:buSzPts val="1300"/>
              <a:buChar char="○"/>
            </a:pPr>
            <a:r>
              <a:rPr lang="en" sz="1300">
                <a:solidFill>
                  <a:srgbClr val="660000"/>
                </a:solidFill>
              </a:rPr>
              <a:t>Duration: Time-span of water usage</a:t>
            </a:r>
            <a:endParaRPr sz="1300">
              <a:solidFill>
                <a:srgbClr val="660000"/>
              </a:solidFill>
            </a:endParaRPr>
          </a:p>
          <a:p>
            <a:pPr indent="-311150" lvl="1" marL="914400" rtl="0" algn="l">
              <a:lnSpc>
                <a:spcPct val="150000"/>
              </a:lnSpc>
              <a:spcBef>
                <a:spcPts val="0"/>
              </a:spcBef>
              <a:spcAft>
                <a:spcPts val="0"/>
              </a:spcAft>
              <a:buClr>
                <a:srgbClr val="660000"/>
              </a:buClr>
              <a:buSzPts val="1300"/>
              <a:buChar char="○"/>
            </a:pPr>
            <a:r>
              <a:rPr lang="en" sz="1300">
                <a:solidFill>
                  <a:srgbClr val="660000"/>
                </a:solidFill>
              </a:rPr>
              <a:t>Flow Rate: Rate at which water was used based on duration and volume</a:t>
            </a:r>
            <a:endParaRPr sz="1300">
              <a:solidFill>
                <a:srgbClr val="660000"/>
              </a:solidFill>
            </a:endParaRPr>
          </a:p>
          <a:p>
            <a:pPr indent="0" lvl="0" marL="0" rtl="0" algn="l">
              <a:spcBef>
                <a:spcPts val="1200"/>
              </a:spcBef>
              <a:spcAft>
                <a:spcPts val="1200"/>
              </a:spcAft>
              <a:buNone/>
            </a:pPr>
            <a:r>
              <a:t/>
            </a:r>
            <a:endParaRPr/>
          </a:p>
        </p:txBody>
      </p:sp>
      <p:pic>
        <p:nvPicPr>
          <p:cNvPr id="341" name="Google Shape;341;p21"/>
          <p:cNvPicPr preferRelativeResize="0"/>
          <p:nvPr/>
        </p:nvPicPr>
        <p:blipFill rotWithShape="1">
          <a:blip r:embed="rId3">
            <a:alphaModFix/>
          </a:blip>
          <a:srcRect b="0" l="-470" r="38585" t="0"/>
          <a:stretch/>
        </p:blipFill>
        <p:spPr>
          <a:xfrm>
            <a:off x="1274513" y="1414725"/>
            <a:ext cx="6911533" cy="1849800"/>
          </a:xfrm>
          <a:prstGeom prst="rect">
            <a:avLst/>
          </a:prstGeom>
          <a:noFill/>
          <a:ln cap="flat" cmpd="sng" w="9525">
            <a:solidFill>
              <a:schemeClr val="dk2"/>
            </a:solidFill>
            <a:prstDash val="solid"/>
            <a:round/>
            <a:headEnd len="sm" w="sm" type="none"/>
            <a:tailEnd len="sm" w="sm" type="none"/>
          </a:ln>
        </p:spPr>
      </p:pic>
      <p:sp>
        <p:nvSpPr>
          <p:cNvPr id="342" name="Google Shape;342;p21"/>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8 Matthew</a:t>
            </a:r>
            <a:endParaRPr sz="1300">
              <a:solidFill>
                <a:srgbClr val="660000"/>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Sanitization:Building</a:t>
            </a:r>
            <a:endParaRPr/>
          </a:p>
        </p:txBody>
      </p:sp>
      <p:sp>
        <p:nvSpPr>
          <p:cNvPr id="348" name="Google Shape;348;p22"/>
          <p:cNvSpPr txBox="1"/>
          <p:nvPr>
            <p:ph idx="1" type="body"/>
          </p:nvPr>
        </p:nvSpPr>
        <p:spPr>
          <a:xfrm>
            <a:off x="1168125" y="1597875"/>
            <a:ext cx="3678600" cy="3281100"/>
          </a:xfrm>
          <a:prstGeom prst="rect">
            <a:avLst/>
          </a:prstGeom>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Clr>
                <a:srgbClr val="660000"/>
              </a:buClr>
              <a:buSzPts val="1300"/>
              <a:buChar char="●"/>
            </a:pPr>
            <a:r>
              <a:rPr lang="en">
                <a:solidFill>
                  <a:srgbClr val="660000"/>
                </a:solidFill>
              </a:rPr>
              <a:t>Created our own dummy data for important building metrics:</a:t>
            </a:r>
            <a:endParaRPr>
              <a:solidFill>
                <a:srgbClr val="660000"/>
              </a:solidFill>
            </a:endParaRPr>
          </a:p>
          <a:p>
            <a:pPr indent="-311150" lvl="1" marL="914400" rtl="0" algn="l">
              <a:lnSpc>
                <a:spcPct val="115000"/>
              </a:lnSpc>
              <a:spcBef>
                <a:spcPts val="0"/>
              </a:spcBef>
              <a:spcAft>
                <a:spcPts val="0"/>
              </a:spcAft>
              <a:buClr>
                <a:srgbClr val="660000"/>
              </a:buClr>
              <a:buSzPts val="1300"/>
              <a:buChar char="○"/>
            </a:pPr>
            <a:r>
              <a:rPr lang="en" sz="1300">
                <a:solidFill>
                  <a:srgbClr val="660000"/>
                </a:solidFill>
              </a:rPr>
              <a:t>Age: The older the building is, likelihood of leaks increases</a:t>
            </a:r>
            <a:endParaRPr sz="1300">
              <a:solidFill>
                <a:srgbClr val="660000"/>
              </a:solidFill>
            </a:endParaRPr>
          </a:p>
          <a:p>
            <a:pPr indent="-311150" lvl="1" marL="914400" rtl="0" algn="l">
              <a:lnSpc>
                <a:spcPct val="115000"/>
              </a:lnSpc>
              <a:spcBef>
                <a:spcPts val="0"/>
              </a:spcBef>
              <a:spcAft>
                <a:spcPts val="0"/>
              </a:spcAft>
              <a:buClr>
                <a:srgbClr val="660000"/>
              </a:buClr>
              <a:buSzPts val="1300"/>
              <a:buChar char="○"/>
            </a:pPr>
            <a:r>
              <a:rPr lang="en" sz="1300">
                <a:solidFill>
                  <a:srgbClr val="660000"/>
                </a:solidFill>
              </a:rPr>
              <a:t>Climate: Different climates sets conditions on what constitutes as a leak</a:t>
            </a:r>
            <a:endParaRPr sz="1300">
              <a:solidFill>
                <a:srgbClr val="660000"/>
              </a:solidFill>
            </a:endParaRPr>
          </a:p>
          <a:p>
            <a:pPr indent="-311150" lvl="1" marL="914400" rtl="0" algn="l">
              <a:lnSpc>
                <a:spcPct val="115000"/>
              </a:lnSpc>
              <a:spcBef>
                <a:spcPts val="0"/>
              </a:spcBef>
              <a:spcAft>
                <a:spcPts val="0"/>
              </a:spcAft>
              <a:buClr>
                <a:srgbClr val="660000"/>
              </a:buClr>
              <a:buSzPts val="1300"/>
              <a:buChar char="○"/>
            </a:pPr>
            <a:r>
              <a:rPr lang="en" sz="1300">
                <a:solidFill>
                  <a:srgbClr val="660000"/>
                </a:solidFill>
              </a:rPr>
              <a:t>Occupants: The more occupants, the more water usage</a:t>
            </a:r>
            <a:endParaRPr sz="1300">
              <a:solidFill>
                <a:srgbClr val="660000"/>
              </a:solidFill>
            </a:endParaRPr>
          </a:p>
          <a:p>
            <a:pPr indent="-311150" lvl="1" marL="914400" rtl="0" algn="l">
              <a:lnSpc>
                <a:spcPct val="115000"/>
              </a:lnSpc>
              <a:spcBef>
                <a:spcPts val="0"/>
              </a:spcBef>
              <a:spcAft>
                <a:spcPts val="0"/>
              </a:spcAft>
              <a:buClr>
                <a:srgbClr val="660000"/>
              </a:buClr>
              <a:buSzPts val="1300"/>
              <a:buChar char="○"/>
            </a:pPr>
            <a:r>
              <a:rPr lang="en" sz="1300">
                <a:solidFill>
                  <a:srgbClr val="660000"/>
                </a:solidFill>
              </a:rPr>
              <a:t>Building type: Different types of buildings have different conditions for leaks</a:t>
            </a:r>
            <a:endParaRPr sz="1300">
              <a:solidFill>
                <a:srgbClr val="660000"/>
              </a:solidFill>
            </a:endParaRPr>
          </a:p>
        </p:txBody>
      </p:sp>
      <p:pic>
        <p:nvPicPr>
          <p:cNvPr id="349" name="Google Shape;349;p22"/>
          <p:cNvPicPr preferRelativeResize="0"/>
          <p:nvPr/>
        </p:nvPicPr>
        <p:blipFill rotWithShape="1">
          <a:blip r:embed="rId3">
            <a:alphaModFix/>
          </a:blip>
          <a:srcRect b="0" l="61535" r="0" t="0"/>
          <a:stretch/>
        </p:blipFill>
        <p:spPr>
          <a:xfrm>
            <a:off x="4846725" y="1721375"/>
            <a:ext cx="4112101" cy="2262700"/>
          </a:xfrm>
          <a:prstGeom prst="rect">
            <a:avLst/>
          </a:prstGeom>
          <a:noFill/>
          <a:ln cap="flat" cmpd="sng" w="9525">
            <a:solidFill>
              <a:schemeClr val="dk2"/>
            </a:solidFill>
            <a:prstDash val="solid"/>
            <a:round/>
            <a:headEnd len="sm" w="sm" type="none"/>
            <a:tailEnd len="sm" w="sm" type="none"/>
          </a:ln>
        </p:spPr>
      </p:pic>
      <p:sp>
        <p:nvSpPr>
          <p:cNvPr id="350" name="Google Shape;350;p22"/>
          <p:cNvSpPr txBox="1"/>
          <p:nvPr/>
        </p:nvSpPr>
        <p:spPr>
          <a:xfrm>
            <a:off x="0" y="4789725"/>
            <a:ext cx="24018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60000"/>
                </a:solidFill>
                <a:latin typeface="Nunito"/>
                <a:ea typeface="Nunito"/>
                <a:cs typeface="Nunito"/>
                <a:sym typeface="Nunito"/>
              </a:rPr>
              <a:t>9</a:t>
            </a:r>
            <a:r>
              <a:rPr lang="en" sz="1300">
                <a:solidFill>
                  <a:srgbClr val="660000"/>
                </a:solidFill>
                <a:latin typeface="Nunito"/>
                <a:ea typeface="Nunito"/>
                <a:cs typeface="Nunito"/>
                <a:sym typeface="Nunito"/>
              </a:rPr>
              <a:t> Matthew</a:t>
            </a:r>
            <a:endParaRPr sz="1300">
              <a:solidFill>
                <a:srgbClr val="660000"/>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