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Maven Pro"/>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3" roundtripDataSignature="AMtx7mhPGZuXhgg2pH7vqHHH2bkud6ms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avenPro-regular.fntdata"/><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MavenPro-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9f0e58818b_7_2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19f0e58818b_7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Jorge -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e0c684d13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e0c684d13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9fb1f8d62d_7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29fb1f8d62d_7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e0c684d13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2ce0c684d13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9f0e58818b_7_4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19f0e58818b_7_4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ce0c684d1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ce0c684d1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9f0e58818b_7_5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9f0e58818b_7_5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ce0c684d1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ce0c684d1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d1d4851d27_28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d1d4851d27_28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9f0e58818b_7_3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19f0e58818b_7_3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d1d4851d27_28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d1d4851d27_28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ce0c684d13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ce0c684d13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d1d4851d27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d1d4851d27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e0c684d13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ce0c684d13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d1b99664e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d1b99664e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29c20823d_7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2629c20823d_7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9f0e58818b_7_3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19f0e58818b_7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9f0e58818b_7_3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19f0e58818b_7_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9f0e58818b_7_3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19f0e58818b_7_3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ce0c684d1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ce0c684d1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Thien Ho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e0c684d1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e0c684d1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Thien Ho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e0c684d1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ce0c684d1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Thien Ho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ce0c684d13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ce0c684d1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Thien Ho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4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2" name="Google Shape;5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4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4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6" name="Google Shape;56;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17" name="Google Shape;17;p37"/>
          <p:cNvGrpSpPr/>
          <p:nvPr/>
        </p:nvGrpSpPr>
        <p:grpSpPr>
          <a:xfrm>
            <a:off x="0" y="4743270"/>
            <a:ext cx="9143875" cy="400225"/>
            <a:chOff x="0" y="3792300"/>
            <a:chExt cx="9143875" cy="1351200"/>
          </a:xfrm>
        </p:grpSpPr>
        <p:sp>
          <p:nvSpPr>
            <p:cNvPr id="18" name="Google Shape;18;p37"/>
            <p:cNvSpPr/>
            <p:nvPr/>
          </p:nvSpPr>
          <p:spPr>
            <a:xfrm>
              <a:off x="1513700" y="3792300"/>
              <a:ext cx="1527000" cy="1351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7"/>
            <p:cNvSpPr/>
            <p:nvPr/>
          </p:nvSpPr>
          <p:spPr>
            <a:xfrm>
              <a:off x="3042838" y="3792300"/>
              <a:ext cx="1527000" cy="1351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7"/>
            <p:cNvSpPr/>
            <p:nvPr/>
          </p:nvSpPr>
          <p:spPr>
            <a:xfrm>
              <a:off x="4572000" y="3792300"/>
              <a:ext cx="1527000" cy="135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7"/>
            <p:cNvSpPr/>
            <p:nvPr/>
          </p:nvSpPr>
          <p:spPr>
            <a:xfrm>
              <a:off x="6085675" y="3792300"/>
              <a:ext cx="1527000" cy="1351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7"/>
            <p:cNvSpPr/>
            <p:nvPr/>
          </p:nvSpPr>
          <p:spPr>
            <a:xfrm>
              <a:off x="0" y="3792300"/>
              <a:ext cx="1527000" cy="1351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7"/>
            <p:cNvSpPr/>
            <p:nvPr/>
          </p:nvSpPr>
          <p:spPr>
            <a:xfrm>
              <a:off x="7612675" y="3792300"/>
              <a:ext cx="1531200" cy="13512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g29c3d2c9113_0_1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3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3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4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9" name="Google Shape;39;p4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0" name="Google Shape;4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4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3" name="Google Shape;4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4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7" name="Google Shape;47;p4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4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9" name="Google Shape;4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drive.google.com/file/d/1jm7hueG9bfj67HiPrTFdi3cJd5sT0_BF/view"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drive.google.com/file/d/1b7TRnQ8-4AzyaAfh-M9K3pzX2ncDLW_b/view" TargetMode="Externa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drive.google.com/file/d/1UHRyhsqz90YHJKg0qkKsNOL4O7H4zm94/view"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youtube.com/watch?v=Y6heT3w1EUg" TargetMode="Externa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pic>
        <p:nvPicPr>
          <p:cNvPr id="61" name="Google Shape;61;g19f0e58818b_7_297"/>
          <p:cNvPicPr preferRelativeResize="0"/>
          <p:nvPr/>
        </p:nvPicPr>
        <p:blipFill rotWithShape="1">
          <a:blip r:embed="rId3">
            <a:alphaModFix/>
          </a:blip>
          <a:srcRect b="0" l="0" r="4139" t="14965"/>
          <a:stretch/>
        </p:blipFill>
        <p:spPr>
          <a:xfrm>
            <a:off x="1551775" y="291757"/>
            <a:ext cx="6040474" cy="2410575"/>
          </a:xfrm>
          <a:prstGeom prst="rect">
            <a:avLst/>
          </a:prstGeom>
          <a:noFill/>
          <a:ln>
            <a:noFill/>
          </a:ln>
        </p:spPr>
      </p:pic>
      <p:sp>
        <p:nvSpPr>
          <p:cNvPr id="62" name="Google Shape;62;g19f0e58818b_7_297"/>
          <p:cNvSpPr txBox="1"/>
          <p:nvPr/>
        </p:nvSpPr>
        <p:spPr>
          <a:xfrm>
            <a:off x="395400" y="2702332"/>
            <a:ext cx="8353200" cy="4072500"/>
          </a:xfrm>
          <a:prstGeom prst="rect">
            <a:avLst/>
          </a:prstGeom>
          <a:noFill/>
          <a:ln>
            <a:noFill/>
          </a:ln>
        </p:spPr>
        <p:txBody>
          <a:bodyPr anchorCtr="0" anchor="t" bIns="91425" lIns="91425" spcFirstLastPara="1" rIns="91425" wrap="square" tIns="91425">
            <a:spAutoFit/>
          </a:bodyPr>
          <a:lstStyle/>
          <a:p>
            <a:pPr indent="0" lvl="0" marL="0" marR="0" rtl="0" algn="ctr">
              <a:lnSpc>
                <a:spcPct val="106666"/>
              </a:lnSpc>
              <a:spcBef>
                <a:spcPts val="0"/>
              </a:spcBef>
              <a:spcAft>
                <a:spcPts val="0"/>
              </a:spcAft>
              <a:buClr>
                <a:schemeClr val="dk1"/>
              </a:buClr>
              <a:buSzPts val="1100"/>
              <a:buFont typeface="Arial"/>
              <a:buNone/>
            </a:pPr>
            <a:r>
              <a:rPr b="1" i="0" lang="en" sz="1500" u="none" cap="none" strike="noStrike">
                <a:solidFill>
                  <a:schemeClr val="dk1"/>
                </a:solidFill>
                <a:latin typeface="Arial"/>
                <a:ea typeface="Arial"/>
                <a:cs typeface="Arial"/>
                <a:sym typeface="Arial"/>
              </a:rPr>
              <a:t>Sponsors </a:t>
            </a:r>
            <a:endParaRPr/>
          </a:p>
          <a:p>
            <a:pPr indent="0" lvl="0" marL="0" marR="0" rtl="0" algn="ctr">
              <a:lnSpc>
                <a:spcPct val="106666"/>
              </a:lnSpc>
              <a:spcBef>
                <a:spcPts val="0"/>
              </a:spcBef>
              <a:spcAft>
                <a:spcPts val="0"/>
              </a:spcAft>
              <a:buClr>
                <a:schemeClr val="dk1"/>
              </a:buClr>
              <a:buSzPts val="1100"/>
              <a:buFont typeface="Arial"/>
              <a:buNone/>
            </a:pPr>
            <a:r>
              <a:t/>
            </a:r>
            <a:endParaRPr b="1" i="0" sz="200" u="none" cap="none" strike="noStrike">
              <a:solidFill>
                <a:schemeClr val="dk1"/>
              </a:solidFill>
              <a:latin typeface="Arial"/>
              <a:ea typeface="Arial"/>
              <a:cs typeface="Arial"/>
              <a:sym typeface="Arial"/>
            </a:endParaRPr>
          </a:p>
          <a:p>
            <a:pPr indent="0" lvl="0" marL="0" marR="0" rtl="0" algn="ctr">
              <a:lnSpc>
                <a:spcPct val="106666"/>
              </a:lnSpc>
              <a:spcBef>
                <a:spcPts val="0"/>
              </a:spcBef>
              <a:spcAft>
                <a:spcPts val="0"/>
              </a:spcAft>
              <a:buClr>
                <a:schemeClr val="dk1"/>
              </a:buClr>
              <a:buSzPts val="1100"/>
              <a:buFont typeface="Arial"/>
              <a:buNone/>
            </a:pPr>
            <a:r>
              <a:rPr b="0" i="0" lang="en" sz="1500" u="none" cap="none" strike="noStrike">
                <a:solidFill>
                  <a:schemeClr val="dk1"/>
                </a:solidFill>
                <a:latin typeface="Arial"/>
                <a:ea typeface="Arial"/>
                <a:cs typeface="Arial"/>
                <a:sym typeface="Arial"/>
              </a:rPr>
              <a:t>Cynthia Wang &amp; Zachary Vernon</a:t>
            </a:r>
            <a:endParaRPr/>
          </a:p>
          <a:p>
            <a:pPr indent="0" lvl="0" marL="0" marR="0" rtl="0" algn="ctr">
              <a:lnSpc>
                <a:spcPct val="106666"/>
              </a:lnSpc>
              <a:spcBef>
                <a:spcPts val="0"/>
              </a:spcBef>
              <a:spcAft>
                <a:spcPts val="0"/>
              </a:spcAft>
              <a:buClr>
                <a:schemeClr val="dk1"/>
              </a:buClr>
              <a:buSzPts val="1100"/>
              <a:buFont typeface="Arial"/>
              <a:buNone/>
            </a:pPr>
            <a:r>
              <a:t/>
            </a:r>
            <a:endParaRPr b="0" i="0" sz="1000" u="none" cap="none" strike="noStrike">
              <a:solidFill>
                <a:schemeClr val="dk1"/>
              </a:solidFill>
              <a:latin typeface="Arial"/>
              <a:ea typeface="Arial"/>
              <a:cs typeface="Arial"/>
              <a:sym typeface="Arial"/>
            </a:endParaRPr>
          </a:p>
          <a:p>
            <a:pPr indent="0" lvl="0" marL="0" marR="0" rtl="0" algn="ctr">
              <a:lnSpc>
                <a:spcPct val="106666"/>
              </a:lnSpc>
              <a:spcBef>
                <a:spcPts val="0"/>
              </a:spcBef>
              <a:spcAft>
                <a:spcPts val="0"/>
              </a:spcAft>
              <a:buClr>
                <a:schemeClr val="dk1"/>
              </a:buClr>
              <a:buSzPts val="1100"/>
              <a:buFont typeface="Arial"/>
              <a:buNone/>
            </a:pPr>
            <a:r>
              <a:rPr b="1" i="0" lang="en" sz="1500" u="none" cap="none" strike="noStrike">
                <a:solidFill>
                  <a:schemeClr val="dk1"/>
                </a:solidFill>
                <a:latin typeface="Arial"/>
                <a:ea typeface="Arial"/>
                <a:cs typeface="Arial"/>
                <a:sym typeface="Arial"/>
              </a:rPr>
              <a:t>Current Developers</a:t>
            </a:r>
            <a:endParaRPr/>
          </a:p>
          <a:p>
            <a:pPr indent="0" lvl="0" marL="0" marR="0" rtl="0" algn="ctr">
              <a:lnSpc>
                <a:spcPct val="106666"/>
              </a:lnSpc>
              <a:spcBef>
                <a:spcPts val="0"/>
              </a:spcBef>
              <a:spcAft>
                <a:spcPts val="0"/>
              </a:spcAft>
              <a:buClr>
                <a:schemeClr val="dk1"/>
              </a:buClr>
              <a:buSzPts val="1100"/>
              <a:buFont typeface="Arial"/>
              <a:buNone/>
            </a:pPr>
            <a:r>
              <a:t/>
            </a:r>
            <a:endParaRPr b="1" i="0" sz="200" u="none" cap="none" strike="noStrike">
              <a:solidFill>
                <a:schemeClr val="dk1"/>
              </a:solidFill>
              <a:latin typeface="Arial"/>
              <a:ea typeface="Arial"/>
              <a:cs typeface="Arial"/>
              <a:sym typeface="Arial"/>
            </a:endParaRPr>
          </a:p>
          <a:p>
            <a:pPr indent="0" lvl="0" marL="0" marR="0" rtl="0" algn="ctr">
              <a:lnSpc>
                <a:spcPct val="107000"/>
              </a:lnSpc>
              <a:spcBef>
                <a:spcPts val="0"/>
              </a:spcBef>
              <a:spcAft>
                <a:spcPts val="0"/>
              </a:spcAft>
              <a:buClr>
                <a:schemeClr val="dk1"/>
              </a:buClr>
              <a:buSzPts val="1100"/>
              <a:buFont typeface="Arial"/>
              <a:buNone/>
            </a:pPr>
            <a:r>
              <a:rPr b="0" i="1" lang="en" sz="1500" u="none" cap="none" strike="noStrike">
                <a:solidFill>
                  <a:schemeClr val="dk1"/>
                </a:solidFill>
                <a:latin typeface="Arial"/>
                <a:ea typeface="Arial"/>
                <a:cs typeface="Arial"/>
                <a:sym typeface="Arial"/>
              </a:rPr>
              <a:t>Team 1: </a:t>
            </a:r>
            <a:r>
              <a:rPr b="0" i="0" lang="en" sz="1500" u="none" cap="none" strike="noStrike">
                <a:solidFill>
                  <a:schemeClr val="dk1"/>
                </a:solidFill>
                <a:latin typeface="Arial"/>
                <a:ea typeface="Arial"/>
                <a:cs typeface="Arial"/>
                <a:sym typeface="Arial"/>
              </a:rPr>
              <a:t>Melissa Hernandez, Channing Jou, Thien Ho, Stephanie Tan</a:t>
            </a:r>
            <a:endParaRPr b="0" i="1" sz="1500" u="none" cap="none" strike="noStrike">
              <a:solidFill>
                <a:schemeClr val="dk1"/>
              </a:solidFill>
              <a:latin typeface="Arial"/>
              <a:ea typeface="Arial"/>
              <a:cs typeface="Arial"/>
              <a:sym typeface="Arial"/>
            </a:endParaRPr>
          </a:p>
          <a:p>
            <a:pPr indent="0" lvl="0" marL="0" marR="0" rtl="0" algn="ctr">
              <a:lnSpc>
                <a:spcPct val="107000"/>
              </a:lnSpc>
              <a:spcBef>
                <a:spcPts val="0"/>
              </a:spcBef>
              <a:spcAft>
                <a:spcPts val="0"/>
              </a:spcAft>
              <a:buClr>
                <a:schemeClr val="dk1"/>
              </a:buClr>
              <a:buSzPts val="1100"/>
              <a:buFont typeface="Arial"/>
              <a:buNone/>
            </a:pPr>
            <a:r>
              <a:t/>
            </a:r>
            <a:endParaRPr b="0" i="1" sz="200" u="none" cap="none" strike="noStrike">
              <a:solidFill>
                <a:schemeClr val="dk1"/>
              </a:solidFill>
              <a:latin typeface="Arial"/>
              <a:ea typeface="Arial"/>
              <a:cs typeface="Arial"/>
              <a:sym typeface="Arial"/>
            </a:endParaRPr>
          </a:p>
          <a:p>
            <a:pPr indent="0" lvl="0" marL="0" marR="0" rtl="0" algn="ctr">
              <a:lnSpc>
                <a:spcPct val="107000"/>
              </a:lnSpc>
              <a:spcBef>
                <a:spcPts val="0"/>
              </a:spcBef>
              <a:spcAft>
                <a:spcPts val="0"/>
              </a:spcAft>
              <a:buClr>
                <a:schemeClr val="dk1"/>
              </a:buClr>
              <a:buSzPts val="1100"/>
              <a:buFont typeface="Arial"/>
              <a:buNone/>
            </a:pPr>
            <a:r>
              <a:rPr b="0" i="1" lang="en" sz="1500" u="none" cap="none" strike="noStrike">
                <a:solidFill>
                  <a:schemeClr val="dk1"/>
                </a:solidFill>
                <a:latin typeface="Arial"/>
                <a:ea typeface="Arial"/>
                <a:cs typeface="Arial"/>
                <a:sym typeface="Arial"/>
              </a:rPr>
              <a:t>Team 2:</a:t>
            </a:r>
            <a:r>
              <a:rPr b="0" i="0" lang="en" sz="1500" u="none" cap="none" strike="noStrike">
                <a:solidFill>
                  <a:schemeClr val="dk1"/>
                </a:solidFill>
                <a:latin typeface="Arial"/>
                <a:ea typeface="Arial"/>
                <a:cs typeface="Arial"/>
                <a:sym typeface="Arial"/>
              </a:rPr>
              <a:t> Juan Alcobas, Hak Beak, Ryan Goshorn, Daniel Rodas, Raul Sanchez Martinez</a:t>
            </a:r>
            <a:endParaRPr/>
          </a:p>
          <a:p>
            <a:pPr indent="0" lvl="0" marL="0" marR="0" rtl="0" algn="ctr">
              <a:lnSpc>
                <a:spcPct val="107000"/>
              </a:lnSpc>
              <a:spcBef>
                <a:spcPts val="0"/>
              </a:spcBef>
              <a:spcAft>
                <a:spcPts val="0"/>
              </a:spcAft>
              <a:buClr>
                <a:schemeClr val="dk1"/>
              </a:buClr>
              <a:buSzPts val="1100"/>
              <a:buFont typeface="Arial"/>
              <a:buNone/>
            </a:pPr>
            <a:r>
              <a:t/>
            </a:r>
            <a:endParaRPr b="0" i="0" sz="1000" u="none" cap="none" strike="noStrike">
              <a:solidFill>
                <a:schemeClr val="dk1"/>
              </a:solidFill>
              <a:latin typeface="Arial"/>
              <a:ea typeface="Arial"/>
              <a:cs typeface="Arial"/>
              <a:sym typeface="Arial"/>
            </a:endParaRPr>
          </a:p>
          <a:p>
            <a:pPr indent="0" lvl="0" marL="0" marR="0" rtl="0" algn="ctr">
              <a:lnSpc>
                <a:spcPct val="107000"/>
              </a:lnSpc>
              <a:spcBef>
                <a:spcPts val="0"/>
              </a:spcBef>
              <a:spcAft>
                <a:spcPts val="0"/>
              </a:spcAft>
              <a:buClr>
                <a:schemeClr val="dk1"/>
              </a:buClr>
              <a:buSzPts val="1100"/>
              <a:buFont typeface="Arial"/>
              <a:buNone/>
            </a:pPr>
            <a:r>
              <a:rPr b="1" i="0" lang="en" sz="1500" u="none" cap="none" strike="noStrike">
                <a:solidFill>
                  <a:schemeClr val="dk1"/>
                </a:solidFill>
                <a:latin typeface="Arial"/>
                <a:ea typeface="Arial"/>
                <a:cs typeface="Arial"/>
                <a:sym typeface="Arial"/>
              </a:rPr>
              <a:t>Advisor</a:t>
            </a:r>
            <a:endParaRPr/>
          </a:p>
          <a:p>
            <a:pPr indent="0" lvl="0" marL="0" marR="0" rtl="0" algn="ctr">
              <a:lnSpc>
                <a:spcPct val="107000"/>
              </a:lnSpc>
              <a:spcBef>
                <a:spcPts val="0"/>
              </a:spcBef>
              <a:spcAft>
                <a:spcPts val="0"/>
              </a:spcAft>
              <a:buClr>
                <a:schemeClr val="dk1"/>
              </a:buClr>
              <a:buSzPts val="1100"/>
              <a:buFont typeface="Arial"/>
              <a:buNone/>
            </a:pPr>
            <a:r>
              <a:t/>
            </a:r>
            <a:endParaRPr b="1" i="0" sz="200" u="none" cap="none" strike="noStrike">
              <a:solidFill>
                <a:schemeClr val="dk1"/>
              </a:solidFill>
              <a:latin typeface="Arial"/>
              <a:ea typeface="Arial"/>
              <a:cs typeface="Arial"/>
              <a:sym typeface="Arial"/>
            </a:endParaRPr>
          </a:p>
          <a:p>
            <a:pPr indent="0" lvl="0" marL="0" marR="0" rtl="0" algn="ctr">
              <a:lnSpc>
                <a:spcPct val="107000"/>
              </a:lnSpc>
              <a:spcBef>
                <a:spcPts val="0"/>
              </a:spcBef>
              <a:spcAft>
                <a:spcPts val="0"/>
              </a:spcAft>
              <a:buClr>
                <a:schemeClr val="dk1"/>
              </a:buClr>
              <a:buSzPts val="1100"/>
              <a:buFont typeface="Arial"/>
              <a:buNone/>
            </a:pPr>
            <a:r>
              <a:rPr b="0" i="0" lang="en" sz="1500" u="none" cap="none" strike="noStrike">
                <a:solidFill>
                  <a:schemeClr val="dk1"/>
                </a:solidFill>
                <a:latin typeface="Arial"/>
                <a:ea typeface="Arial"/>
                <a:cs typeface="Arial"/>
                <a:sym typeface="Arial"/>
              </a:rPr>
              <a:t>John Hurley</a:t>
            </a:r>
            <a:endParaRPr/>
          </a:p>
          <a:p>
            <a:pPr indent="0" lvl="0" marL="0" marR="0" rtl="0" algn="ctr">
              <a:lnSpc>
                <a:spcPct val="107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ctr">
              <a:lnSpc>
                <a:spcPct val="107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ctr">
              <a:lnSpc>
                <a:spcPct val="107000"/>
              </a:lnSpc>
              <a:spcBef>
                <a:spcPts val="0"/>
              </a:spcBef>
              <a:spcAft>
                <a:spcPts val="0"/>
              </a:spcAft>
              <a:buClr>
                <a:schemeClr val="dk1"/>
              </a:buClr>
              <a:buSzPts val="1100"/>
              <a:buFont typeface="Arial"/>
              <a:buNone/>
            </a:pPr>
            <a:r>
              <a:t/>
            </a:r>
            <a:endParaRPr b="0" i="0" sz="1500" u="none" cap="none" strike="noStrike">
              <a:solidFill>
                <a:schemeClr val="dk1"/>
              </a:solidFill>
              <a:latin typeface="Arial"/>
              <a:ea typeface="Arial"/>
              <a:cs typeface="Arial"/>
              <a:sym typeface="Arial"/>
            </a:endParaRPr>
          </a:p>
          <a:p>
            <a:pPr indent="0" lvl="0" marL="0" marR="0" rtl="0" algn="ctr">
              <a:lnSpc>
                <a:spcPct val="107000"/>
              </a:lnSpc>
              <a:spcBef>
                <a:spcPts val="0"/>
              </a:spcBef>
              <a:spcAft>
                <a:spcPts val="0"/>
              </a:spcAft>
              <a:buClr>
                <a:schemeClr val="dk1"/>
              </a:buClr>
              <a:buSzPts val="1100"/>
              <a:buFont typeface="Arial"/>
              <a:buNone/>
            </a:pPr>
            <a:r>
              <a:rPr b="0" i="0" lang="en" sz="1500" u="none" cap="none" strike="noStrike">
                <a:solidFill>
                  <a:schemeClr val="dk1"/>
                </a:solidFill>
                <a:latin typeface="Arial"/>
                <a:ea typeface="Arial"/>
                <a:cs typeface="Arial"/>
                <a:sym typeface="Arial"/>
              </a:rPr>
              <a:t> </a:t>
            </a:r>
            <a:endParaRPr b="0" i="0" sz="1500" u="none" cap="none" strike="noStrike">
              <a:solidFill>
                <a:schemeClr val="dk1"/>
              </a:solidFill>
              <a:latin typeface="Arial"/>
              <a:ea typeface="Arial"/>
              <a:cs typeface="Arial"/>
              <a:sym typeface="Arial"/>
            </a:endParaRPr>
          </a:p>
          <a:p>
            <a:pPr indent="0" lvl="0" marL="0" marR="0" rtl="0" algn="ctr">
              <a:lnSpc>
                <a:spcPct val="107000"/>
              </a:lnSpc>
              <a:spcBef>
                <a:spcPts val="0"/>
              </a:spcBef>
              <a:spcAft>
                <a:spcPts val="0"/>
              </a:spcAft>
              <a:buClr>
                <a:schemeClr val="dk1"/>
              </a:buClr>
              <a:buSzPts val="1100"/>
              <a:buFont typeface="Arial"/>
              <a:buNone/>
            </a:pPr>
            <a:r>
              <a:t/>
            </a:r>
            <a:endParaRPr b="0" i="1" sz="1500" u="none" cap="none" strike="noStrike">
              <a:solidFill>
                <a:schemeClr val="dk1"/>
              </a:solidFill>
              <a:latin typeface="Arial"/>
              <a:ea typeface="Arial"/>
              <a:cs typeface="Arial"/>
              <a:sym typeface="Arial"/>
            </a:endParaRPr>
          </a:p>
          <a:p>
            <a:pPr indent="0" lvl="0" marL="0" marR="0" rtl="0" algn="ctr">
              <a:lnSpc>
                <a:spcPct val="107000"/>
              </a:lnSpc>
              <a:spcBef>
                <a:spcPts val="0"/>
              </a:spcBef>
              <a:spcAft>
                <a:spcPts val="0"/>
              </a:spcAft>
              <a:buClr>
                <a:schemeClr val="dk1"/>
              </a:buClr>
              <a:buSzPts val="1100"/>
              <a:buFont typeface="Arial"/>
              <a:buNone/>
            </a:pPr>
            <a:r>
              <a:t/>
            </a:r>
            <a:endParaRPr b="0" i="0" sz="1500" u="none" cap="none" strike="noStrike">
              <a:solidFill>
                <a:schemeClr val="dk1"/>
              </a:solidFill>
              <a:latin typeface="Arial"/>
              <a:ea typeface="Arial"/>
              <a:cs typeface="Arial"/>
              <a:sym typeface="Arial"/>
            </a:endParaRPr>
          </a:p>
          <a:p>
            <a:pPr indent="0" lvl="0" marL="0" marR="0" rtl="0" algn="ctr">
              <a:lnSpc>
                <a:spcPct val="100000"/>
              </a:lnSpc>
              <a:spcBef>
                <a:spcPts val="800"/>
              </a:spcBef>
              <a:spcAft>
                <a:spcPts val="0"/>
              </a:spcAft>
              <a:buClr>
                <a:schemeClr val="dk1"/>
              </a:buClr>
              <a:buSzPts val="1100"/>
              <a:buFont typeface="Arial"/>
              <a:buNone/>
            </a:pPr>
            <a:r>
              <a:rPr b="0" i="0" lang="en" sz="1500" u="none" cap="none" strike="noStrike">
                <a:solidFill>
                  <a:schemeClr val="dk1"/>
                </a:solidFill>
                <a:latin typeface="Arial"/>
                <a:ea typeface="Arial"/>
                <a:cs typeface="Arial"/>
                <a:sym typeface="Arial"/>
              </a:rPr>
              <a:t> </a:t>
            </a:r>
            <a:endParaRPr b="0" i="0" sz="1500" u="none" cap="none" strike="noStrike">
              <a:solidFill>
                <a:schemeClr val="dk1"/>
              </a:solidFill>
              <a:latin typeface="Arial"/>
              <a:ea typeface="Arial"/>
              <a:cs typeface="Arial"/>
              <a:sym typeface="Arial"/>
            </a:endParaRPr>
          </a:p>
        </p:txBody>
      </p:sp>
      <p:sp>
        <p:nvSpPr>
          <p:cNvPr id="63" name="Google Shape;63;g19f0e58818b_7_297"/>
          <p:cNvSpPr txBox="1"/>
          <p:nvPr/>
        </p:nvSpPr>
        <p:spPr>
          <a:xfrm>
            <a:off x="339550" y="226375"/>
            <a:ext cx="724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19f0e58818b_7_297"/>
          <p:cNvSpPr txBox="1"/>
          <p:nvPr/>
        </p:nvSpPr>
        <p:spPr>
          <a:xfrm>
            <a:off x="-1242500" y="652475"/>
            <a:ext cx="399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30" name="Shape 130"/>
        <p:cNvGrpSpPr/>
        <p:nvPr/>
      </p:nvGrpSpPr>
      <p:grpSpPr>
        <a:xfrm>
          <a:off x="0" y="0"/>
          <a:ext cx="0" cy="0"/>
          <a:chOff x="0" y="0"/>
          <a:chExt cx="0" cy="0"/>
        </a:xfrm>
      </p:grpSpPr>
      <p:sp>
        <p:nvSpPr>
          <p:cNvPr id="131" name="Google Shape;131;g2ce0c684d13_2_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700">
                <a:solidFill>
                  <a:schemeClr val="lt1"/>
                </a:solidFill>
              </a:rPr>
              <a:t>Team Goals &amp; Accomplishments</a:t>
            </a:r>
            <a:endParaRPr b="1" sz="3700">
              <a:solidFill>
                <a:schemeClr val="lt1"/>
              </a:solidFill>
            </a:endParaRPr>
          </a:p>
        </p:txBody>
      </p:sp>
      <p:sp>
        <p:nvSpPr>
          <p:cNvPr id="132" name="Google Shape;132;g2ce0c684d13_2_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
          <p:cNvSpPr txBox="1"/>
          <p:nvPr>
            <p:ph type="title"/>
          </p:nvPr>
        </p:nvSpPr>
        <p:spPr>
          <a:xfrm>
            <a:off x="311700" y="445025"/>
            <a:ext cx="7648269"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Team 1’s Goals </a:t>
            </a:r>
            <a:endParaRPr b="1"/>
          </a:p>
        </p:txBody>
      </p:sp>
      <p:sp>
        <p:nvSpPr>
          <p:cNvPr id="138" name="Google Shape;138;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Throughout the semester team 1 was assigned two main functions for the website.</a:t>
            </a:r>
            <a:endParaRPr>
              <a:solidFill>
                <a:schemeClr val="dk1"/>
              </a:solidFill>
            </a:endParaRPr>
          </a:p>
          <a:p>
            <a:pPr indent="0" lvl="0" marL="0" rtl="0" algn="l">
              <a:lnSpc>
                <a:spcPct val="115000"/>
              </a:lnSpc>
              <a:spcBef>
                <a:spcPts val="0"/>
              </a:spcBef>
              <a:spcAft>
                <a:spcPts val="0"/>
              </a:spcAft>
              <a:buSzPts val="1800"/>
              <a:buNone/>
            </a:pPr>
            <a:r>
              <a:t/>
            </a:r>
            <a:endParaRPr sz="500">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Our original goal was to implement multimedia upload which included: images, gifs, videos, and audio.</a:t>
            </a:r>
            <a:endParaRPr>
              <a:solidFill>
                <a:schemeClr val="dk1"/>
              </a:solidFill>
            </a:endParaRPr>
          </a:p>
          <a:p>
            <a:pPr indent="0" lvl="0" marL="0" rtl="0" algn="l">
              <a:lnSpc>
                <a:spcPct val="115000"/>
              </a:lnSpc>
              <a:spcBef>
                <a:spcPts val="0"/>
              </a:spcBef>
              <a:spcAft>
                <a:spcPts val="0"/>
              </a:spcAft>
              <a:buSzPts val="1800"/>
              <a:buNone/>
            </a:pPr>
            <a:r>
              <a:t/>
            </a:r>
            <a:endParaRPr sz="500">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Our second function, which was assigned later in the semester, was implementing a nsfw (not safe for work) tag for any posts made on the website. This took priority due to the fact that The Arqive sponsors were trying to launch their mobile app and needed to meet specific criteria to be approved for the app store.</a:t>
            </a:r>
            <a:endParaRPr>
              <a:solidFill>
                <a:schemeClr val="dk1"/>
              </a:solidFill>
            </a:endParaRPr>
          </a:p>
        </p:txBody>
      </p:sp>
      <p:sp>
        <p:nvSpPr>
          <p:cNvPr id="139" name="Google Shape;13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txBox="1"/>
          <p:nvPr>
            <p:ph type="title"/>
          </p:nvPr>
        </p:nvSpPr>
        <p:spPr>
          <a:xfrm>
            <a:off x="311700" y="445025"/>
            <a:ext cx="76482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Team 1’s </a:t>
            </a:r>
            <a:r>
              <a:rPr b="1" lang="en"/>
              <a:t>Accomplishments</a:t>
            </a:r>
            <a:r>
              <a:rPr b="1" lang="en"/>
              <a:t>  </a:t>
            </a:r>
            <a:endParaRPr b="1"/>
          </a:p>
        </p:txBody>
      </p:sp>
      <p:sp>
        <p:nvSpPr>
          <p:cNvPr id="145" name="Google Shape;145;p4"/>
          <p:cNvSpPr txBox="1"/>
          <p:nvPr>
            <p:ph idx="1" type="body"/>
          </p:nvPr>
        </p:nvSpPr>
        <p:spPr>
          <a:xfrm>
            <a:off x="311700" y="1017725"/>
            <a:ext cx="8520600" cy="355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These are the things that team 1 was able to accomplish throughout the year!</a:t>
            </a:r>
            <a:endParaRPr/>
          </a:p>
          <a:p>
            <a:pPr indent="0" lvl="0" marL="0" rtl="0" algn="l">
              <a:lnSpc>
                <a:spcPct val="115000"/>
              </a:lnSpc>
              <a:spcBef>
                <a:spcPts val="0"/>
              </a:spcBef>
              <a:spcAft>
                <a:spcPts val="0"/>
              </a:spcAft>
              <a:buSzPts val="1800"/>
              <a:buNone/>
            </a:pPr>
            <a:r>
              <a:t/>
            </a:r>
            <a:endParaRPr sz="500">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By using code provided by last years seniors we were able to build on the multimedia back end. Multimedia upload is now in the </a:t>
            </a:r>
            <a:r>
              <a:rPr lang="en">
                <a:solidFill>
                  <a:schemeClr val="dk1"/>
                </a:solidFill>
              </a:rPr>
              <a:t>beginning</a:t>
            </a:r>
            <a:r>
              <a:rPr lang="en">
                <a:solidFill>
                  <a:schemeClr val="dk1"/>
                </a:solidFill>
              </a:rPr>
              <a:t> stages of front end development. </a:t>
            </a:r>
            <a:endParaRPr>
              <a:solidFill>
                <a:schemeClr val="dk1"/>
              </a:solidFill>
            </a:endParaRPr>
          </a:p>
          <a:p>
            <a:pPr indent="0" lvl="0" marL="457200" rtl="0" algn="l">
              <a:lnSpc>
                <a:spcPct val="115000"/>
              </a:lnSpc>
              <a:spcBef>
                <a:spcPts val="0"/>
              </a:spcBef>
              <a:spcAft>
                <a:spcPts val="0"/>
              </a:spcAft>
              <a:buNone/>
            </a:pPr>
            <a:r>
              <a:t/>
            </a:r>
            <a:endParaRPr sz="500">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In addition, both front end and back end for our nsfw function are ready to be deployed to the website. This means users will now be able to tag their posts as nsfw along with having the option to regulate what type of content they are exposed to. There are three settings that are available to all users!</a:t>
            </a:r>
            <a:endParaRPr>
              <a:solidFill>
                <a:schemeClr val="dk1"/>
              </a:solidFill>
            </a:endParaRPr>
          </a:p>
        </p:txBody>
      </p:sp>
      <p:sp>
        <p:nvSpPr>
          <p:cNvPr id="146" name="Google Shape;14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9fb1f8d62d_7_6"/>
          <p:cNvSpPr txBox="1"/>
          <p:nvPr>
            <p:ph type="title"/>
          </p:nvPr>
        </p:nvSpPr>
        <p:spPr>
          <a:xfrm>
            <a:off x="311700" y="445025"/>
            <a:ext cx="76482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Team 2’s Goals </a:t>
            </a:r>
            <a:endParaRPr b="1"/>
          </a:p>
        </p:txBody>
      </p:sp>
      <p:sp>
        <p:nvSpPr>
          <p:cNvPr id="152" name="Google Shape;152;g29fb1f8d62d_7_6"/>
          <p:cNvSpPr txBox="1"/>
          <p:nvPr>
            <p:ph idx="1" type="body"/>
          </p:nvPr>
        </p:nvSpPr>
        <p:spPr>
          <a:xfrm>
            <a:off x="311700" y="1017725"/>
            <a:ext cx="8520600" cy="355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100"/>
              <a:buNone/>
            </a:pPr>
            <a:r>
              <a:rPr lang="en">
                <a:solidFill>
                  <a:schemeClr val="dk1"/>
                </a:solidFill>
              </a:rPr>
              <a:t>Similarly team 2 was also assigned two main functions to implement.</a:t>
            </a:r>
            <a:endParaRPr>
              <a:solidFill>
                <a:schemeClr val="dk1"/>
              </a:solidFill>
            </a:endParaRPr>
          </a:p>
          <a:p>
            <a:pPr indent="0" lvl="0" marL="228600" rtl="0" algn="l">
              <a:lnSpc>
                <a:spcPct val="115000"/>
              </a:lnSpc>
              <a:spcBef>
                <a:spcPts val="0"/>
              </a:spcBef>
              <a:spcAft>
                <a:spcPts val="0"/>
              </a:spcAft>
              <a:buSzPts val="1800"/>
              <a:buNone/>
            </a:pPr>
            <a:r>
              <a:t/>
            </a:r>
            <a:endParaRPr sz="500">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Provide our users with a secure authentication process. Ensures their information is safe and protected from unauthorized access.</a:t>
            </a:r>
            <a:endParaRPr>
              <a:solidFill>
                <a:schemeClr val="dk1"/>
              </a:solidFill>
            </a:endParaRPr>
          </a:p>
          <a:p>
            <a:pPr indent="0" lvl="0" marL="914400" rtl="0" algn="l">
              <a:lnSpc>
                <a:spcPct val="115000"/>
              </a:lnSpc>
              <a:spcBef>
                <a:spcPts val="0"/>
              </a:spcBef>
              <a:spcAft>
                <a:spcPts val="0"/>
              </a:spcAft>
              <a:buSzPts val="1800"/>
              <a:buNone/>
            </a:pPr>
            <a:r>
              <a:t/>
            </a:r>
            <a:endParaRPr sz="500">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Add a block function that allows users to block another user and prevent them from seeing their posts and comments. Enhance user control over their online experience.</a:t>
            </a:r>
            <a:endParaRPr>
              <a:solidFill>
                <a:schemeClr val="dk1"/>
              </a:solidFill>
            </a:endParaRPr>
          </a:p>
        </p:txBody>
      </p:sp>
      <p:sp>
        <p:nvSpPr>
          <p:cNvPr id="153" name="Google Shape;153;g29fb1f8d62d_7_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ce0c684d13_0_2"/>
          <p:cNvSpPr txBox="1"/>
          <p:nvPr>
            <p:ph type="title"/>
          </p:nvPr>
        </p:nvSpPr>
        <p:spPr>
          <a:xfrm>
            <a:off x="311700" y="445025"/>
            <a:ext cx="76482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Team 2’s Accomplishments  </a:t>
            </a:r>
            <a:endParaRPr b="1"/>
          </a:p>
        </p:txBody>
      </p:sp>
      <p:sp>
        <p:nvSpPr>
          <p:cNvPr id="159" name="Google Shape;159;g2ce0c684d13_0_2"/>
          <p:cNvSpPr txBox="1"/>
          <p:nvPr>
            <p:ph idx="1" type="body"/>
          </p:nvPr>
        </p:nvSpPr>
        <p:spPr>
          <a:xfrm>
            <a:off x="311700" y="1017725"/>
            <a:ext cx="8520600" cy="355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100"/>
              <a:buNone/>
            </a:pPr>
            <a:r>
              <a:rPr lang="en">
                <a:solidFill>
                  <a:schemeClr val="dk1"/>
                </a:solidFill>
              </a:rPr>
              <a:t>These are the things team 2 was able to accomplish </a:t>
            </a:r>
            <a:r>
              <a:rPr lang="en">
                <a:solidFill>
                  <a:schemeClr val="dk1"/>
                </a:solidFill>
              </a:rPr>
              <a:t>throughout</a:t>
            </a:r>
            <a:r>
              <a:rPr lang="en">
                <a:solidFill>
                  <a:schemeClr val="dk1"/>
                </a:solidFill>
              </a:rPr>
              <a:t> the year!</a:t>
            </a:r>
            <a:endParaRPr>
              <a:solidFill>
                <a:schemeClr val="dk1"/>
              </a:solidFill>
            </a:endParaRPr>
          </a:p>
          <a:p>
            <a:pPr indent="0" lvl="0" marL="0" rtl="0" algn="l">
              <a:lnSpc>
                <a:spcPct val="115000"/>
              </a:lnSpc>
              <a:spcBef>
                <a:spcPts val="0"/>
              </a:spcBef>
              <a:spcAft>
                <a:spcPts val="0"/>
              </a:spcAft>
              <a:buSzPts val="1100"/>
              <a:buNone/>
            </a:pPr>
            <a:r>
              <a:t/>
            </a:r>
            <a:endParaRPr sz="500">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websites authentication process was </a:t>
            </a:r>
            <a:r>
              <a:rPr lang="en">
                <a:solidFill>
                  <a:schemeClr val="dk1"/>
                </a:solidFill>
              </a:rPr>
              <a:t>successfully</a:t>
            </a:r>
            <a:r>
              <a:rPr lang="en">
                <a:solidFill>
                  <a:schemeClr val="dk1"/>
                </a:solidFill>
              </a:rPr>
              <a:t> secured. We built upon the existing framework and focused on areas requiring improvement, ensuring the protection of users' information and data.</a:t>
            </a:r>
            <a:endParaRPr>
              <a:solidFill>
                <a:schemeClr val="dk1"/>
              </a:solidFill>
            </a:endParaRPr>
          </a:p>
          <a:p>
            <a:pPr indent="0" lvl="0" marL="457200" rtl="0" algn="l">
              <a:lnSpc>
                <a:spcPct val="115000"/>
              </a:lnSpc>
              <a:spcBef>
                <a:spcPts val="0"/>
              </a:spcBef>
              <a:spcAft>
                <a:spcPts val="0"/>
              </a:spcAft>
              <a:buNone/>
            </a:pPr>
            <a:r>
              <a:t/>
            </a:r>
            <a:endParaRPr sz="500">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block function was finished and implemented. With this, users have the ability to block any users and their posts. This makes sure users feel safe while interacting with others on the platform. </a:t>
            </a:r>
            <a:endParaRPr>
              <a:solidFill>
                <a:schemeClr val="dk1"/>
              </a:solidFill>
            </a:endParaRPr>
          </a:p>
          <a:p>
            <a:pPr indent="0" lvl="0" marL="0" rtl="0" algn="l">
              <a:lnSpc>
                <a:spcPct val="115000"/>
              </a:lnSpc>
              <a:spcBef>
                <a:spcPts val="0"/>
              </a:spcBef>
              <a:spcAft>
                <a:spcPts val="0"/>
              </a:spcAft>
              <a:buNone/>
            </a:pPr>
            <a:r>
              <a:t/>
            </a:r>
            <a:endParaRPr sz="500">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Additionally, our group took over in the development of the mobile app!</a:t>
            </a:r>
            <a:endParaRPr>
              <a:solidFill>
                <a:schemeClr val="dk1"/>
              </a:solidFill>
            </a:endParaRPr>
          </a:p>
          <a:p>
            <a:pPr indent="0" lvl="0" marL="228600" rtl="0" algn="l">
              <a:lnSpc>
                <a:spcPct val="115000"/>
              </a:lnSpc>
              <a:spcBef>
                <a:spcPts val="0"/>
              </a:spcBef>
              <a:spcAft>
                <a:spcPts val="0"/>
              </a:spcAft>
              <a:buSzPts val="1800"/>
              <a:buNone/>
            </a:pPr>
            <a:r>
              <a:t/>
            </a:r>
            <a:endParaRPr sz="500">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160" name="Google Shape;160;g2ce0c684d13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64" name="Shape 164"/>
        <p:cNvGrpSpPr/>
        <p:nvPr/>
      </p:nvGrpSpPr>
      <p:grpSpPr>
        <a:xfrm>
          <a:off x="0" y="0"/>
          <a:ext cx="0" cy="0"/>
          <a:chOff x="0" y="0"/>
          <a:chExt cx="0" cy="0"/>
        </a:xfrm>
      </p:grpSpPr>
      <p:sp>
        <p:nvSpPr>
          <p:cNvPr id="165" name="Google Shape;165;g19f0e58818b_7_46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 sz="4020">
                <a:solidFill>
                  <a:schemeClr val="lt1"/>
                </a:solidFill>
              </a:rPr>
              <a:t>Project Challenges</a:t>
            </a:r>
            <a:endParaRPr b="1" sz="4020">
              <a:solidFill>
                <a:schemeClr val="lt1"/>
              </a:solidFill>
            </a:endParaRPr>
          </a:p>
        </p:txBody>
      </p:sp>
      <p:sp>
        <p:nvSpPr>
          <p:cNvPr id="166" name="Google Shape;166;g19f0e58818b_7_4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ce0c684d13_0_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Challenges Faced by Group </a:t>
            </a:r>
            <a:endParaRPr b="1"/>
          </a:p>
        </p:txBody>
      </p:sp>
      <p:sp>
        <p:nvSpPr>
          <p:cNvPr id="172" name="Google Shape;172;g2ce0c684d13_0_9"/>
          <p:cNvSpPr txBox="1"/>
          <p:nvPr>
            <p:ph idx="1" type="body"/>
          </p:nvPr>
        </p:nvSpPr>
        <p:spPr>
          <a:xfrm>
            <a:off x="311700" y="1017725"/>
            <a:ext cx="8520600" cy="3551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Originally both </a:t>
            </a:r>
            <a:r>
              <a:rPr lang="en">
                <a:solidFill>
                  <a:schemeClr val="dk1"/>
                </a:solidFill>
              </a:rPr>
              <a:t>teams</a:t>
            </a:r>
            <a:r>
              <a:rPr lang="en">
                <a:solidFill>
                  <a:schemeClr val="dk1"/>
                </a:solidFill>
              </a:rPr>
              <a:t> struggled with getting used to the frameworks and languages as we were unfamiliar with some of them. This included understanding code that seniors from last semester passed down to us. </a:t>
            </a:r>
            <a:endParaRPr>
              <a:solidFill>
                <a:schemeClr val="dk1"/>
              </a:solidFill>
            </a:endParaRPr>
          </a:p>
          <a:p>
            <a:pPr indent="0" lvl="0" marL="0" rtl="0" algn="l">
              <a:spcBef>
                <a:spcPts val="0"/>
              </a:spcBef>
              <a:spcAft>
                <a:spcPts val="0"/>
              </a:spcAft>
              <a:buNone/>
            </a:pPr>
            <a:r>
              <a:t/>
            </a:r>
            <a:endParaRPr sz="1000">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There were also issues setting up our </a:t>
            </a:r>
            <a:r>
              <a:rPr lang="en">
                <a:solidFill>
                  <a:schemeClr val="dk1"/>
                </a:solidFill>
              </a:rPr>
              <a:t>environment</a:t>
            </a:r>
            <a:r>
              <a:rPr lang="en">
                <a:solidFill>
                  <a:schemeClr val="dk1"/>
                </a:solidFill>
              </a:rPr>
              <a:t> for a while since we were doing something different from previous semesters. </a:t>
            </a:r>
            <a:endParaRPr>
              <a:solidFill>
                <a:schemeClr val="dk1"/>
              </a:solidFill>
            </a:endParaRPr>
          </a:p>
          <a:p>
            <a:pPr indent="0" lvl="0" marL="0" rtl="0" algn="l">
              <a:spcBef>
                <a:spcPts val="0"/>
              </a:spcBef>
              <a:spcAft>
                <a:spcPts val="0"/>
              </a:spcAft>
              <a:buNone/>
            </a:pPr>
            <a:r>
              <a:t/>
            </a:r>
            <a:endParaRPr sz="1000">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Team leads struggled with assigning work and determining the most efficient individuals for specific scenarios, as certain team members excelled in certain situations but not in others.</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173" name="Google Shape;173;g2ce0c684d13_0_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77" name="Shape 177"/>
        <p:cNvGrpSpPr/>
        <p:nvPr/>
      </p:nvGrpSpPr>
      <p:grpSpPr>
        <a:xfrm>
          <a:off x="0" y="0"/>
          <a:ext cx="0" cy="0"/>
          <a:chOff x="0" y="0"/>
          <a:chExt cx="0" cy="0"/>
        </a:xfrm>
      </p:grpSpPr>
      <p:sp>
        <p:nvSpPr>
          <p:cNvPr id="178" name="Google Shape;178;g19f0e58818b_7_53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sz="4020">
                <a:solidFill>
                  <a:schemeClr val="lt1"/>
                </a:solidFill>
              </a:rPr>
              <a:t>Demonstration</a:t>
            </a:r>
            <a:endParaRPr b="1" sz="4000"/>
          </a:p>
        </p:txBody>
      </p:sp>
      <p:sp>
        <p:nvSpPr>
          <p:cNvPr id="179" name="Google Shape;179;g19f0e58818b_7_5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ce0c684d13_0_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Authentication</a:t>
            </a:r>
            <a:endParaRPr b="1"/>
          </a:p>
        </p:txBody>
      </p:sp>
      <p:sp>
        <p:nvSpPr>
          <p:cNvPr id="185" name="Google Shape;185;g2ce0c684d13_0_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solidFill>
                  <a:schemeClr val="dk1"/>
                </a:solidFill>
              </a:rPr>
              <a:t>Django-Rest-Knox:</a:t>
            </a:r>
            <a:r>
              <a:rPr lang="en">
                <a:solidFill>
                  <a:schemeClr val="dk1"/>
                </a:solidFill>
              </a:rPr>
              <a:t> A third-party authentication library that was </a:t>
            </a:r>
            <a:r>
              <a:rPr lang="en">
                <a:solidFill>
                  <a:schemeClr val="dk1"/>
                </a:solidFill>
              </a:rPr>
              <a:t>developed</a:t>
            </a:r>
            <a:r>
              <a:rPr lang="en">
                <a:solidFill>
                  <a:schemeClr val="dk1"/>
                </a:solidFill>
              </a:rPr>
              <a:t> for use with Django-Rest. Focuses on validating requests through the use of tokens.</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 more secure version of Django-Rest’s built-in TokenAuthentication</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 token is generated when the user begins their session (logs-in)</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Unlike the default TokenAuthentication, Knox tokens are stored in database under a secure hash form; attackers are not able to easily obtain and use the tokens</a:t>
            </a:r>
            <a:endParaRPr>
              <a:solidFill>
                <a:schemeClr val="dk1"/>
              </a:solidFill>
            </a:endParaRPr>
          </a:p>
          <a:p>
            <a:pPr indent="0" lvl="0" marL="457200" rtl="0" algn="l">
              <a:spcBef>
                <a:spcPts val="0"/>
              </a:spcBef>
              <a:spcAft>
                <a:spcPts val="0"/>
              </a:spcAft>
              <a:buNone/>
            </a:pPr>
            <a:r>
              <a:t/>
            </a:r>
            <a:endParaRPr>
              <a:solidFill>
                <a:schemeClr val="dk1"/>
              </a:solidFill>
            </a:endParaRPr>
          </a:p>
        </p:txBody>
      </p:sp>
      <p:sp>
        <p:nvSpPr>
          <p:cNvPr id="186" name="Google Shape;186;g2ce0c684d13_0_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d1d4851d27_28_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Authentication</a:t>
            </a:r>
            <a:endParaRPr b="1"/>
          </a:p>
        </p:txBody>
      </p:sp>
      <p:sp>
        <p:nvSpPr>
          <p:cNvPr id="192" name="Google Shape;192;g2d1d4851d27_28_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193" name="Google Shape;193;g2d1d4851d27_28_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4" name="Google Shape;194;g2d1d4851d27_28_19"/>
          <p:cNvPicPr preferRelativeResize="0"/>
          <p:nvPr/>
        </p:nvPicPr>
        <p:blipFill>
          <a:blip r:embed="rId3">
            <a:alphaModFix/>
          </a:blip>
          <a:stretch>
            <a:fillRect/>
          </a:stretch>
        </p:blipFill>
        <p:spPr>
          <a:xfrm>
            <a:off x="788325" y="1212825"/>
            <a:ext cx="7793775" cy="3158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19f0e58818b_7_30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Agenda: </a:t>
            </a:r>
            <a:endParaRPr b="1"/>
          </a:p>
        </p:txBody>
      </p:sp>
      <p:sp>
        <p:nvSpPr>
          <p:cNvPr id="70" name="Google Shape;70;g19f0e58818b_7_306"/>
          <p:cNvSpPr txBox="1"/>
          <p:nvPr>
            <p:ph idx="1" type="body"/>
          </p:nvPr>
        </p:nvSpPr>
        <p:spPr>
          <a:xfrm>
            <a:off x="235500" y="9906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800">
              <a:solidFill>
                <a:schemeClr val="dk1"/>
              </a:solidFill>
            </a:endParaRPr>
          </a:p>
          <a:p>
            <a:pPr indent="-355600" lvl="0" marL="914400" rtl="0" algn="l">
              <a:lnSpc>
                <a:spcPct val="115000"/>
              </a:lnSpc>
              <a:spcBef>
                <a:spcPts val="0"/>
              </a:spcBef>
              <a:spcAft>
                <a:spcPts val="0"/>
              </a:spcAft>
              <a:buClr>
                <a:schemeClr val="dk1"/>
              </a:buClr>
              <a:buSzPts val="2000"/>
              <a:buChar char="●"/>
            </a:pPr>
            <a:r>
              <a:rPr lang="en" sz="2000">
                <a:solidFill>
                  <a:schemeClr val="dk1"/>
                </a:solidFill>
              </a:rPr>
              <a:t>What is The arqive?</a:t>
            </a:r>
            <a:endParaRPr sz="2000">
              <a:solidFill>
                <a:schemeClr val="dk1"/>
              </a:solidFill>
            </a:endParaRPr>
          </a:p>
          <a:p>
            <a:pPr indent="0" lvl="0" marL="457200" rtl="0" algn="l">
              <a:lnSpc>
                <a:spcPct val="115000"/>
              </a:lnSpc>
              <a:spcBef>
                <a:spcPts val="0"/>
              </a:spcBef>
              <a:spcAft>
                <a:spcPts val="0"/>
              </a:spcAft>
              <a:buSzPts val="1800"/>
              <a:buNone/>
            </a:pPr>
            <a:r>
              <a:t/>
            </a:r>
            <a:endParaRPr sz="2000">
              <a:solidFill>
                <a:schemeClr val="dk1"/>
              </a:solidFill>
            </a:endParaRPr>
          </a:p>
          <a:p>
            <a:pPr indent="-355600" lvl="0" marL="914400" rtl="0" algn="l">
              <a:lnSpc>
                <a:spcPct val="115000"/>
              </a:lnSpc>
              <a:spcBef>
                <a:spcPts val="0"/>
              </a:spcBef>
              <a:spcAft>
                <a:spcPts val="0"/>
              </a:spcAft>
              <a:buClr>
                <a:schemeClr val="dk1"/>
              </a:buClr>
              <a:buSzPts val="2000"/>
              <a:buChar char="●"/>
            </a:pPr>
            <a:r>
              <a:rPr lang="en" sz="2000">
                <a:solidFill>
                  <a:schemeClr val="dk1"/>
                </a:solidFill>
              </a:rPr>
              <a:t>Project Tools &amp; Technology</a:t>
            </a:r>
            <a:endParaRPr sz="2000">
              <a:solidFill>
                <a:schemeClr val="dk1"/>
              </a:solidFill>
            </a:endParaRPr>
          </a:p>
          <a:p>
            <a:pPr indent="0" lvl="0" marL="1371600" rtl="0" algn="l">
              <a:lnSpc>
                <a:spcPct val="115000"/>
              </a:lnSpc>
              <a:spcBef>
                <a:spcPts val="0"/>
              </a:spcBef>
              <a:spcAft>
                <a:spcPts val="0"/>
              </a:spcAft>
              <a:buSzPts val="1800"/>
              <a:buNone/>
            </a:pPr>
            <a:r>
              <a:t/>
            </a:r>
            <a:endParaRPr sz="2000">
              <a:solidFill>
                <a:schemeClr val="dk1"/>
              </a:solidFill>
            </a:endParaRPr>
          </a:p>
          <a:p>
            <a:pPr indent="-355600" lvl="0" marL="914400" rtl="0" algn="l">
              <a:lnSpc>
                <a:spcPct val="115000"/>
              </a:lnSpc>
              <a:spcBef>
                <a:spcPts val="0"/>
              </a:spcBef>
              <a:spcAft>
                <a:spcPts val="0"/>
              </a:spcAft>
              <a:buClr>
                <a:schemeClr val="dk1"/>
              </a:buClr>
              <a:buSzPts val="2000"/>
              <a:buChar char="●"/>
            </a:pPr>
            <a:r>
              <a:rPr lang="en" sz="2000">
                <a:solidFill>
                  <a:schemeClr val="dk1"/>
                </a:solidFill>
              </a:rPr>
              <a:t>Team Goals &amp; </a:t>
            </a:r>
            <a:r>
              <a:rPr lang="en" sz="2000">
                <a:solidFill>
                  <a:schemeClr val="dk1"/>
                </a:solidFill>
              </a:rPr>
              <a:t>Accomplishments</a:t>
            </a:r>
            <a:r>
              <a:rPr lang="en" sz="2000">
                <a:solidFill>
                  <a:schemeClr val="dk1"/>
                </a:solidFill>
              </a:rPr>
              <a:t> </a:t>
            </a:r>
            <a:endParaRPr sz="2000">
              <a:solidFill>
                <a:schemeClr val="dk1"/>
              </a:solidFill>
            </a:endParaRPr>
          </a:p>
          <a:p>
            <a:pPr indent="0" lvl="0" marL="457200" rtl="0" algn="l">
              <a:lnSpc>
                <a:spcPct val="115000"/>
              </a:lnSpc>
              <a:spcBef>
                <a:spcPts val="0"/>
              </a:spcBef>
              <a:spcAft>
                <a:spcPts val="0"/>
              </a:spcAft>
              <a:buSzPts val="1800"/>
              <a:buNone/>
            </a:pPr>
            <a:r>
              <a:t/>
            </a:r>
            <a:endParaRPr sz="2000">
              <a:solidFill>
                <a:schemeClr val="dk1"/>
              </a:solidFill>
            </a:endParaRPr>
          </a:p>
          <a:p>
            <a:pPr indent="-355600" lvl="0" marL="914400" rtl="0" algn="l">
              <a:lnSpc>
                <a:spcPct val="115000"/>
              </a:lnSpc>
              <a:spcBef>
                <a:spcPts val="0"/>
              </a:spcBef>
              <a:spcAft>
                <a:spcPts val="0"/>
              </a:spcAft>
              <a:buClr>
                <a:schemeClr val="dk1"/>
              </a:buClr>
              <a:buSzPts val="2000"/>
              <a:buChar char="●"/>
            </a:pPr>
            <a:r>
              <a:rPr lang="en" sz="2000">
                <a:solidFill>
                  <a:schemeClr val="dk1"/>
                </a:solidFill>
              </a:rPr>
              <a:t>Team Challenges </a:t>
            </a:r>
            <a:endParaRPr sz="2000">
              <a:solidFill>
                <a:schemeClr val="dk1"/>
              </a:solidFill>
            </a:endParaRPr>
          </a:p>
          <a:p>
            <a:pPr indent="0" lvl="0" marL="457200" rtl="0" algn="l">
              <a:lnSpc>
                <a:spcPct val="115000"/>
              </a:lnSpc>
              <a:spcBef>
                <a:spcPts val="0"/>
              </a:spcBef>
              <a:spcAft>
                <a:spcPts val="0"/>
              </a:spcAft>
              <a:buSzPts val="1800"/>
              <a:buNone/>
            </a:pPr>
            <a:r>
              <a:t/>
            </a:r>
            <a:endParaRPr sz="2000">
              <a:solidFill>
                <a:schemeClr val="dk1"/>
              </a:solidFill>
            </a:endParaRPr>
          </a:p>
          <a:p>
            <a:pPr indent="-355600" lvl="0" marL="914400" rtl="0" algn="l">
              <a:lnSpc>
                <a:spcPct val="115000"/>
              </a:lnSpc>
              <a:spcBef>
                <a:spcPts val="0"/>
              </a:spcBef>
              <a:spcAft>
                <a:spcPts val="0"/>
              </a:spcAft>
              <a:buClr>
                <a:schemeClr val="dk1"/>
              </a:buClr>
              <a:buSzPts val="2000"/>
              <a:buChar char="●"/>
            </a:pPr>
            <a:r>
              <a:rPr lang="en" sz="2000">
                <a:solidFill>
                  <a:schemeClr val="dk1"/>
                </a:solidFill>
              </a:rPr>
              <a:t>Demo</a:t>
            </a:r>
            <a:endParaRPr sz="2000">
              <a:solidFill>
                <a:schemeClr val="dk1"/>
              </a:solidFill>
            </a:endParaRPr>
          </a:p>
        </p:txBody>
      </p:sp>
      <p:sp>
        <p:nvSpPr>
          <p:cNvPr id="71" name="Google Shape;71;g19f0e58818b_7_3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d1d4851d27_28_1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Authentication</a:t>
            </a:r>
            <a:endParaRPr b="1"/>
          </a:p>
        </p:txBody>
      </p:sp>
      <p:sp>
        <p:nvSpPr>
          <p:cNvPr id="200" name="Google Shape;200;g2d1d4851d27_28_1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solidFill>
                  <a:schemeClr val="dk1"/>
                </a:solidFill>
              </a:rPr>
              <a:t>Postman: </a:t>
            </a:r>
            <a:r>
              <a:rPr lang="en">
                <a:solidFill>
                  <a:schemeClr val="dk1"/>
                </a:solidFill>
              </a:rPr>
              <a:t>Platform for building and using API’s.</a:t>
            </a:r>
            <a:endParaRPr>
              <a:solidFill>
                <a:schemeClr val="dk1"/>
              </a:solidFill>
            </a:endParaRPr>
          </a:p>
          <a:p>
            <a:pPr indent="0" lvl="0" marL="0" rtl="0" algn="l">
              <a:spcBef>
                <a:spcPts val="0"/>
              </a:spcBef>
              <a:spcAft>
                <a:spcPts val="0"/>
              </a:spcAft>
              <a:buNone/>
            </a:pPr>
            <a:r>
              <a:rPr lang="en">
                <a:solidFill>
                  <a:schemeClr val="dk1"/>
                </a:solidFill>
              </a:rPr>
              <a:t>Used for testing and modifying requests to the</a:t>
            </a:r>
            <a:endParaRPr>
              <a:solidFill>
                <a:schemeClr val="dk1"/>
              </a:solidFill>
            </a:endParaRPr>
          </a:p>
          <a:p>
            <a:pPr indent="0" lvl="0" marL="0" rtl="0" algn="l">
              <a:spcBef>
                <a:spcPts val="0"/>
              </a:spcBef>
              <a:spcAft>
                <a:spcPts val="0"/>
              </a:spcAft>
              <a:buNone/>
            </a:pPr>
            <a:r>
              <a:rPr lang="en">
                <a:solidFill>
                  <a:schemeClr val="dk1"/>
                </a:solidFill>
              </a:rPr>
              <a:t>backend.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Endpoints are defined in the url file, or obtained from a third-party app such as Chrome’s DevTools or a Docker container.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requests to an endpoint can be modified by manually changing the headers and body of the requests, and this helps when detecting and patching vulnerabilities using views on Django.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01" name="Google Shape;201;g2d1d4851d27_28_1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2" name="Google Shape;202;g2d1d4851d27_28_151"/>
          <p:cNvPicPr preferRelativeResize="0"/>
          <p:nvPr/>
        </p:nvPicPr>
        <p:blipFill>
          <a:blip r:embed="rId3">
            <a:alphaModFix/>
          </a:blip>
          <a:stretch>
            <a:fillRect/>
          </a:stretch>
        </p:blipFill>
        <p:spPr>
          <a:xfrm>
            <a:off x="5372450" y="1095700"/>
            <a:ext cx="3390900" cy="925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ce0c684d13_2_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Demo - Multimedia Backend </a:t>
            </a:r>
            <a:endParaRPr b="1"/>
          </a:p>
        </p:txBody>
      </p:sp>
      <p:sp>
        <p:nvSpPr>
          <p:cNvPr id="208" name="Google Shape;208;g2ce0c684d13_2_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9" name="Google Shape;209;g2ce0c684d13_2_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210" name="Google Shape;210;g2ce0c684d13_2_35" title="arqive_mmDemo.mp4">
            <a:hlinkClick r:id="rId3"/>
          </p:cNvPr>
          <p:cNvPicPr preferRelativeResize="0"/>
          <p:nvPr/>
        </p:nvPicPr>
        <p:blipFill>
          <a:blip r:embed="rId4">
            <a:alphaModFix/>
          </a:blip>
          <a:stretch>
            <a:fillRect/>
          </a:stretch>
        </p:blipFill>
        <p:spPr>
          <a:xfrm>
            <a:off x="2286000" y="11461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d1d4851d27_11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Demo - NSFW</a:t>
            </a:r>
            <a:endParaRPr b="1"/>
          </a:p>
        </p:txBody>
      </p:sp>
      <p:sp>
        <p:nvSpPr>
          <p:cNvPr id="216" name="Google Shape;216;g2d1d4851d27_11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7" name="Google Shape;217;g2d1d4851d27_11_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218" name="Google Shape;218;g2d1d4851d27_11_0" title="Recording-20240502_123825.webm">
            <a:hlinkClick r:id="rId3"/>
          </p:cNvPr>
          <p:cNvPicPr preferRelativeResize="0"/>
          <p:nvPr/>
        </p:nvPicPr>
        <p:blipFill>
          <a:blip r:embed="rId4">
            <a:alphaModFix/>
          </a:blip>
          <a:stretch>
            <a:fillRect/>
          </a:stretch>
        </p:blipFill>
        <p:spPr>
          <a:xfrm>
            <a:off x="1381288" y="979375"/>
            <a:ext cx="6381427" cy="3589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ce0c684d13_2_41"/>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Demo - Blocking</a:t>
            </a:r>
            <a:endParaRPr b="1"/>
          </a:p>
        </p:txBody>
      </p:sp>
      <p:sp>
        <p:nvSpPr>
          <p:cNvPr id="224" name="Google Shape;224;g2ce0c684d13_2_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225" name="Google Shape;225;g2ce0c684d13_2_41" title="BlockDemo.mp4">
            <a:hlinkClick r:id="rId3"/>
          </p:cNvPr>
          <p:cNvPicPr preferRelativeResize="0"/>
          <p:nvPr/>
        </p:nvPicPr>
        <p:blipFill>
          <a:blip r:embed="rId4">
            <a:alphaModFix/>
          </a:blip>
          <a:stretch>
            <a:fillRect/>
          </a:stretch>
        </p:blipFill>
        <p:spPr>
          <a:xfrm>
            <a:off x="1997333" y="1017725"/>
            <a:ext cx="4860667" cy="364550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d1b99664ec_0_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Demo - iOS App</a:t>
            </a:r>
            <a:endParaRPr b="1"/>
          </a:p>
        </p:txBody>
      </p:sp>
      <p:sp>
        <p:nvSpPr>
          <p:cNvPr id="231" name="Google Shape;231;g2d1b99664ec_0_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2" name="Google Shape;232;g2d1b99664ec_0_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233" name="Google Shape;233;g2d1b99664ec_0_26" title="Ios app demo">
            <a:hlinkClick r:id="rId3"/>
          </p:cNvPr>
          <p:cNvPicPr preferRelativeResize="0"/>
          <p:nvPr/>
        </p:nvPicPr>
        <p:blipFill>
          <a:blip r:embed="rId4">
            <a:alphaModFix/>
          </a:blip>
          <a:stretch>
            <a:fillRect/>
          </a:stretch>
        </p:blipFill>
        <p:spPr>
          <a:xfrm>
            <a:off x="1616838" y="1198400"/>
            <a:ext cx="5910325" cy="3324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629c20823d_7_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239" name="Google Shape;239;g2629c20823d_7_17"/>
          <p:cNvSpPr txBox="1"/>
          <p:nvPr/>
        </p:nvSpPr>
        <p:spPr>
          <a:xfrm>
            <a:off x="2293800" y="1644000"/>
            <a:ext cx="4556400" cy="185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400"/>
              <a:buFont typeface="Arial"/>
              <a:buNone/>
            </a:pPr>
            <a:r>
              <a:rPr b="0" i="0" lang="en" sz="6400" u="none" cap="none" strike="noStrike">
                <a:solidFill>
                  <a:schemeClr val="dk2"/>
                </a:solidFill>
                <a:latin typeface="Maven Pro"/>
                <a:ea typeface="Maven Pro"/>
                <a:cs typeface="Maven Pro"/>
                <a:sym typeface="Maven Pro"/>
              </a:rPr>
              <a:t>Thank you!</a:t>
            </a:r>
            <a:r>
              <a:rPr b="0" i="0" lang="en" sz="1800" u="none" cap="none" strike="noStrike">
                <a:solidFill>
                  <a:schemeClr val="dk2"/>
                </a:solidFill>
                <a:latin typeface="Maven Pro"/>
                <a:ea typeface="Maven Pro"/>
                <a:cs typeface="Maven Pro"/>
                <a:sym typeface="Maven Pro"/>
              </a:rPr>
              <a:t> </a:t>
            </a:r>
            <a:endParaRPr b="0" i="0" sz="1800" u="none" cap="none" strike="noStrike">
              <a:solidFill>
                <a:schemeClr val="dk2"/>
              </a:solidFill>
              <a:latin typeface="Maven Pro"/>
              <a:ea typeface="Maven Pro"/>
              <a:cs typeface="Maven Pro"/>
              <a:sym typeface="Maven Pr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ven Pro"/>
              <a:ea typeface="Maven Pro"/>
              <a:cs typeface="Maven Pro"/>
              <a:sym typeface="Maven Pro"/>
            </a:endParaRPr>
          </a:p>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Maven Pro"/>
                <a:ea typeface="Maven Pro"/>
                <a:cs typeface="Maven Pro"/>
                <a:sym typeface="Maven Pro"/>
              </a:rPr>
              <a:t>Any Questions?</a:t>
            </a:r>
            <a:endParaRPr b="0" i="0" sz="1800" u="none" cap="none" strike="noStrike">
              <a:solidFill>
                <a:schemeClr val="dk2"/>
              </a:solidFill>
              <a:latin typeface="Maven Pro"/>
              <a:ea typeface="Maven Pro"/>
              <a:cs typeface="Maven Pro"/>
              <a:sym typeface="Maven Pro"/>
            </a:endParaRPr>
          </a:p>
        </p:txBody>
      </p:sp>
      <p:grpSp>
        <p:nvGrpSpPr>
          <p:cNvPr id="240" name="Google Shape;240;g2629c20823d_7_17"/>
          <p:cNvGrpSpPr/>
          <p:nvPr/>
        </p:nvGrpSpPr>
        <p:grpSpPr>
          <a:xfrm>
            <a:off x="63" y="-3"/>
            <a:ext cx="9143875" cy="400225"/>
            <a:chOff x="0" y="3792300"/>
            <a:chExt cx="9143875" cy="1351200"/>
          </a:xfrm>
        </p:grpSpPr>
        <p:sp>
          <p:nvSpPr>
            <p:cNvPr id="241" name="Google Shape;241;g2629c20823d_7_17"/>
            <p:cNvSpPr/>
            <p:nvPr/>
          </p:nvSpPr>
          <p:spPr>
            <a:xfrm>
              <a:off x="1513700" y="3792300"/>
              <a:ext cx="1527000" cy="1351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2629c20823d_7_17"/>
            <p:cNvSpPr/>
            <p:nvPr/>
          </p:nvSpPr>
          <p:spPr>
            <a:xfrm>
              <a:off x="3042838" y="3792300"/>
              <a:ext cx="1527000" cy="1351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2629c20823d_7_17"/>
            <p:cNvSpPr/>
            <p:nvPr/>
          </p:nvSpPr>
          <p:spPr>
            <a:xfrm>
              <a:off x="4572000" y="3792300"/>
              <a:ext cx="1527000" cy="135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2629c20823d_7_17"/>
            <p:cNvSpPr/>
            <p:nvPr/>
          </p:nvSpPr>
          <p:spPr>
            <a:xfrm>
              <a:off x="6085675" y="3792300"/>
              <a:ext cx="1527000" cy="1351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2629c20823d_7_17"/>
            <p:cNvSpPr/>
            <p:nvPr/>
          </p:nvSpPr>
          <p:spPr>
            <a:xfrm>
              <a:off x="0" y="3792300"/>
              <a:ext cx="1527000" cy="1351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2629c20823d_7_17"/>
            <p:cNvSpPr/>
            <p:nvPr/>
          </p:nvSpPr>
          <p:spPr>
            <a:xfrm>
              <a:off x="7612675" y="3792300"/>
              <a:ext cx="1531200" cy="13512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9f0e58818b_7_3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What is The Arqive?</a:t>
            </a:r>
            <a:endParaRPr b="1"/>
          </a:p>
        </p:txBody>
      </p:sp>
      <p:sp>
        <p:nvSpPr>
          <p:cNvPr id="77" name="Google Shape;77;g19f0e58818b_7_312"/>
          <p:cNvSpPr txBox="1"/>
          <p:nvPr>
            <p:ph idx="1" type="body"/>
          </p:nvPr>
        </p:nvSpPr>
        <p:spPr>
          <a:xfrm>
            <a:off x="311700" y="1017725"/>
            <a:ext cx="816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i="1" lang="en">
                <a:solidFill>
                  <a:schemeClr val="dk1"/>
                </a:solidFill>
              </a:rPr>
              <a:t>The Arqive is a digital online storytelling map that facilitates the sharing of LGBTQ+ stories. It provides a platform for queer individuals to create and collect stories that are geolocated and digitally preserve</a:t>
            </a:r>
            <a:endParaRPr/>
          </a:p>
          <a:p>
            <a:pPr indent="0" lvl="0" marL="114300" rtl="0" algn="l">
              <a:lnSpc>
                <a:spcPct val="115000"/>
              </a:lnSpc>
              <a:spcBef>
                <a:spcPts val="0"/>
              </a:spcBef>
              <a:spcAft>
                <a:spcPts val="0"/>
              </a:spcAft>
              <a:buClr>
                <a:schemeClr val="dk1"/>
              </a:buClr>
              <a:buSzPts val="1800"/>
              <a:buNone/>
            </a:pPr>
            <a:r>
              <a:t/>
            </a:r>
            <a:endParaRPr sz="400">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Users from all around the world have a safe platform where they can share personal, historical, and community stories, as well as have access to information about safe spaces.</a:t>
            </a:r>
            <a:endParaRPr>
              <a:solidFill>
                <a:schemeClr val="dk1"/>
              </a:solidFill>
            </a:endParaRPr>
          </a:p>
          <a:p>
            <a:pPr indent="0" lvl="0" marL="0" rtl="0" algn="r">
              <a:lnSpc>
                <a:spcPct val="115000"/>
              </a:lnSpc>
              <a:spcBef>
                <a:spcPts val="0"/>
              </a:spcBef>
              <a:spcAft>
                <a:spcPts val="0"/>
              </a:spcAft>
              <a:buSzPts val="1800"/>
              <a:buNone/>
            </a:pPr>
            <a:r>
              <a:t/>
            </a:r>
            <a:endParaRPr>
              <a:solidFill>
                <a:schemeClr val="dk1"/>
              </a:solidFill>
              <a:latin typeface="Courier New"/>
              <a:ea typeface="Courier New"/>
              <a:cs typeface="Courier New"/>
              <a:sym typeface="Courier New"/>
            </a:endParaRPr>
          </a:p>
          <a:p>
            <a:pPr indent="0" lvl="0" marL="0" rtl="0" algn="r">
              <a:lnSpc>
                <a:spcPct val="115000"/>
              </a:lnSpc>
              <a:spcBef>
                <a:spcPts val="0"/>
              </a:spcBef>
              <a:spcAft>
                <a:spcPts val="0"/>
              </a:spcAft>
              <a:buSzPts val="1800"/>
              <a:buNone/>
            </a:pPr>
            <a:r>
              <a:rPr lang="en">
                <a:solidFill>
                  <a:schemeClr val="dk1"/>
                </a:solidFill>
                <a:latin typeface="Courier New"/>
                <a:ea typeface="Courier New"/>
                <a:cs typeface="Courier New"/>
                <a:sym typeface="Courier New"/>
              </a:rPr>
              <a:t>“By sharing stories, we can give each other hope.”</a:t>
            </a:r>
            <a:endParaRPr>
              <a:solidFill>
                <a:schemeClr val="dk1"/>
              </a:solidFill>
              <a:latin typeface="Courier New"/>
              <a:ea typeface="Courier New"/>
              <a:cs typeface="Courier New"/>
              <a:sym typeface="Courier New"/>
            </a:endParaRPr>
          </a:p>
          <a:p>
            <a:pPr indent="0" lvl="0" marL="457200" rtl="0" algn="r">
              <a:lnSpc>
                <a:spcPct val="115000"/>
              </a:lnSpc>
              <a:spcBef>
                <a:spcPts val="1600"/>
              </a:spcBef>
              <a:spcAft>
                <a:spcPts val="0"/>
              </a:spcAft>
              <a:buSzPts val="1800"/>
              <a:buNone/>
            </a:pPr>
            <a:r>
              <a:rPr lang="en">
                <a:solidFill>
                  <a:schemeClr val="dk1"/>
                </a:solidFill>
                <a:latin typeface="Courier New"/>
                <a:ea typeface="Courier New"/>
                <a:cs typeface="Courier New"/>
                <a:sym typeface="Courier New"/>
              </a:rPr>
              <a:t>- Cynthia Wang</a:t>
            </a:r>
            <a:endParaRPr>
              <a:solidFill>
                <a:schemeClr val="dk1"/>
              </a:solidFill>
              <a:latin typeface="Courier New"/>
              <a:ea typeface="Courier New"/>
              <a:cs typeface="Courier New"/>
              <a:sym typeface="Courier New"/>
            </a:endParaRPr>
          </a:p>
          <a:p>
            <a:pPr indent="0" lvl="0" marL="0" rtl="0" algn="l">
              <a:lnSpc>
                <a:spcPct val="115000"/>
              </a:lnSpc>
              <a:spcBef>
                <a:spcPts val="1600"/>
              </a:spcBef>
              <a:spcAft>
                <a:spcPts val="0"/>
              </a:spcAft>
              <a:buSzPts val="1800"/>
              <a:buNone/>
            </a:pPr>
            <a:r>
              <a:t/>
            </a:r>
            <a:endParaRPr>
              <a:solidFill>
                <a:schemeClr val="dk1"/>
              </a:solidFill>
            </a:endParaRPr>
          </a:p>
        </p:txBody>
      </p:sp>
      <p:sp>
        <p:nvSpPr>
          <p:cNvPr id="78" name="Google Shape;78;g19f0e58818b_7_3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19f0e58818b_7_318"/>
          <p:cNvSpPr txBox="1"/>
          <p:nvPr>
            <p:ph type="title"/>
          </p:nvPr>
        </p:nvSpPr>
        <p:spPr>
          <a:xfrm>
            <a:off x="311700" y="412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Overview of The Arqive: </a:t>
            </a:r>
            <a:endParaRPr b="1"/>
          </a:p>
        </p:txBody>
      </p:sp>
      <p:sp>
        <p:nvSpPr>
          <p:cNvPr id="84" name="Google Shape;84;g19f0e58818b_7_318"/>
          <p:cNvSpPr txBox="1"/>
          <p:nvPr/>
        </p:nvSpPr>
        <p:spPr>
          <a:xfrm>
            <a:off x="5834100" y="1183438"/>
            <a:ext cx="2998200" cy="1292631"/>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Login</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Add/Edit/Delete/Tag stories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Block/Unblock Users</a:t>
            </a:r>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Flag Posts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Manage Profile</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Anonymity Feature</a:t>
            </a:r>
            <a:endParaRPr b="0" i="0" sz="1200" u="none" cap="none" strike="noStrike">
              <a:solidFill>
                <a:srgbClr val="000000"/>
              </a:solidFill>
              <a:latin typeface="Arial"/>
              <a:ea typeface="Arial"/>
              <a:cs typeface="Arial"/>
              <a:sym typeface="Arial"/>
            </a:endParaRPr>
          </a:p>
        </p:txBody>
      </p:sp>
      <p:sp>
        <p:nvSpPr>
          <p:cNvPr id="85" name="Google Shape;85;g19f0e58818b_7_318"/>
          <p:cNvSpPr txBox="1"/>
          <p:nvPr/>
        </p:nvSpPr>
        <p:spPr>
          <a:xfrm>
            <a:off x="5834100" y="830973"/>
            <a:ext cx="2998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urier New"/>
                <a:ea typeface="Courier New"/>
                <a:cs typeface="Courier New"/>
                <a:sym typeface="Courier New"/>
              </a:rPr>
              <a:t>Users</a:t>
            </a:r>
            <a:endParaRPr b="1" i="0" sz="1400" u="none" cap="none" strike="noStrike">
              <a:solidFill>
                <a:srgbClr val="000000"/>
              </a:solidFill>
              <a:latin typeface="Courier New"/>
              <a:ea typeface="Courier New"/>
              <a:cs typeface="Courier New"/>
              <a:sym typeface="Courier New"/>
            </a:endParaRPr>
          </a:p>
        </p:txBody>
      </p:sp>
      <p:sp>
        <p:nvSpPr>
          <p:cNvPr id="86" name="Google Shape;86;g19f0e58818b_7_318"/>
          <p:cNvSpPr txBox="1"/>
          <p:nvPr/>
        </p:nvSpPr>
        <p:spPr>
          <a:xfrm>
            <a:off x="5834100" y="2945513"/>
            <a:ext cx="2998200" cy="1293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Login</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Add/Edit/Delete/Tag Story</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Delete Users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Arial"/>
                <a:ea typeface="Arial"/>
                <a:cs typeface="Arial"/>
                <a:sym typeface="Arial"/>
              </a:rPr>
              <a:t>Review/Remove Flagged Posts</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Arial"/>
                <a:ea typeface="Arial"/>
                <a:cs typeface="Arial"/>
                <a:sym typeface="Arial"/>
              </a:rPr>
              <a:t>Review/Remove Flagged Comments</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Courier New"/>
              <a:ea typeface="Courier New"/>
              <a:cs typeface="Courier New"/>
              <a:sym typeface="Courier New"/>
            </a:endParaRPr>
          </a:p>
        </p:txBody>
      </p:sp>
      <p:sp>
        <p:nvSpPr>
          <p:cNvPr id="87" name="Google Shape;87;g19f0e58818b_7_318"/>
          <p:cNvSpPr txBox="1"/>
          <p:nvPr/>
        </p:nvSpPr>
        <p:spPr>
          <a:xfrm>
            <a:off x="5834100" y="2571745"/>
            <a:ext cx="2998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urier New"/>
                <a:ea typeface="Courier New"/>
                <a:cs typeface="Courier New"/>
                <a:sym typeface="Courier New"/>
              </a:rPr>
              <a:t>Admin</a:t>
            </a:r>
            <a:endParaRPr b="1" i="0" sz="1400" u="none" cap="none" strike="noStrike">
              <a:solidFill>
                <a:srgbClr val="000000"/>
              </a:solidFill>
              <a:latin typeface="Courier New"/>
              <a:ea typeface="Courier New"/>
              <a:cs typeface="Courier New"/>
              <a:sym typeface="Courier New"/>
            </a:endParaRPr>
          </a:p>
        </p:txBody>
      </p:sp>
      <p:pic>
        <p:nvPicPr>
          <p:cNvPr id="88" name="Google Shape;88;g19f0e58818b_7_318"/>
          <p:cNvPicPr preferRelativeResize="0"/>
          <p:nvPr/>
        </p:nvPicPr>
        <p:blipFill rotWithShape="1">
          <a:blip r:embed="rId3">
            <a:alphaModFix/>
          </a:blip>
          <a:srcRect b="5791" l="0" r="0" t="5791"/>
          <a:stretch/>
        </p:blipFill>
        <p:spPr>
          <a:xfrm>
            <a:off x="311700" y="1183449"/>
            <a:ext cx="5369998" cy="3049464"/>
          </a:xfrm>
          <a:prstGeom prst="rect">
            <a:avLst/>
          </a:prstGeom>
          <a:noFill/>
          <a:ln cap="flat" cmpd="sng" w="19050">
            <a:solidFill>
              <a:schemeClr val="dk2"/>
            </a:solidFill>
            <a:prstDash val="solid"/>
            <a:round/>
            <a:headEnd len="sm" w="sm" type="none"/>
            <a:tailEnd len="sm" w="sm" type="none"/>
          </a:ln>
        </p:spPr>
      </p:pic>
      <p:sp>
        <p:nvSpPr>
          <p:cNvPr id="89" name="Google Shape;89;g19f0e58818b_7_3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3" name="Shape 93"/>
        <p:cNvGrpSpPr/>
        <p:nvPr/>
      </p:nvGrpSpPr>
      <p:grpSpPr>
        <a:xfrm>
          <a:off x="0" y="0"/>
          <a:ext cx="0" cy="0"/>
          <a:chOff x="0" y="0"/>
          <a:chExt cx="0" cy="0"/>
        </a:xfrm>
      </p:grpSpPr>
      <p:sp>
        <p:nvSpPr>
          <p:cNvPr id="94" name="Google Shape;94;g19f0e58818b_7_3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 sz="3720">
                <a:solidFill>
                  <a:schemeClr val="lt1"/>
                </a:solidFill>
              </a:rPr>
              <a:t>Project Tools &amp; Technology</a:t>
            </a:r>
            <a:endParaRPr b="1" sz="3720">
              <a:solidFill>
                <a:schemeClr val="lt1"/>
              </a:solidFill>
            </a:endParaRPr>
          </a:p>
        </p:txBody>
      </p:sp>
      <p:sp>
        <p:nvSpPr>
          <p:cNvPr id="95" name="Google Shape;95;g19f0e58818b_7_328"/>
          <p:cNvSpPr txBox="1"/>
          <p:nvPr>
            <p:ph idx="12" type="sldNum"/>
          </p:nvPr>
        </p:nvSpPr>
        <p:spPr>
          <a:xfrm>
            <a:off x="8378033" y="4749892"/>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ce0c684d13_0_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Django Rest</a:t>
            </a:r>
            <a:endParaRPr b="1"/>
          </a:p>
        </p:txBody>
      </p:sp>
      <p:sp>
        <p:nvSpPr>
          <p:cNvPr id="101" name="Google Shape;101;g2ce0c684d13_0_39"/>
          <p:cNvSpPr txBox="1"/>
          <p:nvPr>
            <p:ph idx="1" type="body"/>
          </p:nvPr>
        </p:nvSpPr>
        <p:spPr>
          <a:xfrm>
            <a:off x="311700" y="1017725"/>
            <a:ext cx="4260300" cy="3551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Django REST framework (DRF) is a powerful toolkit for building Web APIs in Django, which is a popular high-level Python web framework. It provides a set of tools and libraries that help simplify the creation of RESTful APIs which are a standard way for different systems to talk to each other over the internet..</a:t>
            </a:r>
            <a:endParaRPr>
              <a:solidFill>
                <a:schemeClr val="dk1"/>
              </a:solidFill>
            </a:endParaRPr>
          </a:p>
        </p:txBody>
      </p:sp>
      <p:sp>
        <p:nvSpPr>
          <p:cNvPr id="102" name="Google Shape;102;g2ce0c684d13_0_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103" name="Google Shape;103;g2ce0c684d13_0_39"/>
          <p:cNvPicPr preferRelativeResize="0"/>
          <p:nvPr/>
        </p:nvPicPr>
        <p:blipFill>
          <a:blip r:embed="rId3">
            <a:alphaModFix/>
          </a:blip>
          <a:stretch>
            <a:fillRect/>
          </a:stretch>
        </p:blipFill>
        <p:spPr>
          <a:xfrm>
            <a:off x="5148475" y="685750"/>
            <a:ext cx="3595658" cy="3595658"/>
          </a:xfrm>
          <a:prstGeom prst="rect">
            <a:avLst/>
          </a:prstGeom>
          <a:noFill/>
          <a:ln>
            <a:noFill/>
          </a:ln>
          <a:effectLst>
            <a:outerShdw blurRad="57150" rotWithShape="0" algn="bl" dir="18420000" dist="66675">
              <a:srgbClr val="002A19">
                <a:alpha val="27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ce0c684d13_0_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Node js </a:t>
            </a:r>
            <a:endParaRPr b="1"/>
          </a:p>
        </p:txBody>
      </p:sp>
      <p:sp>
        <p:nvSpPr>
          <p:cNvPr id="109" name="Google Shape;109;g2ce0c684d13_0_45"/>
          <p:cNvSpPr txBox="1"/>
          <p:nvPr>
            <p:ph idx="1" type="body"/>
          </p:nvPr>
        </p:nvSpPr>
        <p:spPr>
          <a:xfrm>
            <a:off x="311700" y="1017725"/>
            <a:ext cx="4260300" cy="35511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935"/>
              <a:buNone/>
            </a:pPr>
            <a:r>
              <a:rPr lang="en" sz="1829">
                <a:solidFill>
                  <a:schemeClr val="dk1"/>
                </a:solidFill>
              </a:rPr>
              <a:t>Node.js is a JavaScript runtime environment that allows you to run JavaScript on the server-side. Node.js is commonly used for server-side scripting and building backend services for web applications. With Node.js, developers can use JavaScript to write server-side code, handle HTTP requests, interact with databases, and perform other server-side tasks.</a:t>
            </a:r>
            <a:endParaRPr sz="1829">
              <a:solidFill>
                <a:schemeClr val="dk1"/>
              </a:solidFill>
            </a:endParaRPr>
          </a:p>
        </p:txBody>
      </p:sp>
      <p:sp>
        <p:nvSpPr>
          <p:cNvPr id="110" name="Google Shape;110;g2ce0c684d13_0_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111" name="Google Shape;111;g2ce0c684d13_0_45"/>
          <p:cNvPicPr preferRelativeResize="0"/>
          <p:nvPr/>
        </p:nvPicPr>
        <p:blipFill>
          <a:blip r:embed="rId3">
            <a:alphaModFix/>
          </a:blip>
          <a:stretch>
            <a:fillRect/>
          </a:stretch>
        </p:blipFill>
        <p:spPr>
          <a:xfrm>
            <a:off x="5173525" y="804738"/>
            <a:ext cx="3298925" cy="3298925"/>
          </a:xfrm>
          <a:prstGeom prst="rect">
            <a:avLst/>
          </a:prstGeom>
          <a:noFill/>
          <a:ln>
            <a:noFill/>
          </a:ln>
          <a:effectLst>
            <a:outerShdw blurRad="57150" rotWithShape="0" algn="bl" dir="5400000" dist="19050">
              <a:schemeClr val="accent3">
                <a:alpha val="50000"/>
              </a:scheme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ce0c684d13_1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React.js and React Native</a:t>
            </a:r>
            <a:endParaRPr b="1"/>
          </a:p>
        </p:txBody>
      </p:sp>
      <p:sp>
        <p:nvSpPr>
          <p:cNvPr id="117" name="Google Shape;117;g2ce0c684d13_1_0"/>
          <p:cNvSpPr txBox="1"/>
          <p:nvPr>
            <p:ph idx="1" type="body"/>
          </p:nvPr>
        </p:nvSpPr>
        <p:spPr>
          <a:xfrm>
            <a:off x="311700" y="1017725"/>
            <a:ext cx="5174700" cy="355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React is a JavaScript library used for building user interfaces, especially for single-page applications. React allows developers to create dynamic, interactive UIs by efficiently updating based on changes in data.</a:t>
            </a:r>
            <a:endParaRPr>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a:solidFill>
                  <a:schemeClr val="dk1"/>
                </a:solidFill>
              </a:rPr>
              <a:t>React Native is a framework developed by Meta that allows you to build mobile applications using JavaScript and React. It's an extension of React.js but tailored specifically for mobile app development.</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solidFill>
                <a:schemeClr val="dk1"/>
              </a:solidFill>
            </a:endParaRPr>
          </a:p>
        </p:txBody>
      </p:sp>
      <p:sp>
        <p:nvSpPr>
          <p:cNvPr id="118" name="Google Shape;118;g2ce0c684d13_1_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119" name="Google Shape;119;g2ce0c684d13_1_0"/>
          <p:cNvPicPr preferRelativeResize="0"/>
          <p:nvPr/>
        </p:nvPicPr>
        <p:blipFill>
          <a:blip r:embed="rId3">
            <a:alphaModFix/>
          </a:blip>
          <a:stretch>
            <a:fillRect/>
          </a:stretch>
        </p:blipFill>
        <p:spPr>
          <a:xfrm>
            <a:off x="5574550" y="991963"/>
            <a:ext cx="3159575" cy="3159575"/>
          </a:xfrm>
          <a:prstGeom prst="rect">
            <a:avLst/>
          </a:prstGeom>
          <a:noFill/>
          <a:ln>
            <a:noFill/>
          </a:ln>
          <a:effectLst>
            <a:outerShdw blurRad="57150" rotWithShape="0" algn="bl" dir="5400000" dist="19050">
              <a:srgbClr val="000000">
                <a:alpha val="8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ce0c684d13_1_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Honorable Mentions</a:t>
            </a:r>
            <a:endParaRPr b="1"/>
          </a:p>
        </p:txBody>
      </p:sp>
      <p:sp>
        <p:nvSpPr>
          <p:cNvPr id="125" name="Google Shape;125;g2ce0c684d13_1_6"/>
          <p:cNvSpPr txBox="1"/>
          <p:nvPr>
            <p:ph idx="1" type="body"/>
          </p:nvPr>
        </p:nvSpPr>
        <p:spPr>
          <a:xfrm>
            <a:off x="256775" y="117742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Ubuntu </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Docker </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Digital Ocean</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PostgreSQL</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AR.js</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Web APIs</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OpenStreetMap</a:t>
            </a:r>
            <a:endParaRPr>
              <a:solidFill>
                <a:schemeClr val="dk1"/>
              </a:solidFill>
            </a:endParaRPr>
          </a:p>
        </p:txBody>
      </p:sp>
      <p:sp>
        <p:nvSpPr>
          <p:cNvPr id="126" name="Google Shape;126;g2ce0c684d13_1_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E63F52"/>
      </a:accent1>
      <a:accent2>
        <a:srgbClr val="F0A055"/>
      </a:accent2>
      <a:accent3>
        <a:srgbClr val="F5DC6D"/>
      </a:accent3>
      <a:accent4>
        <a:srgbClr val="00CE7D"/>
      </a:accent4>
      <a:accent5>
        <a:srgbClr val="248DC1"/>
      </a:accent5>
      <a:accent6>
        <a:srgbClr val="E01783"/>
      </a:accent6>
      <a:hlink>
        <a:srgbClr val="4D4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